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2" r:id="rId13"/>
    <p:sldId id="294" r:id="rId14"/>
    <p:sldId id="293" r:id="rId15"/>
    <p:sldId id="268" r:id="rId16"/>
    <p:sldId id="269" r:id="rId17"/>
    <p:sldId id="270" r:id="rId18"/>
    <p:sldId id="295" r:id="rId19"/>
    <p:sldId id="296" r:id="rId20"/>
    <p:sldId id="297" r:id="rId21"/>
    <p:sldId id="271" r:id="rId22"/>
    <p:sldId id="272" r:id="rId23"/>
    <p:sldId id="273" r:id="rId24"/>
    <p:sldId id="29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3" r:id="rId34"/>
    <p:sldId id="284" r:id="rId35"/>
    <p:sldId id="286" r:id="rId36"/>
    <p:sldId id="300" r:id="rId37"/>
    <p:sldId id="287" r:id="rId38"/>
    <p:sldId id="288" r:id="rId39"/>
    <p:sldId id="289" r:id="rId40"/>
    <p:sldId id="290" r:id="rId41"/>
    <p:sldId id="291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Overfitting: cross validation score would </a:t>
            </a:r>
            <a:r>
              <a:rPr lang="en-US"/>
              <a:t>be </a:t>
            </a:r>
            <a:r>
              <a:rPr lang="en-US" i="1"/>
              <a:t>way </a:t>
            </a:r>
            <a:r>
              <a:rPr lang="en-US" i="0"/>
              <a:t>worse </a:t>
            </a:r>
            <a:r>
              <a:rPr lang="en-US" i="0" dirty="0"/>
              <a:t>than the training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8401992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3891621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52840035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882539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25640900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62657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223183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33399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56282666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27688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6933456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7041277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8636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197465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1952440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655433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00682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5746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303576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6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85" r:id="rId19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Evaluating a Model</a:t>
            </a:r>
          </a:p>
        </p:txBody>
      </p:sp>
      <p:sp>
        <p:nvSpPr>
          <p:cNvPr id="217" name="Shape 217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model.score(X_test, y_test)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921D-0F51-48C7-B5DD-4CA4202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</a:t>
            </a:r>
            <a:r>
              <a:rPr lang="en-US" baseline="30000" dirty="0" err="1"/>
              <a:t>2</a:t>
            </a:r>
            <a:r>
              <a:rPr lang="en-US" dirty="0"/>
              <a:t> Score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B4E95-A83B-4F0A-B269-4C1108FB7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much error your model has vs. “just guess the mean”</a:t>
            </a:r>
          </a:p>
          <a:p>
            <a:pPr lvl="1"/>
            <a:r>
              <a:rPr lang="en-US" dirty="0"/>
              <a:t>Proportion of variance that is explained by your model</a:t>
            </a:r>
          </a:p>
          <a:p>
            <a:r>
              <a:rPr lang="en-US" dirty="0"/>
              <a:t>Range of </a:t>
            </a:r>
            <a:r>
              <a:rPr lang="en-US" dirty="0" err="1"/>
              <a:t>R</a:t>
            </a:r>
            <a:r>
              <a:rPr lang="en-US" baseline="30000" dirty="0" err="1"/>
              <a:t>2</a:t>
            </a:r>
            <a:r>
              <a:rPr lang="en-US" dirty="0"/>
              <a:t>:</a:t>
            </a:r>
            <a:endParaRPr lang="en-US" baseline="30000" dirty="0"/>
          </a:p>
          <a:p>
            <a:pPr lvl="1"/>
            <a:r>
              <a:rPr lang="en-US" dirty="0"/>
              <a:t>1.0 is a perfect model</a:t>
            </a:r>
          </a:p>
          <a:p>
            <a:pPr lvl="1"/>
            <a:r>
              <a:rPr lang="en-US" dirty="0"/>
              <a:t>0.0 is exactly as bad as “just guess the mean”</a:t>
            </a:r>
          </a:p>
          <a:p>
            <a:pPr lvl="1"/>
            <a:r>
              <a:rPr lang="en-US" dirty="0"/>
              <a:t>Can be infinitely bad (approaching negative infinity)</a:t>
            </a:r>
          </a:p>
          <a:p>
            <a:r>
              <a:rPr lang="en-US" dirty="0">
                <a:solidFill>
                  <a:srgbClr val="92D050"/>
                </a:solidFill>
              </a:rPr>
              <a:t>In a single-variable model, </a:t>
            </a:r>
            <a:r>
              <a:rPr lang="en-US" dirty="0" err="1">
                <a:solidFill>
                  <a:srgbClr val="92D050"/>
                </a:solidFill>
              </a:rPr>
              <a:t>R</a:t>
            </a:r>
            <a:r>
              <a:rPr lang="en-US" baseline="30000" dirty="0" err="1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 is equal to the correlation between the data and the predictions.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117E-A559-4239-AB84-5E1E4B00705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088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E068AEB-BED4-48F3-A040-69506DA9135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781" b="781"/>
          <a:stretch/>
        </p:blipFill>
        <p:spPr/>
      </p:pic>
    </p:spTree>
    <p:extLst>
      <p:ext uri="{BB962C8B-B14F-4D97-AF65-F5344CB8AC3E}">
        <p14:creationId xmlns:p14="http://schemas.microsoft.com/office/powerpoint/2010/main" val="14607633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R</a:t>
            </a:r>
            <a:r>
              <a:rPr baseline="30000" dirty="0"/>
              <a:t>2</a:t>
            </a:r>
            <a:r>
              <a:rPr dirty="0"/>
              <a:t>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A2A69BC-B9F9-4C2D-9668-0C5D14A2D8A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SST</m:t>
                              </m:r>
                            </m:e>
                          </m:d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unexplained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SSE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SST</m:t>
                          </m:r>
                          <m: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r>
                  <a:rPr lang="en-US" sz="4400" dirty="0"/>
                  <a:t>     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A2A69BC-B9F9-4C2D-9668-0C5D14A2D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41FC10-0BD4-4C32-9A22-A624D31C69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9940276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Mean absolute error</a:t>
            </a:r>
          </a:p>
        </p:txBody>
      </p:sp>
      <p:sp>
        <p:nvSpPr>
          <p:cNvPr id="228" name="Shape 228"/>
          <p:cNvSpPr/>
          <p:nvPr/>
        </p:nvSpPr>
        <p:spPr>
          <a:xfrm>
            <a:off x="265493" y="3949699"/>
            <a:ext cx="12473814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sklearn.metrics \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mean_absolute_error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mean_absolute_error</a:t>
            </a:r>
            <a:r>
              <a:t>(y_predicted, y_test)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8411-12E6-4852-942D-36D590998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A0FA7-7318-4CD8-AA39-12933DAAEE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2300" dirty="0"/>
              <a:t>Regularization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62" name="bias-variance.png"/>
          <p:cNvPicPr>
            <a:picLocks noChangeAspect="1"/>
          </p:cNvPicPr>
          <p:nvPr/>
        </p:nvPicPr>
        <p:blipFill>
          <a:blip r:embed="rId2"/>
          <a:srcRect r="47299"/>
          <a:stretch>
            <a:fillRect/>
          </a:stretch>
        </p:blipFill>
        <p:spPr>
          <a:xfrm>
            <a:off x="-68486" y="-106108"/>
            <a:ext cx="13440104" cy="95635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70475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65" name="bias-variance.png"/>
          <p:cNvPicPr>
            <a:picLocks noChangeAspect="1"/>
          </p:cNvPicPr>
          <p:nvPr/>
        </p:nvPicPr>
        <p:blipFill>
          <a:blip r:embed="rId2"/>
          <a:srcRect l="47566"/>
          <a:stretch>
            <a:fillRect/>
          </a:stretch>
        </p:blipFill>
        <p:spPr>
          <a:xfrm>
            <a:off x="-366818" y="-55308"/>
            <a:ext cx="13372183" cy="95635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84158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/>
              <a:t>Overfitting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2533B-06F5-4017-8D58-08E09E347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fits training set </a:t>
            </a:r>
          </a:p>
          <a:p>
            <a:r>
              <a:rPr lang="en-US" dirty="0"/>
              <a:t>Complex models overfit data</a:t>
            </a:r>
          </a:p>
          <a:p>
            <a:pPr lvl="1"/>
            <a:r>
              <a:rPr lang="en-US" sz="4300" dirty="0"/>
              <a:t>Training set performance &gt;&gt; test set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67254-F629-485E-B16C-81C049AD998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153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596076" y="2854486"/>
            <a:ext cx="11812647" cy="514000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73201">
              <a:defRPr sz="13770"/>
            </a:pPr>
            <a:r>
              <a:t>Regression &amp;</a:t>
            </a:r>
          </a:p>
          <a:p>
            <a:pPr defTabSz="473201">
              <a:defRPr sz="13770"/>
            </a:pPr>
            <a:r>
              <a:t>Parametric Models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regularization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A9D491-EE26-447D-84E6-024397FB6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Fix what “best-fit” means </a:t>
            </a:r>
          </a:p>
          <a:p>
            <a:pPr lvl="1"/>
            <a:r>
              <a:rPr lang="en-US" dirty="0"/>
              <a:t>So far it’s meant the sum of squared errors is minimized</a:t>
            </a:r>
          </a:p>
          <a:p>
            <a:endParaRPr lang="en-US" dirty="0"/>
          </a:p>
          <a:p>
            <a:r>
              <a:rPr lang="en-US" dirty="0"/>
              <a:t>Add penalty for complex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C434-5470-4CDD-9DAC-DFF06C10517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/>
              <a:t>Ridge Regression (L2)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6A0CC9-446C-4C49-B24A-4F0282543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Minimize [ SSE + sum(</a:t>
            </a:r>
            <a:r>
              <a:rPr lang="en-US" dirty="0" err="1"/>
              <a:t>model.coef</a:t>
            </a:r>
            <a:r>
              <a:rPr lang="en-US" dirty="0"/>
              <a:t>_**2) ]</a:t>
            </a:r>
          </a:p>
          <a:p>
            <a:pPr lvl="1"/>
            <a:r>
              <a:rPr lang="en-US" dirty="0"/>
              <a:t>Larger coefficients: penalized more</a:t>
            </a:r>
          </a:p>
          <a:p>
            <a:pPr lvl="1"/>
            <a:r>
              <a:rPr lang="en-US" dirty="0"/>
              <a:t>Smaller coefficients: penalized less</a:t>
            </a:r>
          </a:p>
          <a:p>
            <a:endParaRPr lang="en-US" dirty="0"/>
          </a:p>
          <a:p>
            <a:r>
              <a:rPr lang="en-US" dirty="0"/>
              <a:t>Low-signal features will have smaller and smaller coefficients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2A4D2-6293-47D9-BAD6-2B93399CD94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/>
              <a:t>Lasso Regression (L1)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3E7F9A-CE6B-4742-BDD9-0709D13FE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Minimize [ SSE + sum(abs(</a:t>
            </a:r>
            <a:r>
              <a:rPr lang="en-US" dirty="0" err="1"/>
              <a:t>model.coef</a:t>
            </a:r>
            <a:r>
              <a:rPr lang="en-US" dirty="0"/>
              <a:t>_)) ]</a:t>
            </a:r>
          </a:p>
          <a:p>
            <a:pPr lvl="1"/>
            <a:r>
              <a:rPr lang="en-US" dirty="0"/>
              <a:t>Larger coefficients: penalized more</a:t>
            </a:r>
          </a:p>
          <a:p>
            <a:pPr lvl="1"/>
            <a:r>
              <a:rPr lang="en-US" dirty="0"/>
              <a:t>Smaller coefficients: penalized less</a:t>
            </a:r>
          </a:p>
          <a:p>
            <a:endParaRPr lang="en-US" dirty="0"/>
          </a:p>
          <a:p>
            <a:r>
              <a:rPr lang="en-US" dirty="0"/>
              <a:t>Low-signal features will end up with coefficients of 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B37FC-28F0-405E-9A8A-CA6FB43CD70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FF83-2432-4A21-B8C2-9607FFB0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one to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FE03A-C38D-4876-ABC6-2E36D83C1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Ridge Regression</a:t>
            </a:r>
          </a:p>
          <a:p>
            <a:r>
              <a:rPr lang="en-US" dirty="0"/>
              <a:t>Many features that each make a small legitimate contribution</a:t>
            </a:r>
          </a:p>
          <a:p>
            <a:pPr marL="0" indent="0"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Lasso Regression</a:t>
            </a:r>
          </a:p>
          <a:p>
            <a:r>
              <a:rPr lang="en-US" dirty="0"/>
              <a:t>Too many features. A lot of them are noise.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4477-134A-488E-897B-C5251CC4289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08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Alpha parameter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437065"/>
          </a:xfrm>
          <a:prstGeom prst="rect">
            <a:avLst/>
          </a:prstGeom>
        </p:spPr>
        <p:txBody>
          <a:bodyPr anchor="t"/>
          <a:lstStyle/>
          <a:p>
            <a:pPr marL="637067" indent="-637067" defTabSz="52718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76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Changes how heavily we weight regularization</a:t>
            </a:r>
          </a:p>
          <a:p>
            <a:pPr marL="637067" indent="-637067" defTabSz="52718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76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test different values with validation curve!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Learning curve</a:t>
            </a:r>
          </a:p>
        </p:txBody>
      </p:sp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endParaRPr/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Scores model as size of data increases</a:t>
            </a:r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Convergence means more data won’t help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54A7-DD79-4AE7-9E59-91BA5D68F50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pic>
        <p:nvPicPr>
          <p:cNvPr id="4" name="learning_curve-2.png">
            <a:extLst>
              <a:ext uri="{FF2B5EF4-FFF2-40B4-BE49-F238E27FC236}">
                <a16:creationId xmlns:a16="http://schemas.microsoft.com/office/drawing/2014/main" id="{132C1B32-D3CC-4F8C-AB3F-BD9E62745908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 rotWithShape="1">
          <a:blip r:embed="rId2"/>
          <a:srcRect l="3986" t="5597" r="25813" b="2648"/>
          <a:stretch/>
        </p:blipFill>
        <p:spPr>
          <a:xfrm>
            <a:off x="5727032" y="2592984"/>
            <a:ext cx="6871368" cy="617454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848DBA-23E1-40AA-8115-8D80227D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030" y="1536700"/>
            <a:ext cx="6871369" cy="723900"/>
          </a:xfrm>
        </p:spPr>
        <p:txBody>
          <a:bodyPr>
            <a:noAutofit/>
          </a:bodyPr>
          <a:lstStyle/>
          <a:p>
            <a:pPr algn="r"/>
            <a:r>
              <a:rPr lang="en-US" sz="4900" dirty="0"/>
              <a:t>A Good Learning Curve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FD08F-A544-4CE5-9E4F-0E5FD95AFAB9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06401" y="2743200"/>
            <a:ext cx="4892964" cy="6108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Training Score</a:t>
            </a:r>
          </a:p>
          <a:p>
            <a:r>
              <a:rPr lang="en-US" dirty="0"/>
              <a:t>How well the model performs on the training 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Cross Validation Score</a:t>
            </a:r>
          </a:p>
          <a:p>
            <a:r>
              <a:rPr lang="en-US" dirty="0"/>
              <a:t>How well the model performs on the test set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57DAB-4E0A-4DE2-95B5-C8654596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odd learning curve</a:t>
            </a:r>
          </a:p>
        </p:txBody>
      </p:sp>
      <p:pic>
        <p:nvPicPr>
          <p:cNvPr id="7" name="learning_curve-1.png">
            <a:extLst>
              <a:ext uri="{FF2B5EF4-FFF2-40B4-BE49-F238E27FC236}">
                <a16:creationId xmlns:a16="http://schemas.microsoft.com/office/drawing/2014/main" id="{6121C3F6-EC22-452D-B970-5F561A8E90E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t="6388"/>
          <a:stretch/>
        </p:blipFill>
        <p:spPr>
          <a:xfrm>
            <a:off x="563542" y="2161310"/>
            <a:ext cx="11460149" cy="7375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880533" y="2988733"/>
            <a:ext cx="12192001" cy="45212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Bias-Variance Tradeoff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62" name="bias-variance.png"/>
          <p:cNvPicPr>
            <a:picLocks noChangeAspect="1"/>
          </p:cNvPicPr>
          <p:nvPr/>
        </p:nvPicPr>
        <p:blipFill>
          <a:blip r:embed="rId2"/>
          <a:srcRect r="47299"/>
          <a:stretch>
            <a:fillRect/>
          </a:stretch>
        </p:blipFill>
        <p:spPr>
          <a:xfrm>
            <a:off x="-68486" y="-106108"/>
            <a:ext cx="13440104" cy="95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65" name="bias-variance.png"/>
          <p:cNvPicPr>
            <a:picLocks noChangeAspect="1"/>
          </p:cNvPicPr>
          <p:nvPr/>
        </p:nvPicPr>
        <p:blipFill>
          <a:blip r:embed="rId2"/>
          <a:srcRect l="47566"/>
          <a:stretch>
            <a:fillRect/>
          </a:stretch>
        </p:blipFill>
        <p:spPr>
          <a:xfrm>
            <a:off x="-366818" y="-55308"/>
            <a:ext cx="13372183" cy="95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Polynomial Regression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  <a:endParaRPr/>
          </a:p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  <a:r>
              <a:rPr>
                <a:solidFill>
                  <a:srgbClr val="A7A7A7"/>
                </a:solidFill>
              </a:rPr>
              <a:t>Feature engineering</a:t>
            </a:r>
            <a:r>
              <a:t>: </a:t>
            </a:r>
            <a:r>
              <a:rPr>
                <a:solidFill>
                  <a:schemeClr val="accent3"/>
                </a:solidFill>
              </a:rPr>
              <a:t>data is modified</a:t>
            </a:r>
            <a:r>
              <a:t>, not the model</a:t>
            </a:r>
          </a:p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  <a:r>
              <a:t>New column is the square of the original column (or cube, etc)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Regression</a:t>
            </a:r>
          </a:p>
        </p:txBody>
      </p:sp>
      <p:sp>
        <p:nvSpPr>
          <p:cNvPr id="274" name="Shape 274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Polynomial Regression</a:t>
            </a:r>
          </a:p>
        </p:txBody>
      </p:sp>
      <p:sp>
        <p:nvSpPr>
          <p:cNvPr id="281" name="Shape 281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  <p:sp>
        <p:nvSpPr>
          <p:cNvPr id="282" name="Shape 282"/>
          <p:cNvSpPr/>
          <p:nvPr/>
        </p:nvSpPr>
        <p:spPr>
          <a:xfrm>
            <a:off x="1838187" y="6055783"/>
            <a:ext cx="1048388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+ 1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t> + 2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</a:t>
            </a:r>
          </a:p>
        </p:txBody>
      </p:sp>
      <p:sp>
        <p:nvSpPr>
          <p:cNvPr id="283" name="Shape 283"/>
          <p:cNvSpPr/>
          <p:nvPr/>
        </p:nvSpPr>
        <p:spPr>
          <a:xfrm>
            <a:off x="1838187" y="7466188"/>
            <a:ext cx="1048388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rPr baseline="31999">
                <a:solidFill>
                  <a:schemeClr val="accent3"/>
                </a:solidFill>
              </a:rPr>
              <a:t>3</a:t>
            </a:r>
            <a:r>
              <a:t> + 1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</a:t>
            </a:r>
            <a:r>
              <a:rPr baseline="31999">
                <a:solidFill>
                  <a:schemeClr val="accent3"/>
                </a:solidFill>
              </a:rPr>
              <a:t>3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1210-17DB-44C9-ABB1-60D71CDB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use Polynomial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6F6C-5CA8-4855-B284-A6FD7C157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model is </a:t>
            </a:r>
            <a:r>
              <a:rPr lang="en-US" dirty="0">
                <a:solidFill>
                  <a:schemeClr val="tx1"/>
                </a:solidFill>
              </a:rPr>
              <a:t>UNDERFIT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F3BBE-80EC-4AFF-AD14-ABFA08529BD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41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7" name="7th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0" y="306916"/>
            <a:ext cx="13068300" cy="9039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Downsides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Features matrix grows FAST!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Complex models overfit data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Validation curve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See result of changing hyperparameter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Look for sweet spot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7" name="validation-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13004801" cy="894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" y="69850"/>
            <a:ext cx="12473125" cy="961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Parametric Models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537525" indent="-537525" defTabSz="444809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86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 constrained by formula</a:t>
            </a:r>
          </a:p>
          <a:p>
            <a:pPr marL="537525" indent="-537525" defTabSz="444809">
              <a:lnSpc>
                <a:spcPct val="2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86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Parameters of formula learned from data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Regression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rgbClr val="A7A7A7"/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rgbClr val="A7A7A7"/>
                </a:solidFill>
              </a:rPr>
              <a:t>x</a:t>
            </a:r>
            <a:r>
              <a:rPr baseline="-5999">
                <a:solidFill>
                  <a:srgbClr val="A7A7A7"/>
                </a:solidFill>
              </a:rPr>
              <a:t>0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rgbClr val="A7A7A7"/>
                </a:solidFill>
              </a:rPr>
              <a:t>x</a:t>
            </a:r>
            <a:r>
              <a:rPr baseline="-5999">
                <a:solidFill>
                  <a:srgbClr val="A7A7A7"/>
                </a:solidFill>
              </a:rPr>
              <a:t>1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 + </a:t>
            </a:r>
            <a:r>
              <a:rPr>
                <a:solidFill>
                  <a:schemeClr val="accent3"/>
                </a:solid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83" y="67207"/>
            <a:ext cx="9572840" cy="10203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Training a Model</a:t>
            </a:r>
          </a:p>
        </p:txBody>
      </p:sp>
      <p:sp>
        <p:nvSpPr>
          <p:cNvPr id="211" name="Shape 211"/>
          <p:cNvSpPr/>
          <p:nvPr/>
        </p:nvSpPr>
        <p:spPr>
          <a:xfrm>
            <a:off x="546594" y="4889499"/>
            <a:ext cx="1359992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model.fit(X_train,y_train)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a Model</a:t>
            </a:r>
          </a:p>
        </p:txBody>
      </p:sp>
      <p:sp>
        <p:nvSpPr>
          <p:cNvPr id="214" name="Shape 214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y_predicted = model.predict(X_test)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Custom 7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515</Words>
  <Application>Microsoft Office PowerPoint</Application>
  <PresentationFormat>Custom</PresentationFormat>
  <Paragraphs>105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Anonymous Pro for Powerline</vt:lpstr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Bootcamp</vt:lpstr>
      <vt:lpstr>Regression &amp; Parametric Models</vt:lpstr>
      <vt:lpstr>Linear Regression</vt:lpstr>
      <vt:lpstr>PowerPoint Presentation</vt:lpstr>
      <vt:lpstr>Parametric Models</vt:lpstr>
      <vt:lpstr>Linear Regression</vt:lpstr>
      <vt:lpstr>PowerPoint Presentation</vt:lpstr>
      <vt:lpstr>Training a Model</vt:lpstr>
      <vt:lpstr>Using a Model</vt:lpstr>
      <vt:lpstr>Evaluating a Model</vt:lpstr>
      <vt:lpstr>R2 Score</vt:lpstr>
      <vt:lpstr>PowerPoint Presentation</vt:lpstr>
      <vt:lpstr>R2 score</vt:lpstr>
      <vt:lpstr>Mean absolute error</vt:lpstr>
      <vt:lpstr>PowerPoint Presentation</vt:lpstr>
      <vt:lpstr>PowerPoint Presentation</vt:lpstr>
      <vt:lpstr>PowerPoint Presentation</vt:lpstr>
      <vt:lpstr>PowerPoint Presentation</vt:lpstr>
      <vt:lpstr>Overfitting</vt:lpstr>
      <vt:lpstr>regularization</vt:lpstr>
      <vt:lpstr>Ridge Regression (L2)</vt:lpstr>
      <vt:lpstr>Lasso Regression (L1)</vt:lpstr>
      <vt:lpstr>Which one to use?</vt:lpstr>
      <vt:lpstr>Alpha parameter</vt:lpstr>
      <vt:lpstr>Learning curve</vt:lpstr>
      <vt:lpstr>A Good Learning Curve</vt:lpstr>
      <vt:lpstr>An odd learning curve</vt:lpstr>
      <vt:lpstr>Exercises</vt:lpstr>
      <vt:lpstr>Bias-Variance Tradeoff</vt:lpstr>
      <vt:lpstr>PowerPoint Presentation</vt:lpstr>
      <vt:lpstr>PowerPoint Presentation</vt:lpstr>
      <vt:lpstr>Polynomial Regression</vt:lpstr>
      <vt:lpstr>Linear Regression</vt:lpstr>
      <vt:lpstr>Polynomial Regression</vt:lpstr>
      <vt:lpstr>When to use Polynomial Regression</vt:lpstr>
      <vt:lpstr>PowerPoint Presentation</vt:lpstr>
      <vt:lpstr>Downsides</vt:lpstr>
      <vt:lpstr>Validation curve</vt:lpstr>
      <vt:lpstr>PowerPoint Presentation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NYIM</cp:lastModifiedBy>
  <cp:revision>13</cp:revision>
  <dcterms:modified xsi:type="dcterms:W3CDTF">2020-07-22T10:29:18Z</dcterms:modified>
</cp:coreProperties>
</file>