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48" r:id="rId2"/>
  </p:sldMasterIdLst>
  <p:notesMasterIdLst>
    <p:notesMasterId r:id="rId61"/>
  </p:notesMasterIdLst>
  <p:sldIdLst>
    <p:sldId id="256" r:id="rId3"/>
    <p:sldId id="257" r:id="rId4"/>
    <p:sldId id="314" r:id="rId5"/>
    <p:sldId id="259" r:id="rId6"/>
    <p:sldId id="31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6" r:id="rId57"/>
    <p:sldId id="311" r:id="rId58"/>
    <p:sldId id="312" r:id="rId59"/>
    <p:sldId id="313" r:id="rId6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505" autoAdjust="0"/>
  </p:normalViewPr>
  <p:slideViewPr>
    <p:cSldViewPr snapToGrid="0">
      <p:cViewPr varScale="1">
        <p:scale>
          <a:sx n="54" d="100"/>
          <a:sy n="54" d="100"/>
        </p:scale>
        <p:origin x="16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Yes/no questions</a:t>
            </a:r>
          </a:p>
          <a:p>
            <a:r>
              <a:rPr lang="en-US" dirty="0"/>
              <a:t>Ask the questions that eliminate the most possibilities</a:t>
            </a:r>
          </a:p>
        </p:txBody>
      </p:sp>
    </p:spTree>
    <p:extLst>
      <p:ext uri="{BB962C8B-B14F-4D97-AF65-F5344CB8AC3E}">
        <p14:creationId xmlns:p14="http://schemas.microsoft.com/office/powerpoint/2010/main" val="6766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(Decision trees)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Logistical regression</a:t>
            </a:r>
          </a:p>
          <a:p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Naïve Bayes</a:t>
            </a:r>
          </a:p>
          <a:p>
            <a:endParaRPr lang="en-US" dirty="0"/>
          </a:p>
          <a:p>
            <a:r>
              <a:rPr lang="en-US" dirty="0" err="1"/>
              <a:t>KNN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6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9863205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409971460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61759536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38654156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29413356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8107144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89877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04381288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312237662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</p:spPr>
        <p:txBody>
          <a:bodyPr lIns="65022" tIns="65022" rIns="65022" bIns="65022" anchor="ctr"/>
          <a:lstStyle>
            <a:lvl1pPr algn="ctr" defTabSz="650240">
              <a:lnSpc>
                <a:spcPct val="100000"/>
              </a:lnSpc>
              <a:spcBef>
                <a:spcPts val="0"/>
              </a:spcBef>
              <a:defRPr sz="6200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</p:spPr>
        <p:txBody>
          <a:bodyPr lIns="65022" tIns="65022" rIns="65022" bIns="65022"/>
          <a:lstStyle>
            <a:lvl1pPr marL="471487" indent="-471487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06234" indent="-449034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defTabSz="650240">
              <a:spcBef>
                <a:spcPts val="1000"/>
              </a:spcBef>
              <a:buClrTx/>
              <a:buSzPct val="100000"/>
              <a:buFont typeface="Arial"/>
              <a:buChar char="•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74520" indent="-502919" defTabSz="650240">
              <a:spcBef>
                <a:spcPts val="1000"/>
              </a:spcBef>
              <a:buClrTx/>
              <a:buSzPct val="100000"/>
              <a:buFont typeface="Arial"/>
              <a:buChar char="–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31720" indent="-502920" defTabSz="650240">
              <a:spcBef>
                <a:spcPts val="1000"/>
              </a:spcBef>
              <a:buClrTx/>
              <a:buSzPct val="100000"/>
              <a:buFont typeface="Arial"/>
              <a:buChar char="»"/>
              <a:defRPr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 lIns="65022" tIns="65022" rIns="65022" bIns="65022" anchor="ctr"/>
          <a:lstStyle>
            <a:lvl1pPr defTabSz="650240">
              <a:lnSpc>
                <a:spcPct val="100000"/>
              </a:lnSpc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hape 19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ClrTx/>
              <a:buSzPct val="104999"/>
              <a:buFontTx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accent1"/>
              </a:buClr>
              <a:buSzPct val="104999"/>
              <a:buChar char="▸"/>
            </a:pPr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4607333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5216152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57528079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40377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98082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7344219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461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Gini Index/Impurity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Shape 24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6400" y="5607203"/>
                <a:ext cx="12192000" cy="4732604"/>
              </a:xfrm>
              <a:prstGeom prst="rect">
                <a:avLst/>
              </a:prstGeom>
            </p:spPr>
            <p:txBody>
              <a:bodyPr anchor="t"/>
              <a:lstStyle/>
              <a:p>
                <a:pPr marL="550656" indent="-550656" defTabSz="455674">
                  <a:lnSpc>
                    <a:spcPct val="100000"/>
                  </a:lnSpc>
                  <a:spcBef>
                    <a:spcPts val="2100"/>
                  </a:spcBef>
                  <a:buSzPct val="40000"/>
                  <a:buBlip>
                    <a:blip r:embed="rId2"/>
                  </a:buBlip>
                  <a:defRPr sz="4900" cap="none" spc="0"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dirty="0"/>
                  <a:t>Intuitively: </a:t>
                </a:r>
                <a:endParaRPr lang="en-US" dirty="0"/>
              </a:p>
              <a:p>
                <a:pPr marL="914400" defTabSz="455674">
                  <a:lnSpc>
                    <a:spcPct val="100000"/>
                  </a:lnSpc>
                  <a:spcBef>
                    <a:spcPts val="2100"/>
                  </a:spcBef>
                  <a:buSzPct val="40000"/>
                  <a:defRPr sz="4900" cap="none" spc="0"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sz="3400" dirty="0"/>
                  <a:t>[</a:t>
                </a:r>
                <a:r>
                  <a:rPr sz="3400" dirty="0"/>
                  <a:t>fraction that belongs to that class</a:t>
                </a:r>
                <a:r>
                  <a:rPr lang="en-US" sz="3400" dirty="0"/>
                  <a:t>]</a:t>
                </a:r>
                <a:r>
                  <a:rPr sz="3400" dirty="0"/>
                  <a:t> </a:t>
                </a:r>
                <a14:m>
                  <m:oMath xmlns:m="http://schemas.openxmlformats.org/officeDocument/2006/math">
                    <m:r>
                      <a:rPr lang="en-U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sz="3400" dirty="0"/>
                  <a:t> </a:t>
                </a:r>
                <a:r>
                  <a:rPr lang="en-US" sz="3400" dirty="0"/>
                  <a:t>[</a:t>
                </a:r>
                <a:r>
                  <a:rPr sz="3400" dirty="0"/>
                  <a:t>chance of misclassifying</a:t>
                </a:r>
                <a:r>
                  <a:rPr lang="en-US" sz="3400" dirty="0"/>
                  <a:t>]</a:t>
                </a:r>
                <a:endParaRPr sz="3400" dirty="0"/>
              </a:p>
              <a:p>
                <a:pPr marL="550656" indent="-550656" defTabSz="455674">
                  <a:lnSpc>
                    <a:spcPct val="100000"/>
                  </a:lnSpc>
                  <a:spcBef>
                    <a:spcPts val="2100"/>
                  </a:spcBef>
                  <a:buSzPct val="40000"/>
                  <a:buBlip>
                    <a:blip r:embed="rId2"/>
                  </a:buBlip>
                  <a:defRPr sz="4900" cap="none" spc="0"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dirty="0"/>
                  <a:t>Features that reduce entropy are good to split on in decision trees</a:t>
                </a:r>
              </a:p>
            </p:txBody>
          </p:sp>
        </mc:Choice>
        <mc:Fallback>
          <p:sp>
            <p:nvSpPr>
              <p:cNvPr id="245" name="Shape 24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6400" y="5607203"/>
                <a:ext cx="12192000" cy="4732604"/>
              </a:xfrm>
              <a:prstGeom prst="rect">
                <a:avLst/>
              </a:prstGeom>
              <a:blipFill>
                <a:blip r:embed="rId3"/>
                <a:stretch>
                  <a:fillRect t="-2835" r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6" name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81" y="2969719"/>
            <a:ext cx="5884445" cy="2373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61" y="2854244"/>
            <a:ext cx="6248401" cy="248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Building a Decision tree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FFC831-1818-41A0-A3DB-16BFCF998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>
                <a:latin typeface="+mn-lt"/>
              </a:rPr>
              <a:t>Evaluate Gini impurity of every possible split in data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>
                <a:latin typeface="+mn-lt"/>
                <a:cs typeface="Helvetica" panose="020B0604020202020204" pitchFamily="34" charset="0"/>
              </a:rPr>
              <a:t>Repeat process within each subset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>
                <a:latin typeface="+mn-lt"/>
                <a:cs typeface="Calibri" panose="020F0502020204030204" pitchFamily="34" charset="0"/>
              </a:rPr>
              <a:t>Not guaranteed to be optimal!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 anchor="t">
            <a:normAutofit fontScale="55000" lnSpcReduction="20000"/>
          </a:bodyPr>
          <a:lstStyle/>
          <a:p>
            <a:pPr defTabSz="455674">
              <a:lnSpc>
                <a:spcPct val="100000"/>
              </a:lnSpc>
              <a:spcBef>
                <a:spcPts val="2100"/>
              </a:spcBef>
              <a:buSzPct val="40000"/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asted-imag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9127" y="-830680"/>
            <a:ext cx="11746546" cy="11999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717153"/>
            <a:ext cx="9118600" cy="896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613833"/>
            <a:ext cx="8382000" cy="906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0" y="886486"/>
            <a:ext cx="9118600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 Shot 2019-10-29 at 2.52.16 PM.png"/>
          <p:cNvPicPr>
            <a:picLocks noChangeAspect="1"/>
          </p:cNvPicPr>
          <p:nvPr/>
        </p:nvPicPr>
        <p:blipFill>
          <a:blip r:embed="rId3"/>
          <a:srcRect r="48292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0" y="886486"/>
            <a:ext cx="9118600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Screen Shot 2019-10-29 at 2.52.16 PM.png"/>
          <p:cNvPicPr>
            <a:picLocks noChangeAspect="1"/>
          </p:cNvPicPr>
          <p:nvPr/>
        </p:nvPicPr>
        <p:blipFill>
          <a:blip r:embed="rId3"/>
          <a:srcRect r="48292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Screen Shot 2019-10-29 at 2.52.16 PM.png"/>
          <p:cNvPicPr>
            <a:picLocks noChangeAspect="1"/>
          </p:cNvPicPr>
          <p:nvPr/>
        </p:nvPicPr>
        <p:blipFill>
          <a:blip r:embed="rId3"/>
          <a:srcRect l="50009"/>
          <a:stretch>
            <a:fillRect/>
          </a:stretch>
        </p:blipFill>
        <p:spPr>
          <a:xfrm>
            <a:off x="8397676" y="3367219"/>
            <a:ext cx="4418741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0" y="886486"/>
            <a:ext cx="9118600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Screen Shot 2019-10-29 at 2.52.16 PM.png"/>
          <p:cNvPicPr>
            <a:picLocks noChangeAspect="1"/>
          </p:cNvPicPr>
          <p:nvPr/>
        </p:nvPicPr>
        <p:blipFill>
          <a:blip r:embed="rId3"/>
          <a:srcRect r="48292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Screen Shot 2019-10-29 at 2.52.16 PM.png"/>
          <p:cNvPicPr>
            <a:picLocks noChangeAspect="1"/>
          </p:cNvPicPr>
          <p:nvPr/>
        </p:nvPicPr>
        <p:blipFill>
          <a:blip r:embed="rId3"/>
          <a:srcRect l="50009"/>
          <a:stretch>
            <a:fillRect/>
          </a:stretch>
        </p:blipFill>
        <p:spPr>
          <a:xfrm>
            <a:off x="8397676" y="3367219"/>
            <a:ext cx="441874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Screen Shot 2019-10-29 at 2.52.10 PM.png"/>
          <p:cNvPicPr>
            <a:picLocks noChangeAspect="1"/>
          </p:cNvPicPr>
          <p:nvPr/>
        </p:nvPicPr>
        <p:blipFill>
          <a:blip r:embed="rId4"/>
          <a:srcRect r="50129"/>
          <a:stretch>
            <a:fillRect/>
          </a:stretch>
        </p:blipFill>
        <p:spPr>
          <a:xfrm>
            <a:off x="8115829" y="4828976"/>
            <a:ext cx="4319456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0" y="886486"/>
            <a:ext cx="9118600" cy="896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Screen Shot 2019-10-29 at 2.52.16 PM.png"/>
          <p:cNvPicPr>
            <a:picLocks noChangeAspect="1"/>
          </p:cNvPicPr>
          <p:nvPr/>
        </p:nvPicPr>
        <p:blipFill>
          <a:blip r:embed="rId3"/>
          <a:srcRect r="48292"/>
          <a:stretch>
            <a:fillRect/>
          </a:stretch>
        </p:blipFill>
        <p:spPr>
          <a:xfrm>
            <a:off x="7990416" y="2230966"/>
            <a:ext cx="4570546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Screen Shot 2019-10-29 at 2.52.16 PM.png"/>
          <p:cNvPicPr>
            <a:picLocks noChangeAspect="1"/>
          </p:cNvPicPr>
          <p:nvPr/>
        </p:nvPicPr>
        <p:blipFill>
          <a:blip r:embed="rId3"/>
          <a:srcRect l="50009"/>
          <a:stretch>
            <a:fillRect/>
          </a:stretch>
        </p:blipFill>
        <p:spPr>
          <a:xfrm>
            <a:off x="8397676" y="3367219"/>
            <a:ext cx="4418741" cy="129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Screen Shot 2019-10-29 at 2.52.10 PM.png"/>
          <p:cNvPicPr>
            <a:picLocks noChangeAspect="1"/>
          </p:cNvPicPr>
          <p:nvPr/>
        </p:nvPicPr>
        <p:blipFill>
          <a:blip r:embed="rId4"/>
          <a:srcRect r="50129"/>
          <a:stretch>
            <a:fillRect/>
          </a:stretch>
        </p:blipFill>
        <p:spPr>
          <a:xfrm>
            <a:off x="8115829" y="4828976"/>
            <a:ext cx="4319456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Screen Shot 2019-10-29 at 2.52.10 PM.png"/>
          <p:cNvPicPr>
            <a:picLocks noChangeAspect="1"/>
          </p:cNvPicPr>
          <p:nvPr/>
        </p:nvPicPr>
        <p:blipFill>
          <a:blip r:embed="rId4"/>
          <a:srcRect l="49266" r="862"/>
          <a:stretch>
            <a:fillRect/>
          </a:stretch>
        </p:blipFill>
        <p:spPr>
          <a:xfrm>
            <a:off x="8447286" y="5774266"/>
            <a:ext cx="4319456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15433"/>
            <a:ext cx="8382000" cy="906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asted-image.png"/>
          <p:cNvPicPr>
            <a:picLocks noChangeAspect="1"/>
          </p:cNvPicPr>
          <p:nvPr/>
        </p:nvPicPr>
        <p:blipFill>
          <a:blip r:embed="rId3"/>
          <a:srcRect r="41007" b="61961"/>
          <a:stretch>
            <a:fillRect/>
          </a:stretch>
        </p:blipFill>
        <p:spPr>
          <a:xfrm>
            <a:off x="6502400" y="1029980"/>
            <a:ext cx="4989712" cy="1603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1109170" y="4058406"/>
            <a:ext cx="11091260" cy="36027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Decision Trees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15433"/>
            <a:ext cx="8382000" cy="906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asted-image.png"/>
          <p:cNvPicPr>
            <a:picLocks noChangeAspect="1"/>
          </p:cNvPicPr>
          <p:nvPr/>
        </p:nvPicPr>
        <p:blipFill>
          <a:blip r:embed="rId3"/>
          <a:srcRect r="41007" b="61961"/>
          <a:stretch>
            <a:fillRect/>
          </a:stretch>
        </p:blipFill>
        <p:spPr>
          <a:xfrm>
            <a:off x="4551836" y="0"/>
            <a:ext cx="4989712" cy="1603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asted-image.png"/>
          <p:cNvPicPr>
            <a:picLocks noChangeAspect="1"/>
          </p:cNvPicPr>
          <p:nvPr/>
        </p:nvPicPr>
        <p:blipFill>
          <a:blip r:embed="rId3"/>
          <a:srcRect l="58508" b="61961"/>
          <a:stretch>
            <a:fillRect/>
          </a:stretch>
        </p:blipFill>
        <p:spPr>
          <a:xfrm>
            <a:off x="9627603" y="127000"/>
            <a:ext cx="3509434" cy="1603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15433"/>
            <a:ext cx="8382000" cy="906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asted-image.png"/>
          <p:cNvPicPr>
            <a:picLocks noChangeAspect="1"/>
          </p:cNvPicPr>
          <p:nvPr/>
        </p:nvPicPr>
        <p:blipFill>
          <a:blip r:embed="rId3"/>
          <a:srcRect r="41007" b="61961"/>
          <a:stretch>
            <a:fillRect/>
          </a:stretch>
        </p:blipFill>
        <p:spPr>
          <a:xfrm>
            <a:off x="4641484" y="0"/>
            <a:ext cx="4989712" cy="16038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asted-image.png"/>
          <p:cNvPicPr>
            <a:picLocks noChangeAspect="1"/>
          </p:cNvPicPr>
          <p:nvPr/>
        </p:nvPicPr>
        <p:blipFill>
          <a:blip r:embed="rId3"/>
          <a:srcRect l="19908" t="63762" b="15254"/>
          <a:stretch>
            <a:fillRect/>
          </a:stretch>
        </p:blipFill>
        <p:spPr>
          <a:xfrm>
            <a:off x="7925625" y="1924381"/>
            <a:ext cx="6774260" cy="88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asted-image.png"/>
          <p:cNvPicPr>
            <a:picLocks noChangeAspect="1"/>
          </p:cNvPicPr>
          <p:nvPr/>
        </p:nvPicPr>
        <p:blipFill>
          <a:blip r:embed="rId3"/>
          <a:srcRect l="18836" t="37154" r="59512" b="34957"/>
          <a:stretch>
            <a:fillRect/>
          </a:stretch>
        </p:blipFill>
        <p:spPr>
          <a:xfrm>
            <a:off x="6222039" y="1804128"/>
            <a:ext cx="1831248" cy="1175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asted-image.png"/>
          <p:cNvPicPr>
            <a:picLocks noChangeAspect="1"/>
          </p:cNvPicPr>
          <p:nvPr/>
        </p:nvPicPr>
        <p:blipFill>
          <a:blip r:embed="rId3"/>
          <a:srcRect l="58508" b="61961"/>
          <a:stretch>
            <a:fillRect/>
          </a:stretch>
        </p:blipFill>
        <p:spPr>
          <a:xfrm>
            <a:off x="9717251" y="127000"/>
            <a:ext cx="3509434" cy="16038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ini_impur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6" y="626533"/>
            <a:ext cx="12378268" cy="8309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Pros of Decision Trees</a:t>
            </a:r>
          </a:p>
        </p:txBody>
      </p:sp>
      <p:sp>
        <p:nvSpPr>
          <p:cNvPr id="292" name="Shape 292"/>
          <p:cNvSpPr>
            <a:spLocks noGrp="1"/>
          </p:cNvSpPr>
          <p:nvPr>
            <p:ph type="body" idx="1"/>
          </p:nvPr>
        </p:nvSpPr>
        <p:spPr>
          <a:xfrm>
            <a:off x="406400" y="4538100"/>
            <a:ext cx="12192000" cy="4732603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Transparent, interpretable by humans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Inputs can be categorical or numeric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do regression or classification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Cons of Decision Trees</a:t>
            </a:r>
          </a:p>
        </p:txBody>
      </p:sp>
      <p:sp>
        <p:nvSpPr>
          <p:cNvPr id="295" name="Shape 295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3759466"/>
          </a:xfrm>
          <a:prstGeom prst="rect">
            <a:avLst/>
          </a:prstGeom>
        </p:spPr>
        <p:txBody>
          <a:bodyPr anchor="t"/>
          <a:lstStyle/>
          <a:p>
            <a:pPr marL="539643" indent="-539643" defTabSz="446561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sz="4802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variance. Unstable even with small changes in training set.</a:t>
            </a:r>
          </a:p>
          <a:p>
            <a:pPr marL="539643" indent="-539643" defTabSz="446561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sz="4802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Optimal tree is often impossible to calculate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905970" y="4058406"/>
            <a:ext cx="11501959" cy="3602708"/>
          </a:xfrm>
          <a:prstGeom prst="rect">
            <a:avLst/>
          </a:prstGeom>
        </p:spPr>
        <p:txBody>
          <a:bodyPr/>
          <a:lstStyle>
            <a:lvl1pPr defTabSz="473201">
              <a:defRPr sz="13770"/>
            </a:lvl1pPr>
          </a:lstStyle>
          <a:p>
            <a:r>
              <a:t>Ensemble Methods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Ensemble methods</a:t>
            </a:r>
          </a:p>
        </p:txBody>
      </p:sp>
      <p:sp>
        <p:nvSpPr>
          <p:cNvPr id="300" name="Shape 300"/>
          <p:cNvSpPr>
            <a:spLocks noGrp="1"/>
          </p:cNvSpPr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Combining multiple models 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Akin to “Wisdom of the Crowds”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Models can focus on different parts of the data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Bagging</a:t>
            </a:r>
          </a:p>
        </p:txBody>
      </p:sp>
      <p:sp>
        <p:nvSpPr>
          <p:cNvPr id="303" name="Shape 303"/>
          <p:cNvSpPr>
            <a:spLocks noGrp="1"/>
          </p:cNvSpPr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Short for bootstrap aggregating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Models are trained on random subsets of the data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6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257300"/>
            <a:ext cx="12827000" cy="723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Bagging: Final Step</a:t>
            </a:r>
          </a:p>
        </p:txBody>
      </p:sp>
      <p:sp>
        <p:nvSpPr>
          <p:cNvPr id="309" name="Shape 309"/>
          <p:cNvSpPr>
            <a:spLocks noGrp="1"/>
          </p:cNvSpPr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Classification: Majority vote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Regression: Average the outputs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33883-EBBA-428A-BE72-994750C9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8B354-F8AA-4E71-8244-9A533A04117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Decision tree </a:t>
            </a:r>
          </a:p>
        </p:txBody>
      </p:sp>
      <p:pic>
        <p:nvPicPr>
          <p:cNvPr id="5" name="pasted-image.jpeg">
            <a:extLst>
              <a:ext uri="{FF2B5EF4-FFF2-40B4-BE49-F238E27FC236}">
                <a16:creationId xmlns:a16="http://schemas.microsoft.com/office/drawing/2014/main" id="{E114494F-1EFE-482B-88F8-D92E64A6B9E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21875" r="21875"/>
          <a:stretch/>
        </p:blipFill>
        <p:spPr>
          <a:xfrm>
            <a:off x="0" y="0"/>
            <a:ext cx="5486400" cy="9753600"/>
          </a:xfrm>
        </p:spPr>
      </p:pic>
    </p:spTree>
    <p:extLst>
      <p:ext uri="{BB962C8B-B14F-4D97-AF65-F5344CB8AC3E}">
        <p14:creationId xmlns:p14="http://schemas.microsoft.com/office/powerpoint/2010/main" val="19392708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Random Forest</a:t>
            </a:r>
          </a:p>
        </p:txBody>
      </p:sp>
      <p:sp>
        <p:nvSpPr>
          <p:cNvPr id="312" name="Shape 312"/>
          <p:cNvSpPr>
            <a:spLocks noGrp="1"/>
          </p:cNvSpPr>
          <p:nvPr>
            <p:ph type="body" idx="1"/>
          </p:nvPr>
        </p:nvSpPr>
        <p:spPr>
          <a:xfrm>
            <a:off x="406400" y="3236537"/>
            <a:ext cx="12192000" cy="5927198"/>
          </a:xfrm>
          <a:prstGeom prst="rect">
            <a:avLst/>
          </a:prstGeom>
        </p:spPr>
        <p:txBody>
          <a:bodyPr anchor="t"/>
          <a:lstStyle/>
          <a:p>
            <a:pPr marL="546420" indent="-546420" defTabSz="452170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585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Train a multitude of decision trees</a:t>
            </a:r>
          </a:p>
          <a:p>
            <a:pPr marL="546420" indent="-546420" defTabSz="452170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585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tree uses a random subset of samples</a:t>
            </a:r>
          </a:p>
          <a:p>
            <a:pPr marL="546420" indent="-546420" defTabSz="452170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585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SPLIT uses a random subset of  features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315" name="Shape 3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16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666"/>
            <a:ext cx="13004800" cy="751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3004801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Random features</a:t>
            </a:r>
          </a:p>
        </p:txBody>
      </p:sp>
      <p:sp>
        <p:nvSpPr>
          <p:cNvPr id="320" name="Shape 320"/>
          <p:cNvSpPr>
            <a:spLocks noGrp="1"/>
          </p:cNvSpPr>
          <p:nvPr>
            <p:ph type="body" idx="1"/>
          </p:nvPr>
        </p:nvSpPr>
        <p:spPr>
          <a:xfrm>
            <a:off x="406400" y="36914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Some features will be predictive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Predictive features will end up being used by many models, and affecting final output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xfrm>
            <a:off x="4004770" y="3855206"/>
            <a:ext cx="11091260" cy="3602708"/>
          </a:xfrm>
          <a:prstGeom prst="rect">
            <a:avLst/>
          </a:prstGeom>
        </p:spPr>
        <p:txBody>
          <a:bodyPr/>
          <a:lstStyle/>
          <a:p>
            <a:r>
              <a:t>Recap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xfrm>
            <a:off x="1888103" y="3261713"/>
            <a:ext cx="11091260" cy="360270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defRPr sz="13600"/>
            </a:lvl1pPr>
          </a:lstStyle>
          <a:p>
            <a:r>
              <a:t>Distance-Based Techniques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Distance-Based ML 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K-Nearest Neighbors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Linear Regression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Polynomial Regression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Logistic Regression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Benefits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Easy to understand and interpret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dirty="0"/>
              <a:t>Parametric distance-based models p</a:t>
            </a:r>
            <a:r>
              <a:rPr dirty="0"/>
              <a:t>erform well with </a:t>
            </a:r>
            <a:r>
              <a:rPr lang="en-US" dirty="0"/>
              <a:t>a </a:t>
            </a:r>
            <a:r>
              <a:rPr dirty="0"/>
              <a:t>small amount of data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Tend not to overfit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Drawbacks</a:t>
            </a:r>
          </a:p>
        </p:txBody>
      </p:sp>
      <p:sp>
        <p:nvSpPr>
          <p:cNvPr id="335" name="Shape 335"/>
          <p:cNvSpPr>
            <a:spLocks noGrp="1"/>
          </p:cNvSpPr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Numerical inputs only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More dimensions? More problems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1109170" y="3447979"/>
            <a:ext cx="11091259" cy="360270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7359">
              <a:defRPr sz="13600"/>
            </a:lvl1pPr>
          </a:lstStyle>
          <a:p>
            <a:r>
              <a:t>Probability-Based Techniques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83" y="287082"/>
            <a:ext cx="8157314" cy="9179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probability Based</a:t>
            </a:r>
          </a:p>
        </p:txBody>
      </p:sp>
      <p:sp>
        <p:nvSpPr>
          <p:cNvPr id="340" name="Shape 340"/>
          <p:cNvSpPr>
            <a:spLocks noGrp="1"/>
          </p:cNvSpPr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Naive Bayes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Benefits</a:t>
            </a:r>
          </a:p>
        </p:txBody>
      </p:sp>
      <p:sp>
        <p:nvSpPr>
          <p:cNvPr id="343" name="Shape 343"/>
          <p:cNvSpPr>
            <a:spLocks noGrp="1"/>
          </p:cNvSpPr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Handles high-dimensional data well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Fast in both training and prediction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Drawbacks</a:t>
            </a:r>
          </a:p>
        </p:txBody>
      </p:sp>
      <p:sp>
        <p:nvSpPr>
          <p:cNvPr id="346" name="Shape 346"/>
          <p:cNvSpPr>
            <a:spLocks noGrp="1"/>
          </p:cNvSpPr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Classification tasks only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Sensitive to slight differences in data, eg “starbucks” vs “Starbuck”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xfrm>
            <a:off x="1109170" y="3447979"/>
            <a:ext cx="11091259" cy="3602708"/>
          </a:xfrm>
          <a:prstGeom prst="rect">
            <a:avLst/>
          </a:prstGeom>
        </p:spPr>
        <p:txBody>
          <a:bodyPr/>
          <a:lstStyle>
            <a:lvl1pPr defTabSz="467359">
              <a:defRPr sz="13600"/>
            </a:lvl1pPr>
          </a:lstStyle>
          <a:p>
            <a:r>
              <a:t>Tree-Based Techniques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Tree Based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Decision tree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Benefits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"/>
          </p:nvPr>
        </p:nvSpPr>
        <p:spPr>
          <a:xfrm>
            <a:off x="406400" y="3420500"/>
            <a:ext cx="12192000" cy="5117109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Easy to understand and interpret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Does not require much data cleaning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fit unusual patterns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Automatic feature selection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Drawbacks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406400" y="3420500"/>
            <a:ext cx="12192000" cy="5100573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In sklearn, numerical inputs only 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To avoid overfitting, you lose interpretability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Good baseline, but hard to fine-tune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/>
          </p:cNvSpPr>
          <p:nvPr>
            <p:ph type="title"/>
          </p:nvPr>
        </p:nvSpPr>
        <p:spPr>
          <a:xfrm>
            <a:off x="2057436" y="3346379"/>
            <a:ext cx="11091260" cy="3602708"/>
          </a:xfrm>
          <a:prstGeom prst="rect">
            <a:avLst/>
          </a:prstGeom>
        </p:spPr>
        <p:txBody>
          <a:bodyPr/>
          <a:lstStyle/>
          <a:p>
            <a:pPr defTabSz="467359">
              <a:defRPr sz="13600"/>
            </a:pPr>
            <a:r>
              <a:t>Parametric</a:t>
            </a:r>
          </a:p>
          <a:p>
            <a:pPr defTabSz="467359">
              <a:defRPr sz="13600"/>
            </a:pPr>
            <a:r>
              <a:t>Models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Parametric Models</a:t>
            </a:r>
          </a:p>
        </p:txBody>
      </p:sp>
      <p:sp>
        <p:nvSpPr>
          <p:cNvPr id="362" name="Shape 362"/>
          <p:cNvSpPr>
            <a:spLocks noGrp="1"/>
          </p:cNvSpPr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Linear Regression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Polynomial Regression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Logistic Regression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Naive Bayes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Benefits</a:t>
            </a:r>
          </a:p>
        </p:txBody>
      </p:sp>
      <p:sp>
        <p:nvSpPr>
          <p:cNvPr id="365" name="Shape 365"/>
          <p:cNvSpPr>
            <a:spLocks noGrp="1"/>
          </p:cNvSpPr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Require much less data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underlying assumptions are accurate, generally performs better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59AE8F-F58B-4868-B5F3-63DA9A04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4DA86-6DB1-4627-BB41-061C78CF49D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Decision tree </a:t>
            </a:r>
          </a:p>
        </p:txBody>
      </p:sp>
      <p:pic>
        <p:nvPicPr>
          <p:cNvPr id="5" name="pasted-image.jpeg">
            <a:extLst>
              <a:ext uri="{FF2B5EF4-FFF2-40B4-BE49-F238E27FC236}">
                <a16:creationId xmlns:a16="http://schemas.microsoft.com/office/drawing/2014/main" id="{F8C9D656-1F69-4704-B925-FE71B1C5D803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l="21875" r="21875"/>
          <a:stretch>
            <a:fillRect/>
          </a:stretch>
        </p:blipFill>
        <p:spPr>
          <a:xfrm>
            <a:off x="0" y="0"/>
            <a:ext cx="5486400" cy="9753600"/>
          </a:xfrm>
        </p:spPr>
      </p:pic>
    </p:spTree>
    <p:extLst>
      <p:ext uri="{BB962C8B-B14F-4D97-AF65-F5344CB8AC3E}">
        <p14:creationId xmlns:p14="http://schemas.microsoft.com/office/powerpoint/2010/main" val="329764222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Drawbacks</a:t>
            </a:r>
          </a:p>
        </p:txBody>
      </p:sp>
      <p:sp>
        <p:nvSpPr>
          <p:cNvPr id="368" name="Shape 368"/>
          <p:cNvSpPr>
            <a:spLocks noGrp="1"/>
          </p:cNvSpPr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17617" indent="-517617" defTabSz="428334">
              <a:lnSpc>
                <a:spcPct val="100000"/>
              </a:lnSpc>
              <a:spcBef>
                <a:spcPts val="1900"/>
              </a:spcBef>
              <a:buSzPct val="40000"/>
              <a:buBlip>
                <a:blip r:embed="rId2"/>
              </a:buBlip>
              <a:defRPr sz="4606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Will underfit if assumptions aren’t accurate</a:t>
            </a:r>
          </a:p>
          <a:p>
            <a:pPr marL="517617" indent="-517617" defTabSz="428334">
              <a:lnSpc>
                <a:spcPct val="100000"/>
              </a:lnSpc>
              <a:spcBef>
                <a:spcPts val="1900"/>
              </a:spcBef>
              <a:buSzPct val="40000"/>
              <a:buBlip>
                <a:blip r:embed="rId2"/>
              </a:buBlip>
              <a:defRPr sz="4606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Past a point, will basically ignore more data </a:t>
            </a:r>
          </a:p>
          <a:p>
            <a:pPr marL="517617" indent="-517617" defTabSz="428334">
              <a:lnSpc>
                <a:spcPct val="100000"/>
              </a:lnSpc>
              <a:spcBef>
                <a:spcPts val="1900"/>
              </a:spcBef>
              <a:buSzPct val="40000"/>
              <a:buBlip>
                <a:blip r:embed="rId2"/>
              </a:buBlip>
              <a:defRPr sz="4606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Cannot fit mathematically unusual patterns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xfrm>
            <a:off x="1430903" y="3583446"/>
            <a:ext cx="11091260" cy="360270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67359">
              <a:defRPr sz="13600"/>
            </a:pPr>
            <a:r>
              <a:t>Non-parametric</a:t>
            </a:r>
          </a:p>
          <a:p>
            <a:pPr defTabSz="467359">
              <a:defRPr sz="13600"/>
            </a:pPr>
            <a:r>
              <a:t>Models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Non-parametric</a:t>
            </a:r>
          </a:p>
        </p:txBody>
      </p:sp>
      <p:sp>
        <p:nvSpPr>
          <p:cNvPr id="373" name="Shape 373"/>
          <p:cNvSpPr>
            <a:spLocks noGrp="1"/>
          </p:cNvSpPr>
          <p:nvPr>
            <p:ph type="body" idx="1"/>
          </p:nvPr>
        </p:nvSpPr>
        <p:spPr>
          <a:xfrm>
            <a:off x="406400" y="384383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K-Nearest Neighbors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Decision Trees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Random Forest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Benefits</a:t>
            </a:r>
          </a:p>
        </p:txBody>
      </p:sp>
      <p:sp>
        <p:nvSpPr>
          <p:cNvPr id="376" name="Shape 376"/>
          <p:cNvSpPr>
            <a:spLocks noGrp="1"/>
          </p:cNvSpPr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 assumptions about probability distribution or functional form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fit very irregular patterns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Drawbacks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sz="half" idx="1"/>
          </p:nvPr>
        </p:nvSpPr>
        <p:spPr>
          <a:xfrm>
            <a:off x="406400" y="3420500"/>
            <a:ext cx="12192000" cy="3618575"/>
          </a:xfrm>
          <a:prstGeom prst="rect">
            <a:avLst/>
          </a:prstGeom>
        </p:spPr>
        <p:txBody>
          <a:bodyPr anchor="t"/>
          <a:lstStyle/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sz="4851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Low bias means it’s easy to overfit</a:t>
            </a:r>
          </a:p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sz="4851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Requires much more data to be accurate</a:t>
            </a:r>
          </a:p>
          <a:p>
            <a:pPr marL="545150" indent="-545150" defTabSz="451118">
              <a:lnSpc>
                <a:spcPct val="100000"/>
              </a:lnSpc>
              <a:spcBef>
                <a:spcPts val="2000"/>
              </a:spcBef>
              <a:buSzPct val="40000"/>
              <a:buBlip>
                <a:blip r:embed="rId2"/>
              </a:buBlip>
              <a:defRPr sz="4851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“Model” keeps the entire dataset!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93FF-4582-4F00-9C68-53D55CB6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A3661-1BCD-4BAC-BA9E-433DF9E5EAC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asted-image.png">
            <a:extLst>
              <a:ext uri="{FF2B5EF4-FFF2-40B4-BE49-F238E27FC236}">
                <a16:creationId xmlns:a16="http://schemas.microsoft.com/office/drawing/2014/main" id="{964230E8-97BF-43E2-99AF-BD110917A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" y="1996723"/>
            <a:ext cx="12982694" cy="576008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6956082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pic>
        <p:nvPicPr>
          <p:cNvPr id="385" name="pasted-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1373452"/>
            <a:ext cx="10058401" cy="777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</a:t>
            </a:r>
          </a:p>
        </p:txBody>
      </p:sp>
      <p:sp>
        <p:nvSpPr>
          <p:cNvPr id="388" name="Shape 3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sp>
        <p:nvSpPr>
          <p:cNvPr id="389" name="Shape 3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90" name="pasted-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6" y="1500716"/>
            <a:ext cx="12200468" cy="72019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67359">
              <a:spcBef>
                <a:spcPts val="2200"/>
              </a:spcBef>
              <a:defRPr sz="4800"/>
            </a:pPr>
            <a:endParaRPr/>
          </a:p>
        </p:txBody>
      </p:sp>
      <p:pic>
        <p:nvPicPr>
          <p:cNvPr id="393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3410" y="1475201"/>
            <a:ext cx="16754265" cy="5579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asted-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6" y="2461683"/>
            <a:ext cx="12225868" cy="4524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81" y="72325"/>
            <a:ext cx="10979919" cy="865366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980B6-822E-4590-810C-082498F4247B}"/>
              </a:ext>
            </a:extLst>
          </p:cNvPr>
          <p:cNvSpPr txBox="1"/>
          <p:nvPr/>
        </p:nvSpPr>
        <p:spPr>
          <a:xfrm>
            <a:off x="5154134" y="8838384"/>
            <a:ext cx="3908612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DIN Condensed"/>
                <a:ea typeface="DIN Condensed"/>
                <a:cs typeface="DIN Condensed"/>
                <a:sym typeface="DIN Condensed"/>
              </a:rPr>
              <a:t>Feature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6ABC8-D22A-4B3F-B455-FB986E3E32A2}"/>
              </a:ext>
            </a:extLst>
          </p:cNvPr>
          <p:cNvSpPr txBox="1"/>
          <p:nvPr/>
        </p:nvSpPr>
        <p:spPr>
          <a:xfrm>
            <a:off x="869833" y="2256848"/>
            <a:ext cx="574766" cy="42846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5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Feature B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6825" r="682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t>Claude Shannon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Shannon Entropy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xfrm>
            <a:off x="406400" y="5607203"/>
            <a:ext cx="12192000" cy="4732604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Measure of how many possible states a a system can be in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Features that reduce entropy are good to split on in decision trees</a:t>
            </a:r>
          </a:p>
        </p:txBody>
      </p:sp>
      <p:pic>
        <p:nvPicPr>
          <p:cNvPr id="242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1" y="2969719"/>
            <a:ext cx="5884445" cy="2373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Python">
      <a:majorFont>
        <a:latin typeface="Calibri"/>
        <a:ea typeface="Helvetica Neue"/>
        <a:cs typeface="Helvetica Neue"/>
      </a:majorFont>
      <a:minorFont>
        <a:latin typeface="Calibri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rm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486</Words>
  <Application>Microsoft Office PowerPoint</Application>
  <PresentationFormat>Custom</PresentationFormat>
  <Paragraphs>121</Paragraphs>
  <Slides>58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New_Template7</vt:lpstr>
      <vt:lpstr>Bootcamp</vt:lpstr>
      <vt:lpstr>Decision Trees</vt:lpstr>
      <vt:lpstr>Interpreting</vt:lpstr>
      <vt:lpstr>PowerPoint Presentation</vt:lpstr>
      <vt:lpstr>Building</vt:lpstr>
      <vt:lpstr>PowerPoint Presentation</vt:lpstr>
      <vt:lpstr>PowerPoint Presentation</vt:lpstr>
      <vt:lpstr>Claude Shannon</vt:lpstr>
      <vt:lpstr>Shannon Entropy</vt:lpstr>
      <vt:lpstr>Gini Index/Impurity</vt:lpstr>
      <vt:lpstr>Building a 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of Decision Trees</vt:lpstr>
      <vt:lpstr>Cons of Decision Trees</vt:lpstr>
      <vt:lpstr>Ensemble Methods</vt:lpstr>
      <vt:lpstr>Ensemble methods</vt:lpstr>
      <vt:lpstr>Bagging</vt:lpstr>
      <vt:lpstr>PowerPoint Presentation</vt:lpstr>
      <vt:lpstr>Bagging: Final Step</vt:lpstr>
      <vt:lpstr>Random Forest</vt:lpstr>
      <vt:lpstr>PowerPoint Presentation</vt:lpstr>
      <vt:lpstr>Random features</vt:lpstr>
      <vt:lpstr>Exercises</vt:lpstr>
      <vt:lpstr>Recap</vt:lpstr>
      <vt:lpstr>Distance-Based Techniques</vt:lpstr>
      <vt:lpstr>Distance-Based ML </vt:lpstr>
      <vt:lpstr>Benefits</vt:lpstr>
      <vt:lpstr>Drawbacks</vt:lpstr>
      <vt:lpstr>Probability-Based Techniques</vt:lpstr>
      <vt:lpstr>probability Based</vt:lpstr>
      <vt:lpstr>Benefits</vt:lpstr>
      <vt:lpstr>Drawbacks</vt:lpstr>
      <vt:lpstr>Tree-Based Techniques</vt:lpstr>
      <vt:lpstr>Tree Based</vt:lpstr>
      <vt:lpstr>Benefits</vt:lpstr>
      <vt:lpstr>Drawbacks</vt:lpstr>
      <vt:lpstr>Parametric Models</vt:lpstr>
      <vt:lpstr>Parametric Models</vt:lpstr>
      <vt:lpstr>Benefits</vt:lpstr>
      <vt:lpstr>Drawbacks</vt:lpstr>
      <vt:lpstr>Non-parametric Models</vt:lpstr>
      <vt:lpstr>Non-parametric</vt:lpstr>
      <vt:lpstr>Benefits</vt:lpstr>
      <vt:lpstr>Drawbacks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11</cp:revision>
  <dcterms:modified xsi:type="dcterms:W3CDTF">2020-08-27T06:44:00Z</dcterms:modified>
</cp:coreProperties>
</file>