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taudt" initials="PS" lastIdx="1" clrIdx="0">
    <p:extLst>
      <p:ext uri="{19B8F6BF-5375-455C-9EA6-DF929625EA0E}">
        <p15:presenceInfo xmlns:p15="http://schemas.microsoft.com/office/powerpoint/2012/main" userId="4ba1a4918319c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7347"/>
  </p:normalViewPr>
  <p:slideViewPr>
    <p:cSldViewPr snapToGrid="0">
      <p:cViewPr varScale="1">
        <p:scale>
          <a:sx n="75" d="100"/>
          <a:sy n="75" d="100"/>
        </p:scale>
        <p:origin x="2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l-GR" dirty="0"/>
              <a:t>θ|</a:t>
            </a:r>
            <a:r>
              <a:rPr lang="en-US" dirty="0"/>
              <a:t>D) is the posterior</a:t>
            </a:r>
          </a:p>
        </p:txBody>
      </p:sp>
    </p:spTree>
    <p:extLst>
      <p:ext uri="{BB962C8B-B14F-4D97-AF65-F5344CB8AC3E}">
        <p14:creationId xmlns:p14="http://schemas.microsoft.com/office/powerpoint/2010/main" val="319033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P(D|</a:t>
            </a:r>
            <a:r>
              <a:rPr lang="el-GR" dirty="0"/>
              <a:t>θ)</a:t>
            </a:r>
            <a:r>
              <a:rPr lang="en-US" dirty="0"/>
              <a:t> is the </a:t>
            </a:r>
            <a:r>
              <a:rPr lang="en-US" dirty="0" err="1"/>
              <a:t>liklihood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771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88744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5264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902789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37470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828304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03479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7231271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2971177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60050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537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0958150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7798303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98623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653775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19700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41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7508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13739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976033" y="4014126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F86AB-056A-4DC3-8AEC-04B7D2E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095202" y="1083834"/>
            <a:ext cx="1412246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31">
            <a:extLst>
              <a:ext uri="{FF2B5EF4-FFF2-40B4-BE49-F238E27FC236}">
                <a16:creationId xmlns:a16="http://schemas.microsoft.com/office/drawing/2014/main" id="{2752B2B4-5E3C-4B79-A84C-FA585B048591}"/>
              </a:ext>
            </a:extLst>
          </p:cNvPr>
          <p:cNvSpPr/>
          <p:nvPr/>
        </p:nvSpPr>
        <p:spPr>
          <a:xfrm>
            <a:off x="2408756" y="7304657"/>
            <a:ext cx="2285882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&amp;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6464F5-7249-407C-82F0-5FAC84C4AAC7}"/>
              </a:ext>
            </a:extLst>
          </p:cNvPr>
          <p:cNvCxnSpPr>
            <a:cxnSpLocks/>
          </p:cNvCxnSpPr>
          <p:nvPr/>
        </p:nvCxnSpPr>
        <p:spPr>
          <a:xfrm flipV="1">
            <a:off x="4722697" y="6415816"/>
            <a:ext cx="415360" cy="996888"/>
          </a:xfrm>
          <a:prstGeom prst="straightConnector1">
            <a:avLst/>
          </a:prstGeom>
          <a:noFill/>
          <a:ln w="117475" cap="flat">
            <a:solidFill>
              <a:schemeClr val="accent6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98046B-E174-44C9-B673-F3E103E4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8" name="Lightning Bolt 7">
            <a:extLst>
              <a:ext uri="{FF2B5EF4-FFF2-40B4-BE49-F238E27FC236}">
                <a16:creationId xmlns:a16="http://schemas.microsoft.com/office/drawing/2014/main" id="{A6CE090F-B724-42F5-84CB-86B23A93D42B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23">
            <a:extLst>
              <a:ext uri="{FF2B5EF4-FFF2-40B4-BE49-F238E27FC236}">
                <a16:creationId xmlns:a16="http://schemas.microsoft.com/office/drawing/2014/main" id="{FABAF917-B828-42DF-B75E-F64D8853D1B0}"/>
              </a:ext>
            </a:extLst>
          </p:cNvPr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B93AED41-B420-4BF8-8136-A813B2048745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96023" y="3877067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240" name="Shape 240"/>
          <p:cNvSpPr/>
          <p:nvPr/>
        </p:nvSpPr>
        <p:spPr>
          <a:xfrm>
            <a:off x="2241719" y="913009"/>
            <a:ext cx="9664325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n-US" dirty="0"/>
              <a:t>D</a:t>
            </a:r>
            <a:r>
              <a:rPr dirty="0"/>
              <a:t> is also </a:t>
            </a:r>
            <a:r>
              <a:rPr lang="el-GR" dirty="0"/>
              <a:t>θ</a:t>
            </a:r>
            <a:r>
              <a:rPr dirty="0"/>
              <a:t>?</a:t>
            </a:r>
          </a:p>
        </p:txBody>
      </p:sp>
      <p:sp>
        <p:nvSpPr>
          <p:cNvPr id="3" name="Shape 237">
            <a:extLst>
              <a:ext uri="{FF2B5EF4-FFF2-40B4-BE49-F238E27FC236}">
                <a16:creationId xmlns:a16="http://schemas.microsoft.com/office/drawing/2014/main" id="{7C767881-D623-494B-A267-E695B5866F18}"/>
              </a:ext>
            </a:extLst>
          </p:cNvPr>
          <p:cNvSpPr/>
          <p:nvPr/>
        </p:nvSpPr>
        <p:spPr>
          <a:xfrm>
            <a:off x="1574869" y="5565883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/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blipFill>
                <a:blip r:embed="rId3"/>
                <a:stretch>
                  <a:fillRect l="-4620" t="-472" r="-7921" b="-150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ghtning Bolt 6">
            <a:extLst>
              <a:ext uri="{FF2B5EF4-FFF2-40B4-BE49-F238E27FC236}">
                <a16:creationId xmlns:a16="http://schemas.microsoft.com/office/drawing/2014/main" id="{AB2F991D-34CC-452E-92D0-AAC40157D466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C249F-3E1D-4279-A8C5-F99EA4C6E085}"/>
              </a:ext>
            </a:extLst>
          </p:cNvPr>
          <p:cNvSpPr txBox="1"/>
          <p:nvPr/>
        </p:nvSpPr>
        <p:spPr>
          <a:xfrm>
            <a:off x="4919356" y="8506046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4">
            <a:extLst>
              <a:ext uri="{FF2B5EF4-FFF2-40B4-BE49-F238E27FC236}">
                <a16:creationId xmlns:a16="http://schemas.microsoft.com/office/drawing/2014/main" id="{DB14A63D-285A-4FF8-A270-8F38E28E8131}"/>
              </a:ext>
            </a:extLst>
          </p:cNvPr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2FE6-C131-4041-A6CB-F303CB81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3" name="Shape 226">
            <a:extLst>
              <a:ext uri="{FF2B5EF4-FFF2-40B4-BE49-F238E27FC236}">
                <a16:creationId xmlns:a16="http://schemas.microsoft.com/office/drawing/2014/main" id="{EEA3A948-F3C9-45A6-BD27-3963CDC2E10A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EA698D28-45DD-4BDD-B776-A8F3FABFAF31}"/>
              </a:ext>
            </a:extLst>
          </p:cNvPr>
          <p:cNvSpPr/>
          <p:nvPr/>
        </p:nvSpPr>
        <p:spPr>
          <a:xfrm>
            <a:off x="2241719" y="1145481"/>
            <a:ext cx="9664325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l-GR" dirty="0"/>
              <a:t>θ</a:t>
            </a:r>
            <a:r>
              <a:rPr dirty="0"/>
              <a:t> is also </a:t>
            </a:r>
            <a:r>
              <a:rPr lang="en-US" dirty="0"/>
              <a:t>D</a:t>
            </a:r>
            <a:r>
              <a:rPr dirty="0"/>
              <a:t>?</a:t>
            </a:r>
          </a:p>
        </p:txBody>
      </p:sp>
      <p:sp>
        <p:nvSpPr>
          <p:cNvPr id="9" name="Shape 237">
            <a:extLst>
              <a:ext uri="{FF2B5EF4-FFF2-40B4-BE49-F238E27FC236}">
                <a16:creationId xmlns:a16="http://schemas.microsoft.com/office/drawing/2014/main" id="{BAAFD37D-8288-4CB5-97A8-19CC5E4BC28D}"/>
              </a:ext>
            </a:extLst>
          </p:cNvPr>
          <p:cNvSpPr/>
          <p:nvPr/>
        </p:nvSpPr>
        <p:spPr>
          <a:xfrm>
            <a:off x="8653550" y="3086024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38E95979-FC48-4A01-BC74-6A3FBCE35375}"/>
              </a:ext>
            </a:extLst>
          </p:cNvPr>
          <p:cNvSpPr/>
          <p:nvPr/>
        </p:nvSpPr>
        <p:spPr>
          <a:xfrm>
            <a:off x="9632396" y="4774840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/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blipFill>
                <a:blip r:embed="rId4"/>
                <a:stretch>
                  <a:fillRect l="-5298" t="-1429" r="-8609" b="-1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C8BEC7-CA07-480A-8F6C-1F8BA6DDE4CE}"/>
              </a:ext>
            </a:extLst>
          </p:cNvPr>
          <p:cNvSpPr txBox="1"/>
          <p:nvPr/>
        </p:nvSpPr>
        <p:spPr>
          <a:xfrm>
            <a:off x="234431" y="8486252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</a:t>
            </a:r>
            <a:r>
              <a:rPr kumimoji="0" lang="el-GR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θ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/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0" rIns="274320" bIns="0" numCol="1" spcCol="38100" rtlCol="0" anchor="ctr">
                <a:no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𝑃</m:t>
                      </m:r>
                      <m:d>
                        <m:d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dPr>
                        <m:e>
                          <m:r>
                            <a:rPr lang="el-GR" sz="7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</m:e>
                      </m:d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= </m:t>
                      </m:r>
                      <m:f>
                        <m:f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fPr>
                        <m:num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</m:ctrlPr>
                            </m:dPr>
                            <m:e>
                              <m: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l-GR" sz="7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lang="el-GR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num>
                        <m:den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70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sym typeface="DIN Condensed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blipFill>
                <a:blip r:embed="rId2"/>
                <a:stretch>
                  <a:fillRect r="-14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hape 256"/>
          <p:cNvSpPr/>
          <p:nvPr/>
        </p:nvSpPr>
        <p:spPr>
          <a:xfrm>
            <a:off x="469907" y="1753444"/>
            <a:ext cx="6056145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n-US" sz="7000" dirty="0"/>
              <a:t>D</a:t>
            </a:r>
            <a:r>
              <a:rPr sz="7000" dirty="0"/>
              <a:t>|</a:t>
            </a:r>
            <a:r>
              <a:rPr lang="el-GR" sz="7000" dirty="0"/>
              <a:t>θ</a:t>
            </a:r>
            <a:r>
              <a:rPr sz="7000" dirty="0"/>
              <a:t>)</a:t>
            </a:r>
            <a:r>
              <a:rPr sz="7000" dirty="0">
                <a:solidFill>
                  <a:srgbClr val="FF0000"/>
                </a:solidFill>
              </a:rPr>
              <a:t>P(</a:t>
            </a:r>
            <a:r>
              <a:rPr lang="el-GR" sz="7000" dirty="0">
                <a:solidFill>
                  <a:srgbClr val="FF0000"/>
                </a:solidFill>
              </a:rPr>
              <a:t>θ</a:t>
            </a:r>
            <a:r>
              <a:rPr sz="7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7" name="Shape 257"/>
          <p:cNvSpPr/>
          <p:nvPr/>
        </p:nvSpPr>
        <p:spPr>
          <a:xfrm>
            <a:off x="913290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56">
            <a:extLst>
              <a:ext uri="{FF2B5EF4-FFF2-40B4-BE49-F238E27FC236}">
                <a16:creationId xmlns:a16="http://schemas.microsoft.com/office/drawing/2014/main" id="{021D85CD-D7EF-4F79-9DAB-D3EC5941B9A3}"/>
              </a:ext>
            </a:extLst>
          </p:cNvPr>
          <p:cNvSpPr/>
          <p:nvPr/>
        </p:nvSpPr>
        <p:spPr>
          <a:xfrm>
            <a:off x="469907" y="7649947"/>
            <a:ext cx="6073779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l-GR" sz="7000" dirty="0"/>
              <a:t>θ</a:t>
            </a:r>
            <a:r>
              <a:rPr sz="7000" dirty="0"/>
              <a:t>|</a:t>
            </a:r>
            <a:r>
              <a:rPr lang="en-US" sz="7000" dirty="0"/>
              <a:t>D</a:t>
            </a:r>
            <a:r>
              <a:rPr sz="7000" dirty="0"/>
              <a:t>)</a:t>
            </a:r>
            <a:r>
              <a:rPr sz="7000" dirty="0">
                <a:solidFill>
                  <a:schemeClr val="accent1"/>
                </a:solidFill>
              </a:rPr>
              <a:t>P(</a:t>
            </a:r>
            <a:r>
              <a:rPr lang="en-US" sz="7000" dirty="0">
                <a:solidFill>
                  <a:schemeClr val="accent1"/>
                </a:solidFill>
              </a:rPr>
              <a:t>D</a:t>
            </a:r>
            <a:r>
              <a:rPr sz="70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B020A-8316-4381-8EE1-DECA530FE87F}"/>
              </a:ext>
            </a:extLst>
          </p:cNvPr>
          <p:cNvCxnSpPr>
            <a:cxnSpLocks/>
          </p:cNvCxnSpPr>
          <p:nvPr/>
        </p:nvCxnSpPr>
        <p:spPr>
          <a:xfrm flipV="1">
            <a:off x="3899266" y="6020750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2703E-93B0-43D8-B117-1D35B1969D11}"/>
              </a:ext>
            </a:extLst>
          </p:cNvPr>
          <p:cNvCxnSpPr>
            <a:cxnSpLocks/>
          </p:cNvCxnSpPr>
          <p:nvPr/>
        </p:nvCxnSpPr>
        <p:spPr>
          <a:xfrm>
            <a:off x="3899266" y="3019062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3D672E77-FF77-4B16-8D08-88FDC0857BFB}"/>
              </a:ext>
            </a:extLst>
          </p:cNvPr>
          <p:cNvSpPr/>
          <p:nvPr/>
        </p:nvSpPr>
        <p:spPr>
          <a:xfrm rot="5400000">
            <a:off x="4356586" y="-1001814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91D599EA-E4FE-4724-94D1-A7FFE1B67677}"/>
              </a:ext>
            </a:extLst>
          </p:cNvPr>
          <p:cNvSpPr/>
          <p:nvPr/>
        </p:nvSpPr>
        <p:spPr>
          <a:xfrm rot="16200000" flipV="1">
            <a:off x="4321322" y="3774189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1" name="Screen Shot 2019-09-17 at 2.08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rgbClr val="A7A7A7"/>
                </a:solidFill>
              </a:rPr>
              <a:t>P(BC|+test) = P(+</a:t>
            </a:r>
            <a:r>
              <a:rPr dirty="0" err="1">
                <a:solidFill>
                  <a:srgbClr val="A7A7A7"/>
                </a:solidFill>
              </a:rPr>
              <a:t>test|BC</a:t>
            </a:r>
            <a:r>
              <a:rPr dirty="0">
                <a:solidFill>
                  <a:srgbClr val="A7A7A7"/>
                </a:solidFill>
              </a:rPr>
              <a:t>)P(BC) / P(+test)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Screen Shot 2019-09-17 at 2.08.31 PM.png"/>
          <p:cNvPicPr>
            <a:picLocks noChangeAspect="1"/>
          </p:cNvPicPr>
          <p:nvPr/>
        </p:nvPicPr>
        <p:blipFill>
          <a:blip r:embed="rId2"/>
          <a:srcRect t="12876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14450"/>
            </a:lvl1pPr>
          </a:lstStyle>
          <a:p>
            <a:r>
              <a:rPr dirty="0"/>
              <a:t>Bayes Theorem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50" r="312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rPr dirty="0"/>
              <a:t>Detecting Spam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9960"/>
            </a:lvl1pPr>
          </a:lstStyle>
          <a:p>
            <a:r>
              <a:rPr dirty="0"/>
              <a:t>“Naive”</a:t>
            </a:r>
            <a:r>
              <a:rPr lang="en-US" dirty="0"/>
              <a:t> Bayes</a:t>
            </a:r>
            <a:r>
              <a:rPr dirty="0"/>
              <a:t> Assumption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904917" y="4286895"/>
            <a:ext cx="1141177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 dirty="0">
                <a:solidFill>
                  <a:schemeClr val="tx2"/>
                </a:solidFill>
              </a:rPr>
              <a:t>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) • 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dirty="0">
                <a:solidFill>
                  <a:schemeClr val="tx2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75B56-8330-4BF1-AE6A-92E36EDB1264}"/>
              </a:ext>
            </a:extLst>
          </p:cNvPr>
          <p:cNvSpPr txBox="1"/>
          <p:nvPr/>
        </p:nvSpPr>
        <p:spPr>
          <a:xfrm>
            <a:off x="0" y="4250608"/>
            <a:ext cx="13004800" cy="1252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 sz="7000">
                <a:solidFill>
                  <a:schemeClr val="accent5"/>
                </a:solidFill>
              </a:defRPr>
            </a:pPr>
            <a:r>
              <a:rPr lang="en-US" sz="6000" dirty="0">
                <a:solidFill>
                  <a:srgbClr val="A7A7A7"/>
                </a:solidFill>
              </a:rPr>
              <a:t>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 • 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8040"/>
            </a:lvl1pPr>
          </a:lstStyle>
          <a:p>
            <a:r>
              <a:t>Catching an unfair coin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Catching spam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A09760-F950-42F8-A899-08D69DB8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717176"/>
            <a:ext cx="6705600" cy="1057836"/>
          </a:xfrm>
        </p:spPr>
        <p:txBody>
          <a:bodyPr/>
          <a:lstStyle/>
          <a:p>
            <a:r>
              <a:rPr lang="en-US" dirty="0"/>
              <a:t>Thomas Bayes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42BF-2222-4CA1-B304-EC2FBF13BF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799" y="2021983"/>
            <a:ext cx="6870163" cy="7547019"/>
          </a:xfrm>
          <a:solidFill>
            <a:srgbClr val="222222"/>
          </a:solidFill>
        </p:spPr>
        <p:txBody>
          <a:bodyPr anchor="t" anchorCtr="0">
            <a:normAutofit/>
          </a:bodyPr>
          <a:lstStyle/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Presbyterian Minister in 1700s England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Bayes’ Theorem found in his notes after death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Not much else known!</a:t>
            </a:r>
          </a:p>
          <a:p>
            <a:endParaRPr lang="en-US" dirty="0"/>
          </a:p>
        </p:txBody>
      </p:sp>
      <p:pic>
        <p:nvPicPr>
          <p:cNvPr id="5" name="pasted-image.gif">
            <a:extLst>
              <a:ext uri="{FF2B5EF4-FFF2-40B4-BE49-F238E27FC236}">
                <a16:creationId xmlns:a16="http://schemas.microsoft.com/office/drawing/2014/main" id="{2ED8F4D4-F8D5-43BF-823B-19F1042AAEE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9840" r="19840"/>
          <a:stretch/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42262397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Vectorizing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222069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P(SPAM)</a:t>
            </a:r>
          </a:p>
        </p:txBody>
      </p:sp>
      <p:sp>
        <p:nvSpPr>
          <p:cNvPr id="358" name="Shape 358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919134" y="757068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6DCE-413D-4E38-B9D0-AA607A3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pills</m:t>
                      </m:r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sv-SE" sz="3700" dirty="0">
                  <a:solidFill>
                    <a:srgbClr val="A7A7A7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498E79-9629-40D2-A5C3-7170AF5278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hape 358">
            <a:extLst>
              <a:ext uri="{FF2B5EF4-FFF2-40B4-BE49-F238E27FC236}">
                <a16:creationId xmlns:a16="http://schemas.microsoft.com/office/drawing/2014/main" id="{8CF2E8A2-EDBE-440F-9779-B459C0430130}"/>
              </a:ext>
            </a:extLst>
          </p:cNvPr>
          <p:cNvSpPr/>
          <p:nvPr/>
        </p:nvSpPr>
        <p:spPr>
          <a:xfrm>
            <a:off x="7207170" y="363944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" name="Shape 359">
            <a:extLst>
              <a:ext uri="{FF2B5EF4-FFF2-40B4-BE49-F238E27FC236}">
                <a16:creationId xmlns:a16="http://schemas.microsoft.com/office/drawing/2014/main" id="{CE9398D8-317C-4B9E-8E6D-1194BE45F926}"/>
              </a:ext>
            </a:extLst>
          </p:cNvPr>
          <p:cNvSpPr/>
          <p:nvPr/>
        </p:nvSpPr>
        <p:spPr>
          <a:xfrm>
            <a:off x="7207296" y="418534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360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ABD24-88E6-43CC-B1F3-0BAC091AFF05}"/>
              </a:ext>
            </a:extLst>
          </p:cNvPr>
          <p:cNvSpPr txBox="1"/>
          <p:nvPr/>
        </p:nvSpPr>
        <p:spPr>
          <a:xfrm>
            <a:off x="0" y="4154129"/>
            <a:ext cx="13004800" cy="1445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6000" dirty="0">
                <a:solidFill>
                  <a:srgbClr val="A7A7A7"/>
                </a:solidFill>
              </a:rPr>
              <a:t>P(“prince” | SPAM) • P(“Nigeria” | SPAM) •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1875" r="21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r>
              <a:t>Creating a Bot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Generating tweets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Random.choice()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Tweepy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evaluate evidence using probability theory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rPr dirty="0"/>
              <a:t>Probability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% of cases where A is true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“cases” refers to is different in each situation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>
            <a:normAutofit/>
          </a:bodyPr>
          <a:lstStyle>
            <a:lvl1pPr defTabSz="385572">
              <a:defRPr sz="7920"/>
            </a:lvl1pPr>
          </a:lstStyle>
          <a:p>
            <a:r>
              <a:rPr dirty="0"/>
              <a:t>Conditional Probability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P(A|</a:t>
            </a:r>
            <a:r>
              <a:rPr lang="en-US" dirty="0"/>
              <a:t>D</a:t>
            </a:r>
            <a:r>
              <a:rPr dirty="0"/>
              <a:t>) = % of cases where A is true, assuming </a:t>
            </a:r>
            <a:r>
              <a:rPr lang="en-US" dirty="0"/>
              <a:t>D</a:t>
            </a:r>
            <a:r>
              <a:rPr dirty="0"/>
              <a:t> is true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37364" y="1354665"/>
            <a:ext cx="7185539" cy="1960664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Question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 learn: 40% of plane crashes happen during bad weather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If there’s bad weather, </a:t>
            </a:r>
            <a:r>
              <a:rPr dirty="0">
                <a:solidFill>
                  <a:schemeClr val="accent5"/>
                </a:solidFill>
              </a:rPr>
              <a:t>should I not get on the plane?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t>Question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 = airplane crash = 0.</a:t>
            </a:r>
            <a:r>
              <a:rPr lang="en-US" dirty="0"/>
              <a:t>0</a:t>
            </a:r>
            <a:r>
              <a:rPr dirty="0"/>
              <a:t>1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 = bad weather = 0.</a:t>
            </a:r>
            <a:r>
              <a:rPr lang="en-US" dirty="0"/>
              <a:t>3</a:t>
            </a:r>
            <a:endParaRPr dirty="0"/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 = 0.4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find 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 given 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0" rIns="50800" bIns="0" numCol="1" spcCol="38100" rtlCol="0" anchor="ctr">
        <a:normAutofit fontScale="85000" lnSpcReduction="10000"/>
      </a:bodyPr>
      <a:lstStyle>
        <a:defPPr algn="ctr">
          <a:lnSpc>
            <a:spcPct val="120000"/>
          </a:lnSpc>
          <a:spcBef>
            <a:spcPts val="0"/>
          </a:spcBef>
          <a:defRPr sz="6000" dirty="0" smtClean="0">
            <a:solidFill>
              <a:srgbClr val="A7A7A7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522</Words>
  <Application>Microsoft Macintosh PowerPoint</Application>
  <PresentationFormat>Custom</PresentationFormat>
  <Paragraphs>80</Paragraphs>
  <Slides>40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Bayes Theorem</vt:lpstr>
      <vt:lpstr>Thomas Bayes</vt:lpstr>
      <vt:lpstr>Bayes’ Theorem</vt:lpstr>
      <vt:lpstr>Probability</vt:lpstr>
      <vt:lpstr>Conditional Probability</vt:lpstr>
      <vt:lpstr>Question</vt:lpstr>
      <vt:lpstr>Question</vt:lpstr>
      <vt:lpstr>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Spam</vt:lpstr>
      <vt:lpstr>“Naive” Bayes Assumption</vt:lpstr>
      <vt:lpstr>PowerPoint Presentation</vt:lpstr>
      <vt:lpstr>PowerPoint Presentation</vt:lpstr>
      <vt:lpstr>PowerPoint Presentation</vt:lpstr>
      <vt:lpstr>PowerPoint Presentation</vt:lpstr>
      <vt:lpstr>Catching an unfair coin</vt:lpstr>
      <vt:lpstr>Catching spam</vt:lpstr>
      <vt:lpstr>Vectorizing</vt:lpstr>
      <vt:lpstr>PowerPoint Presentation</vt:lpstr>
      <vt:lpstr>Bayes’ Theorem</vt:lpstr>
      <vt:lpstr>PowerPoint Presentation</vt:lpstr>
      <vt:lpstr>PowerPoint Presentation</vt:lpstr>
      <vt:lpstr>Exercises</vt:lpstr>
      <vt:lpstr>Creating a Bot</vt:lpstr>
      <vt:lpstr>Generating tweets</vt:lpstr>
      <vt:lpstr>Random.choice()</vt:lpstr>
      <vt:lpstr>Tweepy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20</cp:revision>
  <dcterms:modified xsi:type="dcterms:W3CDTF">2023-07-13T00:42:21Z</dcterms:modified>
</cp:coreProperties>
</file>