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 b="def" i="def"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 b="def" i="def"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 b="def" i="def"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" name="Shape 12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6" name="Shape 116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8" name="Shape 11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/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29" name="Shape 129"/>
          <p:cNvSpPr/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0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40" name="Shape 140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8" name="Shape 14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9" name="Shape 179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80" name="Shape 180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1" name="Shape 181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Shape 182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Shape 24"/>
          <p:cNvSpPr/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3" name="Shape 3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51" name="Shape 51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2" name="Shape 52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" name="Shape 53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62" name="Shape 62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72" name="Shape 72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Shape 74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83" name="Shape 83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5" name="Shape 85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94" name="Shape 94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6" name="Shape 96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7" name="Shape 97"/>
          <p:cNvSpPr/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3" Type="http://schemas.openxmlformats.org/officeDocument/2006/relationships/image" Target="../media/image1.g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6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gif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Bootcamp</a:t>
            </a:r>
          </a:p>
        </p:txBody>
      </p:sp>
      <p:sp>
        <p:nvSpPr>
          <p:cNvPr id="192" name="Shape 192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Machine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 idx="4294967295"/>
          </p:nvPr>
        </p:nvSpPr>
        <p:spPr>
          <a:xfrm>
            <a:off x="524933" y="1062566"/>
            <a:ext cx="12192001" cy="1169261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403097">
              <a:lnSpc>
                <a:spcPct val="80000"/>
              </a:lnSpc>
              <a:spcBef>
                <a:spcPts val="1900"/>
              </a:spcBef>
              <a:defRPr cap="all" sz="82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Fix #2: Log()</a:t>
            </a:r>
          </a:p>
        </p:txBody>
      </p:sp>
      <p:sp>
        <p:nvSpPr>
          <p:cNvPr id="220" name="Shape 220"/>
          <p:cNvSpPr/>
          <p:nvPr>
            <p:ph type="body" idx="4294967295"/>
          </p:nvPr>
        </p:nvSpPr>
        <p:spPr>
          <a:xfrm>
            <a:off x="524933" y="2389518"/>
            <a:ext cx="12192001" cy="605935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550656" indent="-550656" defTabSz="455674">
              <a:spcBef>
                <a:spcPts val="2100"/>
              </a:spcBef>
              <a:buSzPct val="40000"/>
              <a:buFontTx/>
              <a:buBlip>
                <a:blip r:embed="rId2"/>
              </a:buBlip>
              <a:defRPr sz="4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Evens out </a:t>
            </a:r>
            <a:r>
              <a:rPr>
                <a:solidFill>
                  <a:schemeClr val="accent3"/>
                </a:solidFill>
              </a:rPr>
              <a:t>scale</a:t>
            </a:r>
            <a:r>
              <a:t> between 0-1 and rest</a:t>
            </a:r>
          </a:p>
        </p:txBody>
      </p:sp>
      <p:pic>
        <p:nvPicPr>
          <p:cNvPr id="221" name="pasted-image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3733" y="3415863"/>
            <a:ext cx="7996702" cy="60593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4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2575" t="0" r="2575" b="0"/>
          <a:stretch>
            <a:fillRect/>
          </a:stretch>
        </p:blipFill>
        <p:spPr>
          <a:xfrm>
            <a:off x="-7938" y="3089764"/>
            <a:ext cx="13020619" cy="4257714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hape 225"/>
          <p:cNvSpPr/>
          <p:nvPr>
            <p:ph type="ctr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Log-Odds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title" idx="4294967295"/>
          </p:nvPr>
        </p:nvSpPr>
        <p:spPr>
          <a:xfrm>
            <a:off x="524933" y="1062566"/>
            <a:ext cx="12192001" cy="1169261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403097">
              <a:lnSpc>
                <a:spcPct val="80000"/>
              </a:lnSpc>
              <a:spcBef>
                <a:spcPts val="1900"/>
              </a:spcBef>
              <a:defRPr cap="all" sz="82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Fix #2: Log()</a:t>
            </a:r>
          </a:p>
        </p:txBody>
      </p:sp>
      <p:sp>
        <p:nvSpPr>
          <p:cNvPr id="228" name="Shape 228"/>
          <p:cNvSpPr/>
          <p:nvPr/>
        </p:nvSpPr>
        <p:spPr>
          <a:xfrm>
            <a:off x="657871" y="3841750"/>
            <a:ext cx="7506524" cy="207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50656" indent="-550656" defTabSz="455674">
              <a:spcBef>
                <a:spcPts val="2100"/>
              </a:spcBef>
              <a:buSzPct val="40000"/>
              <a:buBlip>
                <a:blip r:embed="rId2"/>
              </a:buBlip>
              <a:defRPr sz="4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Win = log(4) = 1.39 </a:t>
            </a:r>
          </a:p>
          <a:p>
            <a:pPr marL="550656" indent="-550656" defTabSz="455674">
              <a:spcBef>
                <a:spcPts val="2100"/>
              </a:spcBef>
              <a:buSzPct val="40000"/>
              <a:buBlip>
                <a:blip r:embed="rId2"/>
              </a:buBlip>
              <a:defRPr sz="4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Lose = log(0.25) = -1.39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D2DA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2352" y="1700675"/>
            <a:ext cx="13169422" cy="60414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Sigmoid function</a:t>
            </a:r>
          </a:p>
        </p:txBody>
      </p:sp>
      <p:sp>
        <p:nvSpPr>
          <p:cNvPr id="233" name="Shape 233"/>
          <p:cNvSpPr/>
          <p:nvPr>
            <p:ph type="body" sz="quarter" idx="1"/>
          </p:nvPr>
        </p:nvSpPr>
        <p:spPr>
          <a:xfrm>
            <a:off x="406400" y="3236536"/>
            <a:ext cx="12192000" cy="1169261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chemeClr val="accent3"/>
                </a:solidFill>
              </a:rPr>
              <a:t>Translates</a:t>
            </a:r>
            <a:r>
              <a:t> log-odds back to </a:t>
            </a:r>
            <a:r>
              <a:t>probability</a:t>
            </a:r>
          </a:p>
        </p:txBody>
      </p:sp>
      <p:pic>
        <p:nvPicPr>
          <p:cNvPr id="234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6941" y="4369990"/>
            <a:ext cx="10795001" cy="5067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237" name="Shape 23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38" name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900" y="1282700"/>
            <a:ext cx="12573000" cy="718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Logistic Regression</a:t>
            </a:r>
          </a:p>
        </p:txBody>
      </p:sp>
      <p:sp>
        <p:nvSpPr>
          <p:cNvPr id="241" name="Shape 241"/>
          <p:cNvSpPr/>
          <p:nvPr>
            <p:ph type="body" idx="1"/>
          </p:nvPr>
        </p:nvSpPr>
        <p:spPr>
          <a:xfrm>
            <a:off x="406400" y="4237533"/>
            <a:ext cx="12192000" cy="4536481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solidFill>
                  <a:srgbClr val="A7A7A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Output is probability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rgbClr val="A7A7A7"/>
                </a:solidFill>
              </a:rPr>
              <a:t>Probability -&gt; classification using a </a:t>
            </a:r>
            <a:r>
              <a:rPr>
                <a:solidFill>
                  <a:schemeClr val="accent3"/>
                </a:solidFill>
              </a:rPr>
              <a:t>discrimination threshold</a:t>
            </a:r>
            <a:endParaRPr>
              <a:solidFill>
                <a:schemeClr val="accent3"/>
              </a:solidFill>
            </a:endParaRP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solidFill>
                  <a:srgbClr val="A7A7A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Default threshold: 0.5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244" name="Shape 24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45" name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900" y="1282700"/>
            <a:ext cx="12573000" cy="7188200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Shape 246"/>
          <p:cNvSpPr/>
          <p:nvPr/>
        </p:nvSpPr>
        <p:spPr>
          <a:xfrm>
            <a:off x="2082800" y="4206975"/>
            <a:ext cx="10509665" cy="1"/>
          </a:xfrm>
          <a:prstGeom prst="line">
            <a:avLst/>
          </a:prstGeom>
          <a:ln w="76200">
            <a:solidFill>
              <a:schemeClr val="accent5"/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249" name="Shape 249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5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33" y="1659261"/>
            <a:ext cx="12996334" cy="64350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253" name="Shape 253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5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117" y="535890"/>
            <a:ext cx="13009035" cy="86818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xfrm>
            <a:off x="2253592" y="2939153"/>
            <a:ext cx="9818416" cy="4654227"/>
          </a:xfrm>
          <a:prstGeom prst="rect">
            <a:avLst/>
          </a:prstGeom>
        </p:spPr>
        <p:txBody>
          <a:bodyPr/>
          <a:lstStyle/>
          <a:p>
            <a:pPr/>
            <a:r>
              <a:t>Logistic Regression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ROC Curve</a:t>
            </a:r>
          </a:p>
        </p:txBody>
      </p:sp>
      <p:sp>
        <p:nvSpPr>
          <p:cNvPr id="259" name="Shape 259"/>
          <p:cNvSpPr/>
          <p:nvPr>
            <p:ph type="body" idx="1"/>
          </p:nvPr>
        </p:nvSpPr>
        <p:spPr>
          <a:xfrm>
            <a:off x="406400" y="1927435"/>
            <a:ext cx="12192000" cy="6465997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Short for “Receiver operating characteristic” 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Shows effect of changing probability threshold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214" y="-44847"/>
            <a:ext cx="12290372" cy="98432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ROC Curve</a:t>
            </a:r>
          </a:p>
        </p:txBody>
      </p:sp>
      <p:sp>
        <p:nvSpPr>
          <p:cNvPr id="264" name="Shape 264"/>
          <p:cNvSpPr/>
          <p:nvPr>
            <p:ph type="body" idx="1"/>
          </p:nvPr>
        </p:nvSpPr>
        <p:spPr>
          <a:xfrm>
            <a:off x="406400" y="1927435"/>
            <a:ext cx="12699074" cy="6465997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Tradeoff between True Positive Rate and False Positive Rate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Neutral on class? Choose closest point to top-left corner.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Area Under the curve</a:t>
            </a:r>
          </a:p>
        </p:txBody>
      </p:sp>
      <p:sp>
        <p:nvSpPr>
          <p:cNvPr id="267" name="Shape 267"/>
          <p:cNvSpPr/>
          <p:nvPr>
            <p:ph type="body" idx="1"/>
          </p:nvPr>
        </p:nvSpPr>
        <p:spPr>
          <a:xfrm>
            <a:off x="406400" y="2570901"/>
            <a:ext cx="12192000" cy="646599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Total AUC is a measure of classifier power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1.0 is perfect, 0.5 is as bad as random chance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214" y="-44847"/>
            <a:ext cx="12290372" cy="98432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RoC and class balance</a:t>
            </a:r>
          </a:p>
        </p:txBody>
      </p:sp>
      <p:sp>
        <p:nvSpPr>
          <p:cNvPr id="272" name="Shape 272"/>
          <p:cNvSpPr/>
          <p:nvPr>
            <p:ph type="body" idx="1"/>
          </p:nvPr>
        </p:nvSpPr>
        <p:spPr>
          <a:xfrm>
            <a:off x="406400" y="2570901"/>
            <a:ext cx="12192000" cy="646599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X-axis is sized relative to POSITIVE class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Y-axis is sized relative to NEGATIVE class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214" y="-44847"/>
            <a:ext cx="12290372" cy="98432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Precision-Recall Curve</a:t>
            </a:r>
          </a:p>
        </p:txBody>
      </p:sp>
      <p:sp>
        <p:nvSpPr>
          <p:cNvPr id="277" name="Shape 277"/>
          <p:cNvSpPr/>
          <p:nvPr>
            <p:ph type="body" idx="1"/>
          </p:nvPr>
        </p:nvSpPr>
        <p:spPr>
          <a:xfrm>
            <a:off x="406400" y="2570901"/>
            <a:ext cx="12192000" cy="6465998"/>
          </a:xfrm>
          <a:prstGeom prst="rect">
            <a:avLst/>
          </a:prstGeom>
        </p:spPr>
        <p:txBody>
          <a:bodyPr/>
          <a:lstStyle/>
          <a:p>
            <a:pPr marL="607134" indent="-607134" defTabSz="502412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4"/>
            </a:pPr>
          </a:p>
          <a:p>
            <a:pPr marL="607134" indent="-607134" defTabSz="502412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4"/>
            </a:pPr>
            <a:r>
              <a:t>Both axes are sized relative to POSITIVE class</a:t>
            </a:r>
          </a:p>
          <a:p>
            <a:pPr marL="607134" indent="-607134" defTabSz="502412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4"/>
            </a:pPr>
            <a:r>
              <a:t>Shows how % correct of POSITIVE guesses goes down as threshold lowers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280" name="Shape 28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8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Logistic Regression</a:t>
            </a:r>
          </a:p>
        </p:txBody>
      </p:sp>
      <p:sp>
        <p:nvSpPr>
          <p:cNvPr id="197" name="Shape 197"/>
          <p:cNvSpPr/>
          <p:nvPr>
            <p:ph type="body" sz="half" idx="1"/>
          </p:nvPr>
        </p:nvSpPr>
        <p:spPr>
          <a:xfrm>
            <a:off x="406400" y="4186733"/>
            <a:ext cx="12192000" cy="4152372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chemeClr val="accent3"/>
                </a:solidFill>
              </a:rPr>
              <a:t>Modify output</a:t>
            </a:r>
            <a:r>
              <a:t> of l</a:t>
            </a:r>
            <a:r>
              <a:t>inear model to be a probability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Used for classification, despite name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284" name="Shape 28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8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Shape 286"/>
          <p:cNvSpPr/>
          <p:nvPr/>
        </p:nvSpPr>
        <p:spPr>
          <a:xfrm>
            <a:off x="7184898" y="9101665"/>
            <a:ext cx="3244597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chemeClr val="accent5"/>
                </a:solidFill>
              </a:defRPr>
            </a:lvl1pPr>
          </a:lstStyle>
          <a:p>
            <a:pPr/>
            <a:r>
              <a:t>TRUE POSITIVE RATE</a:t>
            </a:r>
          </a:p>
        </p:txBody>
      </p:sp>
      <p:sp>
        <p:nvSpPr>
          <p:cNvPr id="287" name="Shape 287"/>
          <p:cNvSpPr/>
          <p:nvPr/>
        </p:nvSpPr>
        <p:spPr>
          <a:xfrm>
            <a:off x="267631" y="3471332"/>
            <a:ext cx="6298185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chemeClr val="accent5"/>
                </a:solidFill>
              </a:defRPr>
            </a:lvl1pPr>
          </a:lstStyle>
          <a:p>
            <a:pPr/>
            <a:r>
              <a:t>SUCCESS RATE WITH POSITIVE GUESSES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type="title"/>
          </p:nvPr>
        </p:nvSpPr>
        <p:spPr>
          <a:xfrm>
            <a:off x="2097385" y="3056466"/>
            <a:ext cx="8810030" cy="45212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Imbalanced classes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problem #1</a:t>
            </a:r>
          </a:p>
        </p:txBody>
      </p:sp>
      <p:sp>
        <p:nvSpPr>
          <p:cNvPr id="294" name="Shape 294"/>
          <p:cNvSpPr/>
          <p:nvPr>
            <p:ph type="body" idx="1"/>
          </p:nvPr>
        </p:nvSpPr>
        <p:spPr>
          <a:xfrm>
            <a:off x="406400" y="3953767"/>
            <a:ext cx="12192000" cy="4793723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Randomly selecting rows USUALLY class proportions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However, when positive cases are sparse, LOTS of variance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pasted-image.gif"/>
          <p:cNvPicPr>
            <a:picLocks noChangeAspect="1"/>
          </p:cNvPicPr>
          <p:nvPr/>
        </p:nvPicPr>
        <p:blipFill>
          <a:blip r:embed="rId2">
            <a:extLst/>
          </a:blip>
          <a:srcRect l="0" t="0" r="0" b="10800"/>
          <a:stretch>
            <a:fillRect/>
          </a:stretch>
        </p:blipFill>
        <p:spPr>
          <a:xfrm>
            <a:off x="-123098" y="1857176"/>
            <a:ext cx="13541218" cy="60393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99" name="pasted-imag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399" y="-95116"/>
            <a:ext cx="12192002" cy="99438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Problem #2</a:t>
            </a:r>
          </a:p>
        </p:txBody>
      </p:sp>
      <p:sp>
        <p:nvSpPr>
          <p:cNvPr id="302" name="Shape 302"/>
          <p:cNvSpPr/>
          <p:nvPr>
            <p:ph type="body" idx="1"/>
          </p:nvPr>
        </p:nvSpPr>
        <p:spPr>
          <a:xfrm>
            <a:off x="406400" y="3953767"/>
            <a:ext cx="12192000" cy="4793723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Often have WAY more negative samples than positive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High “accuracy” if you always guess negative!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pasted-image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55649" t="0" r="12235" b="0"/>
          <a:stretch>
            <a:fillRect/>
          </a:stretch>
        </p:blipFill>
        <p:spPr>
          <a:xfrm>
            <a:off x="0" y="0"/>
            <a:ext cx="5486400" cy="9753600"/>
          </a:xfrm>
          <a:prstGeom prst="rect">
            <a:avLst/>
          </a:prstGeom>
        </p:spPr>
      </p:pic>
      <p:sp>
        <p:nvSpPr>
          <p:cNvPr id="305" name="Shape 3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9729">
              <a:defRPr sz="11049"/>
            </a:lvl1pPr>
          </a:lstStyle>
          <a:p>
            <a:pPr/>
            <a:r>
              <a:t>Transactions</a:t>
            </a:r>
          </a:p>
        </p:txBody>
      </p:sp>
      <p:sp>
        <p:nvSpPr>
          <p:cNvPr id="306" name="Shape 3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Fraudulent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5450" y="1217083"/>
            <a:ext cx="12153900" cy="7790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Sensitivity</a:t>
            </a:r>
          </a:p>
        </p:txBody>
      </p:sp>
      <p:sp>
        <p:nvSpPr>
          <p:cNvPr id="311" name="Shape 311"/>
          <p:cNvSpPr/>
          <p:nvPr>
            <p:ph type="body" idx="1"/>
          </p:nvPr>
        </p:nvSpPr>
        <p:spPr>
          <a:xfrm>
            <a:off x="406400" y="3953767"/>
            <a:ext cx="12192000" cy="4793723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TP / TP + FN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Focuses only on performance on TRUE samples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Problems with Probability</a:t>
            </a:r>
          </a:p>
        </p:txBody>
      </p:sp>
      <p:sp>
        <p:nvSpPr>
          <p:cNvPr id="200" name="Shape 200"/>
          <p:cNvSpPr/>
          <p:nvPr>
            <p:ph type="body" sz="half" idx="1"/>
          </p:nvPr>
        </p:nvSpPr>
        <p:spPr>
          <a:xfrm>
            <a:off x="406400" y="4538100"/>
            <a:ext cx="12192000" cy="2531601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Positive values only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Must fit between 0 and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resampling.png"/>
          <p:cNvPicPr>
            <a:picLocks noChangeAspect="1"/>
          </p:cNvPicPr>
          <p:nvPr/>
        </p:nvPicPr>
        <p:blipFill>
          <a:blip r:embed="rId2">
            <a:extLst/>
          </a:blip>
          <a:srcRect l="45323" t="0" r="0" b="0"/>
          <a:stretch>
            <a:fillRect/>
          </a:stretch>
        </p:blipFill>
        <p:spPr>
          <a:xfrm>
            <a:off x="0" y="1225153"/>
            <a:ext cx="13004942" cy="73032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Oversampling</a:t>
            </a:r>
          </a:p>
        </p:txBody>
      </p:sp>
      <p:sp>
        <p:nvSpPr>
          <p:cNvPr id="316" name="Shape 316"/>
          <p:cNvSpPr/>
          <p:nvPr>
            <p:ph type="body" idx="1"/>
          </p:nvPr>
        </p:nvSpPr>
        <p:spPr>
          <a:xfrm>
            <a:off x="406400" y="3953767"/>
            <a:ext cx="12192000" cy="4793723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Often have WAY more negative samples than positive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High “accuracy” if you always guess negative!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resampling.png"/>
          <p:cNvPicPr>
            <a:picLocks noChangeAspect="1"/>
          </p:cNvPicPr>
          <p:nvPr/>
        </p:nvPicPr>
        <p:blipFill>
          <a:blip r:embed="rId2">
            <a:extLst/>
          </a:blip>
          <a:srcRect l="0" t="0" r="48145" b="0"/>
          <a:stretch>
            <a:fillRect/>
          </a:stretch>
        </p:blipFill>
        <p:spPr>
          <a:xfrm>
            <a:off x="-13451" y="1018626"/>
            <a:ext cx="13031665" cy="7716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Undersampling</a:t>
            </a:r>
          </a:p>
        </p:txBody>
      </p:sp>
      <p:sp>
        <p:nvSpPr>
          <p:cNvPr id="321" name="Shape 321"/>
          <p:cNvSpPr/>
          <p:nvPr>
            <p:ph type="body" idx="1"/>
          </p:nvPr>
        </p:nvSpPr>
        <p:spPr>
          <a:xfrm>
            <a:off x="406400" y="3953767"/>
            <a:ext cx="12192000" cy="4793723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Avoid — loses data!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Used when size is expensive, eg. Big Data or data that has to be cleaned manually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Imbalance-learn</a:t>
            </a:r>
          </a:p>
        </p:txBody>
      </p:sp>
      <p:sp>
        <p:nvSpPr>
          <p:cNvPr id="324" name="Shape 324"/>
          <p:cNvSpPr/>
          <p:nvPr>
            <p:ph type="body" idx="1"/>
          </p:nvPr>
        </p:nvSpPr>
        <p:spPr>
          <a:xfrm>
            <a:off x="406400" y="3953767"/>
            <a:ext cx="12192000" cy="4793723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Fix imbalance in Pipeline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Need to import make_pipeline() from imbalance-learn instead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Random Oversampler</a:t>
            </a:r>
          </a:p>
        </p:txBody>
      </p:sp>
      <p:sp>
        <p:nvSpPr>
          <p:cNvPr id="327" name="Shape 327"/>
          <p:cNvSpPr/>
          <p:nvPr>
            <p:ph type="body" idx="1"/>
          </p:nvPr>
        </p:nvSpPr>
        <p:spPr>
          <a:xfrm>
            <a:off x="406400" y="3953767"/>
            <a:ext cx="12192000" cy="4793723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Adds random duplicates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cap="none" spc="0" sz="6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from imblearn.over_sampling import RandomOverSampler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391004">
              <a:spcBef>
                <a:spcPts val="1800"/>
              </a:spcBef>
              <a:defRPr sz="7954"/>
            </a:lvl1pPr>
          </a:lstStyle>
          <a:p>
            <a:pPr/>
            <a:r>
              <a:t>Solution: Output something easier</a:t>
            </a:r>
          </a:p>
        </p:txBody>
      </p:sp>
      <p:sp>
        <p:nvSpPr>
          <p:cNvPr id="203" name="Shape 203"/>
          <p:cNvSpPr/>
          <p:nvPr>
            <p:ph type="body" sz="half" idx="1"/>
          </p:nvPr>
        </p:nvSpPr>
        <p:spPr>
          <a:xfrm>
            <a:off x="406400" y="4538100"/>
            <a:ext cx="12192000" cy="2531601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Output something more line-friendly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Translate back to probability later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033" y="884766"/>
            <a:ext cx="12386734" cy="7452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 idx="4294967295"/>
          </p:nvPr>
        </p:nvSpPr>
        <p:spPr>
          <a:xfrm>
            <a:off x="524933" y="1062566"/>
            <a:ext cx="12192001" cy="1169261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403097">
              <a:lnSpc>
                <a:spcPct val="80000"/>
              </a:lnSpc>
              <a:spcBef>
                <a:spcPts val="1900"/>
              </a:spcBef>
              <a:defRPr cap="all" sz="82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Fix #1: Odds</a:t>
            </a:r>
          </a:p>
        </p:txBody>
      </p:sp>
      <p:sp>
        <p:nvSpPr>
          <p:cNvPr id="209" name="Shape 209"/>
          <p:cNvSpPr/>
          <p:nvPr>
            <p:ph type="body" idx="4294967295"/>
          </p:nvPr>
        </p:nvSpPr>
        <p:spPr>
          <a:xfrm>
            <a:off x="524933" y="2880584"/>
            <a:ext cx="12192001" cy="605935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550656" indent="-550656" defTabSz="455674">
              <a:spcBef>
                <a:spcPts val="2100"/>
              </a:spcBef>
              <a:buSzPct val="40000"/>
              <a:buFontTx/>
              <a:buBlip>
                <a:blip r:embed="rId2"/>
              </a:buBlip>
              <a:defRPr sz="4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Ratio of two probabilities</a:t>
            </a:r>
          </a:p>
          <a:p>
            <a:pPr marL="550656" indent="-550656" defTabSz="455674">
              <a:spcBef>
                <a:spcPts val="2100"/>
              </a:spcBef>
              <a:buSzPct val="40000"/>
              <a:buFontTx/>
              <a:buBlip>
                <a:blip r:embed="rId2"/>
              </a:buBlip>
              <a:defRPr sz="4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e.g. P(Win) = 0.8, P(Lose) =0.2</a:t>
            </a:r>
          </a:p>
          <a:p>
            <a:pPr marL="550656" indent="-550656" defTabSz="455674">
              <a:spcBef>
                <a:spcPts val="2100"/>
              </a:spcBef>
              <a:buSzPct val="40000"/>
              <a:buFontTx/>
              <a:buBlip>
                <a:blip r:embed="rId2"/>
              </a:buBlip>
              <a:defRPr sz="4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  <a:p>
            <a:pPr marL="550656" indent="-550656" defTabSz="455674">
              <a:spcBef>
                <a:spcPts val="2100"/>
              </a:spcBef>
              <a:buSzPct val="40000"/>
              <a:buFontTx/>
              <a:buBlip>
                <a:blip r:embed="rId2"/>
              </a:buBlip>
              <a:defRPr sz="4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Odds of winning = 0.8/0.2 = 4 </a:t>
            </a:r>
          </a:p>
          <a:p>
            <a:pPr marL="550656" indent="-550656" defTabSz="455674">
              <a:spcBef>
                <a:spcPts val="2100"/>
              </a:spcBef>
              <a:buSzPct val="40000"/>
              <a:buFontTx/>
              <a:buBlip>
                <a:blip r:embed="rId2"/>
              </a:buBlip>
              <a:defRPr sz="4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Odds of losing = 0.2/0.8 = 0.25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ctr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Odds</a:t>
            </a:r>
          </a:p>
        </p:txBody>
      </p:sp>
      <p:sp>
        <p:nvSpPr>
          <p:cNvPr id="212" name="Shape 212"/>
          <p:cNvSpPr/>
          <p:nvPr>
            <p:ph type="subTitle" sz="quarter" idx="1"/>
          </p:nvPr>
        </p:nvSpPr>
        <p:spPr>
          <a:xfrm>
            <a:off x="0" y="3557918"/>
            <a:ext cx="12192000" cy="1304860"/>
          </a:xfrm>
          <a:prstGeom prst="rect">
            <a:avLst/>
          </a:prstGeom>
        </p:spPr>
        <p:txBody>
          <a:bodyPr anchor="t"/>
          <a:lstStyle>
            <a:lvl1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z="4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Only valid between 0 and 1</a:t>
            </a:r>
          </a:p>
        </p:txBody>
      </p:sp>
      <p:pic>
        <p:nvPicPr>
          <p:cNvPr id="213" name="Screen Shot 2019-09-17 at 12.14.43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2935591"/>
            <a:ext cx="13004801" cy="53136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ctr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Odds</a:t>
            </a:r>
          </a:p>
        </p:txBody>
      </p:sp>
      <p:sp>
        <p:nvSpPr>
          <p:cNvPr id="216" name="Shape 216"/>
          <p:cNvSpPr/>
          <p:nvPr>
            <p:ph type="subTitle" sz="quarter" idx="1"/>
          </p:nvPr>
        </p:nvSpPr>
        <p:spPr>
          <a:xfrm>
            <a:off x="0" y="3557918"/>
            <a:ext cx="12192000" cy="1304860"/>
          </a:xfrm>
          <a:prstGeom prst="rect">
            <a:avLst/>
          </a:prstGeom>
        </p:spPr>
        <p:txBody>
          <a:bodyPr anchor="t"/>
          <a:lstStyle>
            <a:lvl1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z="4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Only valid between 0 and 1</a:t>
            </a:r>
          </a:p>
        </p:txBody>
      </p:sp>
      <p:pic>
        <p:nvPicPr>
          <p:cNvPr id="217" name="Screen Shot 2019-09-17 at 12.15.05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3133711"/>
            <a:ext cx="13004801" cy="4968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