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34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8" r:id="rId12"/>
    <p:sldId id="280" r:id="rId13"/>
    <p:sldId id="281" r:id="rId14"/>
    <p:sldId id="282" r:id="rId15"/>
    <p:sldId id="304" r:id="rId16"/>
    <p:sldId id="306" r:id="rId17"/>
    <p:sldId id="283" r:id="rId18"/>
    <p:sldId id="284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307" r:id="rId28"/>
    <p:sldId id="305" r:id="rId29"/>
    <p:sldId id="308" r:id="rId30"/>
    <p:sldId id="299" r:id="rId31"/>
    <p:sldId id="302" r:id="rId32"/>
    <p:sldId id="303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 autoAdjust="0"/>
    <p:restoredTop sz="94669"/>
  </p:normalViewPr>
  <p:slideViewPr>
    <p:cSldViewPr snapToGrid="0">
      <p:cViewPr varScale="1">
        <p:scale>
          <a:sx n="77" d="100"/>
          <a:sy n="77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070847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826250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141442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556119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0732303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634473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87259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302957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04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253042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487723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619818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778048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597702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408496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4676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3805221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517725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5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87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69" name="Shape 269"/>
          <p:cNvSpPr/>
          <p:nvPr/>
        </p:nvSpPr>
        <p:spPr>
          <a:xfrm rot="16200000">
            <a:off x="1575293" y="628441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900546" y="7391818"/>
            <a:ext cx="76055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coefficient AKA slope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922"/>
            <a:ext cx="13004801" cy="889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83" name="Shape 283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86" name="Shape 286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Python Equivalent</a:t>
            </a:r>
          </a:p>
        </p:txBody>
      </p:sp>
      <p:sp>
        <p:nvSpPr>
          <p:cNvPr id="289" name="Shape 289"/>
          <p:cNvSpPr/>
          <p:nvPr/>
        </p:nvSpPr>
        <p:spPr>
          <a:xfrm>
            <a:off x="531687" y="4267582"/>
            <a:ext cx="12946700" cy="307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>
                <a:solidFill>
                  <a:schemeClr val="accent3"/>
                </a:solidFill>
              </a:rPr>
              <a:t>model.coef</a:t>
            </a:r>
            <a:r>
              <a:rPr dirty="0">
                <a:solidFill>
                  <a:schemeClr val="accent3"/>
                </a:solidFill>
              </a:rPr>
              <a:t>_ </a:t>
            </a:r>
            <a:r>
              <a:rPr dirty="0"/>
              <a:t>= </a:t>
            </a:r>
            <a:r>
              <a:rPr dirty="0" err="1"/>
              <a:t>np.array</a:t>
            </a:r>
            <a:r>
              <a:rPr dirty="0"/>
              <a:t>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>
                <a:solidFill>
                  <a:schemeClr val="accent3"/>
                </a:solidFill>
              </a:rPr>
              <a:t>model.intercept</a:t>
            </a:r>
            <a:r>
              <a:rPr dirty="0">
                <a:solidFill>
                  <a:schemeClr val="accent3"/>
                </a:solidFill>
              </a:rPr>
              <a:t>_ </a:t>
            </a:r>
            <a:r>
              <a:rPr dirty="0"/>
              <a:t>= 1.0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82FE4-7859-455D-B076-D4A4A85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Ndarray.reshape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827E8-ACB9-4094-A292-4703150EB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 err="1"/>
              <a:t>ndarray.reshape</a:t>
            </a:r>
            <a:r>
              <a:rPr lang="en-US" dirty="0"/>
              <a:t>(rows, columns)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Xs.reshape</a:t>
            </a:r>
            <a:r>
              <a:rPr lang="en-US" dirty="0">
                <a:latin typeface="Consolas" panose="020B0609020204030204" pitchFamily="49" charset="0"/>
              </a:rPr>
              <a:t>(3,1)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[3]])</a:t>
            </a:r>
          </a:p>
        </p:txBody>
      </p:sp>
    </p:spTree>
    <p:extLst>
      <p:ext uri="{BB962C8B-B14F-4D97-AF65-F5344CB8AC3E}">
        <p14:creationId xmlns:p14="http://schemas.microsoft.com/office/powerpoint/2010/main" val="704015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82FE4-7859-455D-B076-D4A4A85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Ndarray.reshape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827E8-ACB9-4094-A292-4703150EB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also specify one and leave the other up to Python with </a:t>
            </a:r>
            <a:r>
              <a:rPr lang="en-US" dirty="0">
                <a:solidFill>
                  <a:srgbClr val="92D050"/>
                </a:solidFill>
              </a:rPr>
              <a:t>-1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Xs.reshape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[3]])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222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431C32-A1AA-44E9-A26C-2E82140BF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&gt;&gt;&gt; </a:t>
            </a:r>
            <a:r>
              <a:rPr lang="en-US" sz="4300" dirty="0" err="1">
                <a:solidFill>
                  <a:schemeClr val="accent3"/>
                </a:solidFill>
              </a:rPr>
              <a:t>Xs</a:t>
            </a:r>
            <a:r>
              <a:rPr lang="en-US" sz="4300" dirty="0"/>
              <a:t> = </a:t>
            </a:r>
            <a:r>
              <a:rPr lang="en-US" sz="4300" dirty="0" err="1"/>
              <a:t>np.array</a:t>
            </a:r>
            <a:r>
              <a:rPr lang="en-US" sz="4300" dirty="0"/>
              <a:t>([</a:t>
            </a:r>
            <a:r>
              <a:rPr lang="en-US" sz="4300" dirty="0">
                <a:solidFill>
                  <a:schemeClr val="accent3"/>
                </a:solidFill>
              </a:rPr>
              <a:t>1</a:t>
            </a:r>
            <a:r>
              <a:rPr lang="en-US" sz="4300" dirty="0"/>
              <a:t>,</a:t>
            </a:r>
            <a:r>
              <a:rPr lang="en-US" sz="4300" dirty="0">
                <a:solidFill>
                  <a:schemeClr val="accent3"/>
                </a:solidFill>
              </a:rPr>
              <a:t>2</a:t>
            </a:r>
            <a:r>
              <a:rPr lang="en-US" sz="4300" dirty="0"/>
              <a:t>,</a:t>
            </a:r>
            <a:r>
              <a:rPr lang="en-US" sz="4300" dirty="0">
                <a:solidFill>
                  <a:schemeClr val="accent3"/>
                </a:solidFill>
              </a:rPr>
              <a:t>3</a:t>
            </a:r>
            <a:r>
              <a:rPr lang="en-US" sz="4300" dirty="0"/>
              <a:t>]).reshape(-1,1)</a:t>
            </a:r>
          </a:p>
          <a:p>
            <a:pPr marL="0" indent="0">
              <a:buNone/>
            </a:pPr>
            <a:r>
              <a:rPr lang="en-US" sz="4300" dirty="0"/>
              <a:t>&gt;&gt;&gt; </a:t>
            </a:r>
            <a:r>
              <a:rPr lang="en-US" sz="4300" dirty="0">
                <a:solidFill>
                  <a:srgbClr val="FF0000"/>
                </a:solidFill>
              </a:rPr>
              <a:t>y</a:t>
            </a:r>
            <a:r>
              <a:rPr lang="en-US" sz="4300" dirty="0"/>
              <a:t> = </a:t>
            </a:r>
            <a:r>
              <a:rPr lang="en-US" sz="4300" dirty="0" err="1"/>
              <a:t>model.predict</a:t>
            </a:r>
            <a:r>
              <a:rPr lang="en-US" sz="4300" dirty="0"/>
              <a:t>(</a:t>
            </a:r>
            <a:r>
              <a:rPr lang="en-US" sz="4300" dirty="0" err="1">
                <a:solidFill>
                  <a:schemeClr val="accent3"/>
                </a:solidFill>
              </a:rPr>
              <a:t>Xs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&gt;&gt;&gt; print(</a:t>
            </a:r>
            <a:r>
              <a:rPr lang="en-US" sz="4300" dirty="0">
                <a:solidFill>
                  <a:srgbClr val="FF0000"/>
                </a:solidFill>
              </a:rPr>
              <a:t>y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[</a:t>
            </a:r>
            <a:r>
              <a:rPr lang="en-US" sz="4300" dirty="0">
                <a:solidFill>
                  <a:srgbClr val="FF0000"/>
                </a:solidFill>
              </a:rPr>
              <a:t>3</a:t>
            </a:r>
            <a:r>
              <a:rPr lang="en-US" sz="4300" dirty="0"/>
              <a:t>,</a:t>
            </a:r>
            <a:r>
              <a:rPr lang="en-US" sz="4300" dirty="0">
                <a:solidFill>
                  <a:srgbClr val="FF0000"/>
                </a:solidFill>
              </a:rPr>
              <a:t>5</a:t>
            </a:r>
            <a:r>
              <a:rPr lang="en-US" sz="4300" dirty="0"/>
              <a:t>,</a:t>
            </a:r>
            <a:r>
              <a:rPr lang="en-US" sz="4300" dirty="0">
                <a:solidFill>
                  <a:srgbClr val="FF0000"/>
                </a:solidFill>
              </a:rPr>
              <a:t>7</a:t>
            </a:r>
            <a:r>
              <a:rPr lang="en-US" sz="4300" dirty="0"/>
              <a:t>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 Linear models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Overlaying graphs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01FE8-48D7-4A43-ADCF-7E0C7843E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857202"/>
            <a:ext cx="12192000" cy="6403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ax =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(1,1,1)</a:t>
            </a:r>
          </a:p>
          <a:p>
            <a:pPr marL="0" indent="0">
              <a:buNone/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(df[‘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avg_num_rooms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’],    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predicted_price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avg_num_rooms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’,  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       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median_price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kind=‘scatter’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49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ax = ax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lang="en-US" sz="4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2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1" y="829338"/>
            <a:ext cx="12435678" cy="8094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Sci-Kit Learn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A56B0-2B22-4143-A083-F9D773FFE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Least squares?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Math is </a:t>
            </a:r>
            <a:r>
              <a:rPr u="sng"/>
              <a:t>much</a:t>
            </a:r>
            <a:r>
              <a:t> simpler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Maximum likelihood estimator, when data is normal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30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19"/>
            <a:ext cx="13004801" cy="122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130048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335" name="Shape 33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Mean Squared Error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 dirty="0"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Squared error just like least squares, but average </a:t>
            </a:r>
            <a:r>
              <a:rPr lang="en-US" dirty="0"/>
              <a:t>instead of</a:t>
            </a:r>
            <a:r>
              <a:rPr dirty="0"/>
              <a:t> total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Scale is relative to your data!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Compares model’s error to deviations from the  average</a:t>
            </a:r>
          </a:p>
          <a:p>
            <a:pPr lvl="1"/>
            <a:r>
              <a:rPr lang="en-US" dirty="0"/>
              <a:t>Proportion of variance that is explained by your model</a:t>
            </a:r>
          </a:p>
          <a:p>
            <a:r>
              <a:rPr lang="en-US" dirty="0"/>
              <a:t>Goes from 1 (perfect) to negative infinity</a:t>
            </a:r>
          </a:p>
          <a:p>
            <a:r>
              <a:rPr lang="en-US" dirty="0">
                <a:solidFill>
                  <a:srgbClr val="92D050"/>
                </a:solidFill>
              </a:rPr>
              <a:t>In a single-variable model, R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correlation between the data and the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      </a:t>
                </a:r>
                <a14:m>
                  <m:oMath xmlns:m="http://schemas.openxmlformats.org/officeDocument/2006/math">
                    <m:r>
                      <a:rPr lang="en-US" sz="49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4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873" t="-28515" b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F777C52-176D-4364-85A0-91C8B60AC39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39688515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 dirty="0"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rPr dirty="0"/>
              <a:t>Adding data will always “improve” R</a:t>
            </a:r>
            <a:r>
              <a:rPr baseline="30000" dirty="0"/>
              <a:t>2</a:t>
            </a:r>
            <a:r>
              <a:rPr dirty="0"/>
              <a:t> score even if the data is irrelevant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rPr dirty="0"/>
              <a:t>Only add data with significant R</a:t>
            </a:r>
            <a:r>
              <a:rPr baseline="30000" dirty="0"/>
              <a:t>2</a:t>
            </a:r>
            <a:r>
              <a:rPr dirty="0"/>
              <a:t> boost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Interpreting Linear models</a:t>
            </a:r>
          </a:p>
        </p:txBody>
      </p:sp>
      <p:sp>
        <p:nvSpPr>
          <p:cNvPr id="363" name="Shape 363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model.coef_</a:t>
            </a:r>
          </a:p>
        </p:txBody>
      </p:sp>
      <p:sp>
        <p:nvSpPr>
          <p:cNvPr id="364" name="Shape 364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[-1.840,4.24, …, -9.96])</a:t>
            </a:r>
          </a:p>
        </p:txBody>
      </p:sp>
      <p:sp>
        <p:nvSpPr>
          <p:cNvPr id="365" name="Shape 365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A56B0-2B22-4143-A083-F9D773FFE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24829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43" name="Shape 243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46" name="Shape 246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1285966" y="3979487"/>
            <a:ext cx="10822039" cy="1794626"/>
          </a:xfrm>
          <a:prstGeom prst="rect">
            <a:avLst/>
          </a:prstGeom>
        </p:spPr>
        <p:txBody>
          <a:bodyPr>
            <a:normAutofit/>
          </a:bodyPr>
          <a:lstStyle>
            <a:lvl1pPr defTabSz="455675">
              <a:defRPr sz="13259"/>
            </a:lvl1pPr>
          </a:lstStyle>
          <a:p>
            <a:r>
              <a:t>Linear Regression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Code is not the hard part</a:t>
            </a:r>
          </a:p>
        </p:txBody>
      </p:sp>
      <p:sp>
        <p:nvSpPr>
          <p:cNvPr id="251" name="Shape 251"/>
          <p:cNvSpPr/>
          <p:nvPr/>
        </p:nvSpPr>
        <p:spPr>
          <a:xfrm>
            <a:off x="434394" y="4813886"/>
            <a:ext cx="1213601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model.fit</a:t>
            </a:r>
            <a:r>
              <a:rPr dirty="0"/>
              <a:t>(</a:t>
            </a:r>
            <a:r>
              <a:rPr lang="en-US" dirty="0" err="1">
                <a:solidFill>
                  <a:schemeClr val="accent3"/>
                </a:solidFill>
              </a:rPr>
              <a:t>Xs</a:t>
            </a:r>
            <a:r>
              <a:rPr dirty="0"/>
              <a:t>,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r>
              <a:rPr dirty="0"/>
              <a:t>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Code is not the hard part</a:t>
            </a:r>
          </a:p>
        </p:txBody>
      </p:sp>
      <p:sp>
        <p:nvSpPr>
          <p:cNvPr id="257" name="Shape 257"/>
          <p:cNvSpPr/>
          <p:nvPr/>
        </p:nvSpPr>
        <p:spPr>
          <a:xfrm>
            <a:off x="628980" y="5043988"/>
            <a:ext cx="12136011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model.predict</a:t>
            </a:r>
            <a:r>
              <a:rPr dirty="0"/>
              <a:t>(</a:t>
            </a:r>
            <a:r>
              <a:rPr lang="en-US" dirty="0" err="1">
                <a:solidFill>
                  <a:schemeClr val="accent3"/>
                </a:solidFill>
              </a:rPr>
              <a:t>Xs</a:t>
            </a:r>
            <a:r>
              <a:rPr dirty="0"/>
              <a:t>) </a:t>
            </a:r>
          </a:p>
        </p:txBody>
      </p:sp>
      <p:sp>
        <p:nvSpPr>
          <p:cNvPr id="258" name="Shape 258"/>
          <p:cNvSpPr/>
          <p:nvPr/>
        </p:nvSpPr>
        <p:spPr>
          <a:xfrm>
            <a:off x="4351530" y="6175772"/>
            <a:ext cx="74306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target estimate</a:t>
            </a:r>
          </a:p>
        </p:txBody>
      </p:sp>
      <p:sp>
        <p:nvSpPr>
          <p:cNvPr id="259" name="Shape 259"/>
          <p:cNvSpPr/>
          <p:nvPr/>
        </p:nvSpPr>
        <p:spPr>
          <a:xfrm>
            <a:off x="2765537" y="6456397"/>
            <a:ext cx="1413758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Outputs line of best fit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“Best fit” is a function of error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493</Words>
  <Application>Microsoft Macintosh PowerPoint</Application>
  <PresentationFormat>Custom</PresentationFormat>
  <Paragraphs>105</Paragraphs>
  <Slides>31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Consolas</vt:lpstr>
      <vt:lpstr>Courier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Sci-Kit Learn</vt:lpstr>
      <vt:lpstr>PowerPoint Presentation</vt:lpstr>
      <vt:lpstr>Imported as sklearn</vt:lpstr>
      <vt:lpstr>Imported as sklearn</vt:lpstr>
      <vt:lpstr>Linear Regression</vt:lpstr>
      <vt:lpstr>Code is not the hard part</vt:lpstr>
      <vt:lpstr>Code is not the hard part</vt:lpstr>
      <vt:lpstr>Linear Regression</vt:lpstr>
      <vt:lpstr>single-variable</vt:lpstr>
      <vt:lpstr>PowerPoint Presentation</vt:lpstr>
      <vt:lpstr>single-variable</vt:lpstr>
      <vt:lpstr>Python Equivalent</vt:lpstr>
      <vt:lpstr>Ndarray.reshape</vt:lpstr>
      <vt:lpstr>Ndarray.reshape</vt:lpstr>
      <vt:lpstr>single-variable</vt:lpstr>
      <vt:lpstr>single-variable Linear models</vt:lpstr>
      <vt:lpstr>Overlaying graphs</vt:lpstr>
      <vt:lpstr>PowerPoint Presentation</vt:lpstr>
      <vt:lpstr>PowerPoint Presentation</vt:lpstr>
      <vt:lpstr>Why Least squares?</vt:lpstr>
      <vt:lpstr>PowerPoint Presentation</vt:lpstr>
      <vt:lpstr>PowerPoint Presentation</vt:lpstr>
      <vt:lpstr>Multi-variable</vt:lpstr>
      <vt:lpstr>Mean Squared Error</vt:lpstr>
      <vt:lpstr>R2 Score</vt:lpstr>
      <vt:lpstr>R2 score</vt:lpstr>
      <vt:lpstr>PowerPoint Presentation</vt:lpstr>
      <vt:lpstr>R2 Score</vt:lpstr>
      <vt:lpstr>Interpreting Linear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15</cp:revision>
  <dcterms:modified xsi:type="dcterms:W3CDTF">2024-07-15T05:14:47Z</dcterms:modified>
</cp:coreProperties>
</file>