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  <p:sldMasterId id="2147483648" r:id="rId2"/>
  </p:sldMasterIdLst>
  <p:notesMasterIdLst>
    <p:notesMasterId r:id="rId82"/>
  </p:notesMasterIdLst>
  <p:sldIdLst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54" r:id="rId22"/>
    <p:sldId id="355" r:id="rId23"/>
    <p:sldId id="280" r:id="rId24"/>
    <p:sldId id="357" r:id="rId25"/>
    <p:sldId id="358" r:id="rId26"/>
    <p:sldId id="283" r:id="rId27"/>
    <p:sldId id="362" r:id="rId28"/>
    <p:sldId id="363" r:id="rId29"/>
    <p:sldId id="365" r:id="rId30"/>
    <p:sldId id="364" r:id="rId31"/>
    <p:sldId id="361" r:id="rId32"/>
    <p:sldId id="287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87" autoAdjust="0"/>
    <p:restoredTop sz="94683"/>
  </p:normalViewPr>
  <p:slideViewPr>
    <p:cSldViewPr snapToGrid="0">
      <p:cViewPr varScale="1">
        <p:scale>
          <a:sx n="94" d="100"/>
          <a:sy n="94" d="100"/>
        </p:scale>
        <p:origin x="232" y="2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05030777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39265317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26635371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82250132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1100661"/>
            <a:ext cx="6705600" cy="6375903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3472340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3653320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52878048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88350907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2269786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673168954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842446478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sz="620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sz="620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</p:spPr>
        <p:txBody>
          <a:bodyPr lIns="65022" tIns="65022" rIns="65022" bIns="65022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4" indent="-449034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19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hape 186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13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0437104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71131465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73798312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3493500"/>
            <a:ext cx="12192000" cy="5828300"/>
          </a:xfr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790414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72246196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6540038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693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204" name="Shape 204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for Data Science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Range function</a:t>
            </a:r>
          </a:p>
        </p:txBody>
      </p:sp>
      <p:sp>
        <p:nvSpPr>
          <p:cNvPr id="239" name="Shape 239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range(1,4)</a:t>
            </a:r>
          </a:p>
        </p:txBody>
      </p:sp>
      <p:sp>
        <p:nvSpPr>
          <p:cNvPr id="240" name="Shape 240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4761271" y="5699472"/>
            <a:ext cx="22059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1, 2, 3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Range function</a:t>
            </a:r>
          </a:p>
        </p:txBody>
      </p:sp>
      <p:sp>
        <p:nvSpPr>
          <p:cNvPr id="244" name="Shape 244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range(3,0,-1)</a:t>
            </a:r>
          </a:p>
        </p:txBody>
      </p:sp>
      <p:sp>
        <p:nvSpPr>
          <p:cNvPr id="245" name="Shape 245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4761271" y="5699472"/>
            <a:ext cx="22059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3, 2, 1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Range is Not A List</a:t>
            </a:r>
          </a:p>
        </p:txBody>
      </p:sp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99028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Returns a “lazy” list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Numbers are generated one-by-one to save memory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Convert Range to list</a:t>
            </a:r>
          </a:p>
        </p:txBody>
      </p:sp>
      <p:sp>
        <p:nvSpPr>
          <p:cNvPr id="252" name="Shape 252"/>
          <p:cNvSpPr/>
          <p:nvPr/>
        </p:nvSpPr>
        <p:spPr>
          <a:xfrm>
            <a:off x="2690655" y="4337049"/>
            <a:ext cx="8718472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list(range(3))</a:t>
            </a:r>
          </a:p>
        </p:txBody>
      </p:sp>
      <p:sp>
        <p:nvSpPr>
          <p:cNvPr id="253" name="Shape 253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4761271" y="5699472"/>
            <a:ext cx="268605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[0, 1, 2]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For-Loops</a:t>
            </a:r>
          </a:p>
        </p:txBody>
      </p:sp>
      <p:sp>
        <p:nvSpPr>
          <p:cNvPr id="257" name="Shape 257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Repeats a chunk of code</a:t>
            </a:r>
          </a:p>
          <a:p>
            <a:pPr marL="649492" indent="-649492" defTabSz="537463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Hands in different item each time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B2CF67-652C-4F16-9ECA-40401A07758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7000"/>
            </a:lvl1pPr>
          </a:lstStyle>
          <a:p>
            <a:r>
              <a:t>Values: what kinds are there?</a:t>
            </a:r>
          </a:p>
        </p:txBody>
      </p:sp>
      <p:sp>
        <p:nvSpPr>
          <p:cNvPr id="262" name="Shape 262"/>
          <p:cNvSpPr>
            <a:spLocks noGrp="1"/>
          </p:cNvSpPr>
          <p:nvPr>
            <p:ph type="body" sz="half" idx="1"/>
          </p:nvPr>
        </p:nvSpPr>
        <p:spPr>
          <a:xfrm>
            <a:off x="579966" y="3930406"/>
            <a:ext cx="11493038" cy="2716876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data types: int, float, string, bool</a:t>
            </a:r>
          </a:p>
          <a:p>
            <a:pPr>
              <a:defRPr sz="5400"/>
            </a:pPr>
            <a:r>
              <a:t>lists of the above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Trouble with Lists</a:t>
            </a:r>
          </a:p>
        </p:txBody>
      </p:sp>
      <p:sp>
        <p:nvSpPr>
          <p:cNvPr id="265" name="Shape 265"/>
          <p:cNvSpPr>
            <a:spLocks noGrp="1"/>
          </p:cNvSpPr>
          <p:nvPr>
            <p:ph type="body" sz="quarter" idx="1"/>
          </p:nvPr>
        </p:nvSpPr>
        <p:spPr>
          <a:xfrm>
            <a:off x="1168400" y="8010796"/>
            <a:ext cx="12192000" cy="136716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6400"/>
            </a:lvl1pPr>
          </a:lstStyle>
          <a:p>
            <a:r>
              <a:t>Hard to manage lots of data</a:t>
            </a:r>
          </a:p>
        </p:txBody>
      </p:sp>
      <p:pic>
        <p:nvPicPr>
          <p:cNvPr id="266" name="tribb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75" y="2838539"/>
            <a:ext cx="9163050" cy="5039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Trouble with Lists</a:t>
            </a:r>
          </a:p>
        </p:txBody>
      </p:sp>
      <p:sp>
        <p:nvSpPr>
          <p:cNvPr id="269" name="Shape 269"/>
          <p:cNvSpPr>
            <a:spLocks noGrp="1"/>
          </p:cNvSpPr>
          <p:nvPr>
            <p:ph type="body" sz="quarter" idx="1"/>
          </p:nvPr>
        </p:nvSpPr>
        <p:spPr>
          <a:xfrm>
            <a:off x="1168400" y="8010796"/>
            <a:ext cx="12192000" cy="136716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6400"/>
            </a:lvl1pPr>
          </a:lstStyle>
          <a:p>
            <a:r>
              <a:t>Hard to manage lots of data</a:t>
            </a:r>
          </a:p>
        </p:txBody>
      </p:sp>
      <p:pic>
        <p:nvPicPr>
          <p:cNvPr id="270" name="tribb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75" y="2838539"/>
            <a:ext cx="9163050" cy="5039678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Shape 271"/>
          <p:cNvSpPr/>
          <p:nvPr/>
        </p:nvSpPr>
        <p:spPr>
          <a:xfrm>
            <a:off x="7641166" y="1101814"/>
            <a:ext cx="3297504" cy="2464859"/>
          </a:xfrm>
          <a:prstGeom prst="wedgeEllipseCallout">
            <a:avLst>
              <a:gd name="adj1" fmla="val -49385"/>
              <a:gd name="adj2" fmla="val 63172"/>
            </a:avLst>
          </a:prstGeom>
          <a:solidFill>
            <a:schemeClr val="accent5">
              <a:hueOff val="-180946"/>
              <a:satOff val="-2351"/>
              <a:lumOff val="-871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3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Was it my_list[8] or my_list[9]?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newchallenger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2255360"/>
            <a:ext cx="13004800" cy="52428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For-Loops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Repeats a chunk of code</a:t>
            </a:r>
          </a:p>
          <a:p>
            <a:pPr marL="649492" indent="-649492" defTabSz="537463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Hands in different item each time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Dictionary</a:t>
            </a:r>
          </a:p>
        </p:txBody>
      </p:sp>
      <p:sp>
        <p:nvSpPr>
          <p:cNvPr id="276" name="Shape 276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Store data under a label (“key”)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Fetch value later by key</a:t>
            </a:r>
          </a:p>
        </p:txBody>
      </p:sp>
    </p:spTree>
    <p:extLst>
      <p:ext uri="{BB962C8B-B14F-4D97-AF65-F5344CB8AC3E}">
        <p14:creationId xmlns:p14="http://schemas.microsoft.com/office/powerpoint/2010/main" val="205043485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Dictionary</a:t>
            </a:r>
          </a:p>
        </p:txBody>
      </p:sp>
      <p:sp>
        <p:nvSpPr>
          <p:cNvPr id="279" name="Shape 279"/>
          <p:cNvSpPr/>
          <p:nvPr/>
        </p:nvSpPr>
        <p:spPr>
          <a:xfrm>
            <a:off x="697654" y="4334933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kumimoji="0" sz="5400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nonymous Pro for Powerline"/>
                <a:sym typeface="Anonymous Pro for Powerline"/>
              </a:rPr>
              <a:t>d = { “name”: “Rob” }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kumimoji="0" sz="5400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nonymous Pro for Powerline"/>
                <a:sym typeface="Anonymous Pro for Powerlin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279612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Dictionary</a:t>
            </a:r>
          </a:p>
        </p:txBody>
      </p:sp>
      <p:sp>
        <p:nvSpPr>
          <p:cNvPr id="287" name="Shape 287"/>
          <p:cNvSpPr/>
          <p:nvPr/>
        </p:nvSpPr>
        <p:spPr>
          <a:xfrm>
            <a:off x="697654" y="4198333"/>
            <a:ext cx="11609491" cy="3211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nonymous Pro for Powerline"/>
              </a:rPr>
              <a:t>d </a:t>
            </a:r>
            <a:r>
              <a:rPr kumimoji="0" sz="5400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nonymous Pro for Powerline"/>
              </a:rPr>
              <a:t>= {“name”: “Rob”, 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kumimoji="0" sz="5400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nonymous Pro for Powerline"/>
              </a:rPr>
              <a:t>     “hair”: “brown”}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kumimoji="0" sz="5400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nonymous Pro for Powerlin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394936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Dictionary</a:t>
            </a:r>
          </a:p>
        </p:txBody>
      </p:sp>
      <p:sp>
        <p:nvSpPr>
          <p:cNvPr id="290" name="Shape 290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nonymous Pro for Powerline"/>
                <a:sym typeface="Anonymous Pro for Powerline"/>
              </a:rPr>
              <a:t>d</a:t>
            </a:r>
            <a:r>
              <a:rPr kumimoji="0" sz="5400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nonymous Pro for Powerline"/>
                <a:sym typeface="Anonymous Pro for Powerline"/>
              </a:rPr>
              <a:t>[“hair”]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kumimoji="0" sz="5400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nonymous Pro for Powerline"/>
                <a:sym typeface="Anonymous Pro for Powerline"/>
              </a:rPr>
              <a:t> </a:t>
            </a:r>
          </a:p>
        </p:txBody>
      </p:sp>
      <p:sp>
        <p:nvSpPr>
          <p:cNvPr id="291" name="Shape 291"/>
          <p:cNvSpPr/>
          <p:nvPr/>
        </p:nvSpPr>
        <p:spPr>
          <a:xfrm rot="21591301">
            <a:off x="838650" y="62021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2658943" y="5889642"/>
            <a:ext cx="300761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0" i="0" u="none" strike="noStrike" kern="0" cap="none" spc="0" normalizeH="0" baseline="0" noProof="0">
                <a:ln>
                  <a:noFill/>
                </a:ln>
                <a:solidFill>
                  <a:srgbClr val="E42832"/>
                </a:solidFill>
                <a:effectLst/>
                <a:uLnTx/>
                <a:uFillTx/>
                <a:latin typeface="Avenir Next Medium"/>
                <a:sym typeface="Avenir Next Medium"/>
              </a:rPr>
              <a:t>“brown”</a:t>
            </a:r>
          </a:p>
        </p:txBody>
      </p:sp>
    </p:spTree>
    <p:extLst>
      <p:ext uri="{BB962C8B-B14F-4D97-AF65-F5344CB8AC3E}">
        <p14:creationId xmlns:p14="http://schemas.microsoft.com/office/powerpoint/2010/main" val="2610298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Dictionary</a:t>
            </a:r>
          </a:p>
        </p:txBody>
      </p:sp>
      <p:sp>
        <p:nvSpPr>
          <p:cNvPr id="295" name="Shape 295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nonymous Pro for Powerline"/>
                <a:sym typeface="Anonymous Pro for Powerline"/>
              </a:rPr>
              <a:t>d</a:t>
            </a:r>
            <a:r>
              <a:rPr kumimoji="0" sz="5400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nonymous Pro for Powerline"/>
                <a:sym typeface="Anonymous Pro for Powerline"/>
              </a:rPr>
              <a:t>[“hair”] = “blonde”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kumimoji="0" sz="5400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nonymous Pro for Powerline"/>
                <a:sym typeface="Anonymous Pro for Powerlin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247857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rPr dirty="0"/>
              <a:t>Dictionary</a:t>
            </a:r>
            <a:r>
              <a:rPr lang="en-US" dirty="0"/>
              <a:t> Keys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AF6361-30C4-46E0-838A-C6DDAF23C4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happens if we loop through a dictionary?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for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in 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...     print(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hair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loop iterates through the </a:t>
            </a:r>
            <a:r>
              <a:rPr lang="en-US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8674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0CB9-AE88-4744-938E-A19441BC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Dictionary Keys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1063C-582F-4FD0-A7FF-8BA16D4A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also use </a:t>
            </a:r>
            <a:r>
              <a:rPr lang="en-US" dirty="0" err="1"/>
              <a:t>d.keys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print(</a:t>
            </a:r>
            <a:r>
              <a:rPr lang="en-US" dirty="0" err="1">
                <a:latin typeface="Consolas" panose="020B0609020204030204" pitchFamily="49" charset="0"/>
              </a:rPr>
              <a:t>d.keys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dict_keys</a:t>
            </a:r>
            <a:r>
              <a:rPr lang="en-US" dirty="0">
                <a:latin typeface="Consolas" panose="020B0609020204030204" pitchFamily="49" charset="0"/>
              </a:rPr>
              <a:t>([‘name’, ‘hair’])</a:t>
            </a:r>
          </a:p>
        </p:txBody>
      </p:sp>
    </p:spTree>
    <p:extLst>
      <p:ext uri="{BB962C8B-B14F-4D97-AF65-F5344CB8AC3E}">
        <p14:creationId xmlns:p14="http://schemas.microsoft.com/office/powerpoint/2010/main" val="223848768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rPr dirty="0"/>
              <a:t>Dictionary</a:t>
            </a:r>
            <a:r>
              <a:rPr lang="en-US" dirty="0"/>
              <a:t> Values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AF6361-30C4-46E0-838A-C6DDAF23C4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Performing an action with each dictionary value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for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in </a:t>
            </a:r>
            <a:r>
              <a:rPr lang="en-US" dirty="0" err="1">
                <a:latin typeface="Consolas" panose="020B0609020204030204" pitchFamily="49" charset="0"/>
              </a:rPr>
              <a:t>d.values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...     print(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Rob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blonde</a:t>
            </a:r>
          </a:p>
        </p:txBody>
      </p:sp>
    </p:spTree>
    <p:extLst>
      <p:ext uri="{BB962C8B-B14F-4D97-AF65-F5344CB8AC3E}">
        <p14:creationId xmlns:p14="http://schemas.microsoft.com/office/powerpoint/2010/main" val="107318551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C1B07F-E5F6-4720-BF40-7D9E206D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Dictionary item sets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5C89C-8A5A-4EF6-B2DB-696284C24E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d.items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500" dirty="0">
                <a:latin typeface="Consolas" panose="020B0609020204030204" pitchFamily="49" charset="0"/>
              </a:rPr>
              <a:t>&gt;&gt;&gt; print(</a:t>
            </a:r>
            <a:r>
              <a:rPr lang="en-US" sz="3500" dirty="0" err="1">
                <a:latin typeface="Consolas" panose="020B0609020204030204" pitchFamily="49" charset="0"/>
              </a:rPr>
              <a:t>d.items</a:t>
            </a:r>
            <a:r>
              <a:rPr lang="en-US" sz="35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3500" dirty="0" err="1">
                <a:latin typeface="Consolas" panose="020B0609020204030204" pitchFamily="49" charset="0"/>
              </a:rPr>
              <a:t>dict_items</a:t>
            </a:r>
            <a:r>
              <a:rPr lang="en-US" sz="3500" dirty="0">
                <a:latin typeface="Consolas" panose="020B0609020204030204" pitchFamily="49" charset="0"/>
              </a:rPr>
              <a:t>([(‘name’, ‘Rob’), (‘hair’, ‘blonde’)])</a:t>
            </a:r>
          </a:p>
        </p:txBody>
      </p:sp>
    </p:spTree>
    <p:extLst>
      <p:ext uri="{BB962C8B-B14F-4D97-AF65-F5344CB8AC3E}">
        <p14:creationId xmlns:p14="http://schemas.microsoft.com/office/powerpoint/2010/main" val="203394567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rPr dirty="0"/>
              <a:t>Dictionary</a:t>
            </a:r>
            <a:r>
              <a:rPr lang="en-US" dirty="0"/>
              <a:t> Item sets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AF6361-30C4-46E0-838A-C6DDAF23C4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2641600"/>
            <a:ext cx="12192000" cy="6680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Performing an action with each key, value pair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for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</a:rPr>
              <a:t> in </a:t>
            </a:r>
            <a:r>
              <a:rPr lang="en-US" dirty="0" err="1">
                <a:latin typeface="Consolas" panose="020B0609020204030204" pitchFamily="49" charset="0"/>
              </a:rPr>
              <a:t>d.items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...     print(‘key: ’ +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...     print(‘value</a:t>
            </a:r>
            <a:r>
              <a:rPr lang="en-US">
                <a:latin typeface="Consolas" panose="020B0609020204030204" pitchFamily="49" charset="0"/>
              </a:rPr>
              <a:t>: ’ </a:t>
            </a:r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...     print(‘’)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key: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value: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Rob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key: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hair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value: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blonde</a:t>
            </a:r>
          </a:p>
        </p:txBody>
      </p:sp>
    </p:spTree>
    <p:extLst>
      <p:ext uri="{BB962C8B-B14F-4D97-AF65-F5344CB8AC3E}">
        <p14:creationId xmlns:p14="http://schemas.microsoft.com/office/powerpoint/2010/main" val="102936674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61518">
              <a:spcBef>
                <a:spcPts val="2200"/>
              </a:spcBef>
              <a:defRPr sz="10270"/>
            </a:lvl1pPr>
          </a:lstStyle>
          <a:p>
            <a:r>
              <a:t>For-loops</a:t>
            </a:r>
          </a:p>
        </p:txBody>
      </p:sp>
      <p:sp>
        <p:nvSpPr>
          <p:cNvPr id="210" name="Shape 210"/>
          <p:cNvSpPr/>
          <p:nvPr/>
        </p:nvSpPr>
        <p:spPr>
          <a:xfrm>
            <a:off x="579816" y="3435350"/>
            <a:ext cx="1211610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[“dog”, “cat”, “fish”]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print(pet)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2075563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/>
          </p:nvPr>
        </p:nvSpPr>
        <p:spPr>
          <a:xfrm>
            <a:off x="2595467" y="4055489"/>
            <a:ext cx="7813866" cy="198235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02412">
              <a:defRPr sz="14620"/>
            </a:lvl1pPr>
          </a:lstStyle>
          <a:p>
            <a:r>
              <a:t>Using APIS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API</a:t>
            </a:r>
          </a:p>
        </p:txBody>
      </p:sp>
      <p:sp>
        <p:nvSpPr>
          <p:cNvPr id="311" name="Shape 311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Application Programming Interface</a:t>
            </a:r>
          </a:p>
          <a:p>
            <a:pPr marL="614194" indent="-614194" defTabSz="508254">
              <a:lnSpc>
                <a:spcPct val="2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website for programs — no visuals 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image15.jpeg" descr="rob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73" y="3560181"/>
            <a:ext cx="9753601" cy="6181729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Shape 319"/>
          <p:cNvSpPr>
            <a:spLocks noGrp="1"/>
          </p:cNvSpPr>
          <p:nvPr>
            <p:ph type="title"/>
          </p:nvPr>
        </p:nvSpPr>
        <p:spPr>
          <a:xfrm>
            <a:off x="4622800" y="2501900"/>
            <a:ext cx="12192000" cy="1169261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403097">
              <a:lnSpc>
                <a:spcPct val="80000"/>
              </a:lnSpc>
              <a:spcBef>
                <a:spcPts val="1900"/>
              </a:spcBef>
              <a:defRPr sz="8200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No thanks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Json (Javascript object notation)</a:t>
            </a:r>
          </a:p>
        </p:txBody>
      </p:sp>
      <p:sp>
        <p:nvSpPr>
          <p:cNvPr id="322" name="Shape 322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Simple format for sending data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Turns into a Python dictionary!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Json</a:t>
            </a:r>
          </a:p>
        </p:txBody>
      </p:sp>
      <p:sp>
        <p:nvSpPr>
          <p:cNvPr id="325" name="Shape 325"/>
          <p:cNvSpPr/>
          <p:nvPr/>
        </p:nvSpPr>
        <p:spPr>
          <a:xfrm>
            <a:off x="478216" y="2514600"/>
            <a:ext cx="11562527" cy="657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{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"name": “John Smith",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"address": {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"street": "21 2nd Street",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"city": "New York” }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API</a:t>
            </a:r>
          </a:p>
        </p:txBody>
      </p:sp>
      <p:sp>
        <p:nvSpPr>
          <p:cNvPr id="328" name="Shape 328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Going to use IEXTrading.com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No account/password needed!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image10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743130" y="0"/>
            <a:ext cx="11518540" cy="9753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73887">
              <a:spcBef>
                <a:spcPts val="1700"/>
              </a:spcBef>
              <a:defRPr sz="7679"/>
            </a:lvl1pPr>
          </a:lstStyle>
          <a:p>
            <a:r>
              <a:t>HTTP (Hypertext Transfer Protocol)</a:t>
            </a:r>
          </a:p>
        </p:txBody>
      </p:sp>
      <p:sp>
        <p:nvSpPr>
          <p:cNvPr id="333" name="Shape 333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612257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Each request has a verb like GET or POST</a:t>
            </a:r>
          </a:p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Data returned in body of response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61518">
              <a:spcBef>
                <a:spcPts val="2200"/>
              </a:spcBef>
              <a:defRPr sz="10270"/>
            </a:lvl1pPr>
          </a:lstStyle>
          <a:p>
            <a:r>
              <a:t>For-loops</a:t>
            </a:r>
          </a:p>
        </p:txBody>
      </p:sp>
      <p:sp>
        <p:nvSpPr>
          <p:cNvPr id="213" name="Shape 213"/>
          <p:cNvSpPr/>
          <p:nvPr/>
        </p:nvSpPr>
        <p:spPr>
          <a:xfrm>
            <a:off x="579816" y="3435350"/>
            <a:ext cx="1211610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</a:t>
            </a:r>
            <a:r>
              <a:rPr>
                <a:solidFill>
                  <a:schemeClr val="accent3"/>
                </a:solidFill>
              </a:rPr>
              <a:t>“dog”</a:t>
            </a:r>
            <a:r>
              <a:t>, “cat”, “fish”]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print(pet)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Requests Package</a:t>
            </a:r>
          </a:p>
        </p:txBody>
      </p:sp>
      <p:sp>
        <p:nvSpPr>
          <p:cNvPr id="336" name="Shape 336"/>
          <p:cNvSpPr>
            <a:spLocks noGrp="1"/>
          </p:cNvSpPr>
          <p:nvPr>
            <p:ph type="body" sz="half" idx="1"/>
          </p:nvPr>
        </p:nvSpPr>
        <p:spPr>
          <a:xfrm>
            <a:off x="406400" y="3903099"/>
            <a:ext cx="12192000" cy="2809780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rPr lang="en-US" dirty="0"/>
              <a:t>M</a:t>
            </a:r>
            <a:r>
              <a:rPr dirty="0"/>
              <a:t>akes HTTP requests simple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Using Requests</a:t>
            </a:r>
          </a:p>
        </p:txBody>
      </p:sp>
      <p:sp>
        <p:nvSpPr>
          <p:cNvPr id="339" name="Shape 339"/>
          <p:cNvSpPr/>
          <p:nvPr/>
        </p:nvSpPr>
        <p:spPr>
          <a:xfrm>
            <a:off x="470041" y="3365500"/>
            <a:ext cx="14214667" cy="487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requests</a:t>
            </a: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url = “https://api.kanye.rest/"</a:t>
            </a: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response = </a:t>
            </a:r>
            <a:r>
              <a:rPr>
                <a:solidFill>
                  <a:schemeClr val="accent3"/>
                </a:solidFill>
              </a:rPr>
              <a:t>requests.get</a:t>
            </a:r>
            <a:r>
              <a:t>(url)</a:t>
            </a: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response</a:t>
            </a:r>
            <a:r>
              <a:rPr>
                <a:solidFill>
                  <a:schemeClr val="accent3"/>
                </a:solidFill>
              </a:rPr>
              <a:t>.text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Using Requests</a:t>
            </a:r>
          </a:p>
        </p:txBody>
      </p:sp>
      <p:sp>
        <p:nvSpPr>
          <p:cNvPr id="342" name="Shape 342"/>
          <p:cNvSpPr/>
          <p:nvPr/>
        </p:nvSpPr>
        <p:spPr>
          <a:xfrm>
            <a:off x="470041" y="3365500"/>
            <a:ext cx="14214667" cy="487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requests</a:t>
            </a: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url = “https://api.kanye.rest/"</a:t>
            </a: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response = </a:t>
            </a:r>
            <a:r>
              <a:rPr>
                <a:solidFill>
                  <a:schemeClr val="accent3"/>
                </a:solidFill>
              </a:rPr>
              <a:t>requests.get</a:t>
            </a:r>
            <a:r>
              <a:t>(url)</a:t>
            </a: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response</a:t>
            </a:r>
            <a:r>
              <a:rPr>
                <a:solidFill>
                  <a:schemeClr val="accent3"/>
                </a:solidFill>
              </a:rPr>
              <a:t>.text</a:t>
            </a:r>
          </a:p>
        </p:txBody>
      </p:sp>
      <p:sp>
        <p:nvSpPr>
          <p:cNvPr id="343" name="Shape 343"/>
          <p:cNvSpPr/>
          <p:nvPr/>
        </p:nvSpPr>
        <p:spPr>
          <a:xfrm rot="10800000">
            <a:off x="5012131" y="7681698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6718124" y="7369187"/>
            <a:ext cx="623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body of response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Using Requests</a:t>
            </a:r>
          </a:p>
        </p:txBody>
      </p:sp>
      <p:sp>
        <p:nvSpPr>
          <p:cNvPr id="347" name="Shape 347"/>
          <p:cNvSpPr/>
          <p:nvPr/>
        </p:nvSpPr>
        <p:spPr>
          <a:xfrm>
            <a:off x="495375" y="3472114"/>
            <a:ext cx="1421466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data = response</a:t>
            </a:r>
            <a:r>
              <a:rPr>
                <a:solidFill>
                  <a:schemeClr val="accent3"/>
                </a:solidFill>
              </a:rPr>
              <a:t>.json()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Using Requests</a:t>
            </a:r>
          </a:p>
        </p:txBody>
      </p:sp>
      <p:sp>
        <p:nvSpPr>
          <p:cNvPr id="350" name="Shape 350"/>
          <p:cNvSpPr/>
          <p:nvPr/>
        </p:nvSpPr>
        <p:spPr>
          <a:xfrm>
            <a:off x="495375" y="3472114"/>
            <a:ext cx="1421466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data = response</a:t>
            </a:r>
            <a:r>
              <a:rPr>
                <a:solidFill>
                  <a:schemeClr val="accent3"/>
                </a:solidFill>
              </a:rPr>
              <a:t>.json()</a:t>
            </a:r>
          </a:p>
        </p:txBody>
      </p:sp>
      <p:sp>
        <p:nvSpPr>
          <p:cNvPr id="351" name="Shape 351"/>
          <p:cNvSpPr/>
          <p:nvPr/>
        </p:nvSpPr>
        <p:spPr>
          <a:xfrm>
            <a:off x="495375" y="4919460"/>
            <a:ext cx="14214667" cy="386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7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{“date":"2019-03-05",</a:t>
            </a:r>
          </a:p>
          <a:p>
            <a:pPr>
              <a:defRPr sz="47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“high":176,</a:t>
            </a:r>
          </a:p>
          <a:p>
            <a:pPr>
              <a:defRPr sz="47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"low":174.54,</a:t>
            </a:r>
          </a:p>
          <a:p>
            <a:pPr>
              <a:defRPr sz="47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"volume":19737419}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Concepts covered so Far</a:t>
            </a:r>
          </a:p>
        </p:txBody>
      </p:sp>
      <p:sp>
        <p:nvSpPr>
          <p:cNvPr id="354" name="Shape 354"/>
          <p:cNvSpPr>
            <a:spLocks noGrp="1"/>
          </p:cNvSpPr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API</a:t>
            </a:r>
          </a:p>
          <a:p>
            <a:pPr marL="444500" indent="-444500">
              <a:defRPr sz="4800"/>
            </a:pPr>
            <a:r>
              <a:t>JSON</a:t>
            </a:r>
          </a:p>
          <a:p>
            <a:pPr marL="444500" indent="-444500">
              <a:defRPr sz="4800"/>
            </a:pPr>
            <a:r>
              <a:t>Requests </a:t>
            </a:r>
          </a:p>
          <a:p>
            <a:pPr marL="444500" indent="-444500">
              <a:defRPr sz="4800"/>
            </a:pPr>
            <a:r>
              <a:t>HTTP/HTTPS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108176231_2889x1907_2_gradiation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6172" t="129" r="6044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57" name="Shape 357"/>
          <p:cNvSpPr>
            <a:spLocks noGrp="1"/>
          </p:cNvSpPr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8" name="Shape 3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55675">
              <a:defRPr sz="13259"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defRPr>
            </a:lvl1pPr>
          </a:lstStyle>
          <a:p>
            <a:r>
              <a:t>Classes and Objects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 vs object</a:t>
            </a:r>
          </a:p>
        </p:txBody>
      </p:sp>
      <p:sp>
        <p:nvSpPr>
          <p:cNvPr id="361" name="Shape 361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85955" indent="-585955" defTabSz="484886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class is a “blueprint” with empty slots </a:t>
            </a:r>
          </a:p>
          <a:p>
            <a:pPr marL="585955" indent="-585955" defTabSz="484886">
              <a:lnSpc>
                <a:spcPct val="200000"/>
              </a:lnSpc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object is one occurrence, slots filled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Why do we need classes?</a:t>
            </a:r>
          </a:p>
        </p:txBody>
      </p:sp>
      <p:sp>
        <p:nvSpPr>
          <p:cNvPr id="364" name="Shape 364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93015" indent="-593015" defTabSz="490727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76"/>
            </a:pPr>
            <a:r>
              <a:t>Like dictionary with guaranteed keys</a:t>
            </a:r>
          </a:p>
          <a:p>
            <a:pPr marL="593015" indent="-593015" defTabSz="490727">
              <a:lnSpc>
                <a:spcPct val="200000"/>
              </a:lnSpc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76"/>
            </a:pPr>
            <a:r>
              <a:t>Can create methods 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Using a Class</a:t>
            </a:r>
          </a:p>
        </p:txBody>
      </p:sp>
      <p:sp>
        <p:nvSpPr>
          <p:cNvPr id="367" name="Shape 367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61518">
              <a:spcBef>
                <a:spcPts val="2200"/>
              </a:spcBef>
              <a:defRPr sz="10270"/>
            </a:lvl1pPr>
          </a:lstStyle>
          <a:p>
            <a:r>
              <a:t>For-loops</a:t>
            </a:r>
          </a:p>
        </p:txBody>
      </p:sp>
      <p:sp>
        <p:nvSpPr>
          <p:cNvPr id="222" name="Shape 222"/>
          <p:cNvSpPr/>
          <p:nvPr/>
        </p:nvSpPr>
        <p:spPr>
          <a:xfrm>
            <a:off x="579816" y="2666999"/>
            <a:ext cx="12116101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[“dog”, “cat”, “fish”]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if pet == “dog”: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print(“Man’s best friend!”)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else: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print(“whatever”)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Using a Class</a:t>
            </a:r>
          </a:p>
        </p:txBody>
      </p:sp>
      <p:sp>
        <p:nvSpPr>
          <p:cNvPr id="370" name="Shape 370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rob.say_name()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“Hi I’m 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Why do we need classes?</a:t>
            </a:r>
          </a:p>
        </p:txBody>
      </p:sp>
      <p:sp>
        <p:nvSpPr>
          <p:cNvPr id="373" name="Shape 373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Store data and methods together </a:t>
            </a:r>
          </a:p>
          <a:p>
            <a:pPr marL="649492" indent="-649492" defTabSz="537463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Can make code more intuitive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376" name="Shape 376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class</a:t>
            </a:r>
            <a:r>
              <a:t>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379" name="Shape 379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</a:t>
            </a:r>
            <a:r>
              <a:rPr>
                <a:solidFill>
                  <a:schemeClr val="accent3"/>
                </a:solidFill>
              </a:rPr>
              <a:t>Person</a:t>
            </a:r>
            <a:r>
              <a:t>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382" name="Shape 382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def</a:t>
            </a:r>
            <a:r>
              <a:t> __init__(</a:t>
            </a:r>
            <a:r>
              <a:rPr>
                <a:solidFill>
                  <a:schemeClr val="accent3"/>
                </a:solidFill>
              </a:rPr>
              <a:t>self</a:t>
            </a:r>
            <a:r>
              <a:t>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What is “self”??</a:t>
            </a:r>
          </a:p>
        </p:txBody>
      </p:sp>
      <p:sp>
        <p:nvSpPr>
          <p:cNvPr id="385" name="Shape 385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515358" indent="-515358" defTabSz="426466">
              <a:spcBef>
                <a:spcPts val="2000"/>
              </a:spcBef>
              <a:buClrTx/>
              <a:buSzPct val="40000"/>
              <a:buFontTx/>
              <a:buBlip>
                <a:blip r:embed="rId2"/>
              </a:buBlip>
              <a:defRPr sz="4672"/>
            </a:pPr>
            <a:r>
              <a:t>Class is the cookie-cutter, self is the cookie</a:t>
            </a:r>
          </a:p>
          <a:p>
            <a:pPr marL="515358" indent="-515358" defTabSz="426466">
              <a:lnSpc>
                <a:spcPct val="200000"/>
              </a:lnSpc>
              <a:spcBef>
                <a:spcPts val="2000"/>
              </a:spcBef>
              <a:buClrTx/>
              <a:buSzPct val="40000"/>
              <a:buFontTx/>
              <a:buBlip>
                <a:blip r:embed="rId2"/>
              </a:buBlip>
              <a:defRPr sz="4672"/>
            </a:pPr>
            <a:r>
              <a:t>First argument in any method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388" name="Shape 388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</a:t>
            </a:r>
            <a:r>
              <a:rPr>
                <a:solidFill>
                  <a:schemeClr val="accent3"/>
                </a:solidFill>
              </a:rPr>
              <a:t>__init__</a:t>
            </a:r>
            <a:r>
              <a:t>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391" name="Shape 391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</a:t>
            </a:r>
            <a:r>
              <a:rPr>
                <a:solidFill>
                  <a:schemeClr val="accent3"/>
                </a:solidFill>
              </a:rPr>
              <a:t>__init__</a:t>
            </a:r>
            <a:r>
              <a:t>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92" name="Shape 392"/>
          <p:cNvSpPr/>
          <p:nvPr/>
        </p:nvSpPr>
        <p:spPr>
          <a:xfrm rot="8100000">
            <a:off x="5993047" y="4238816"/>
            <a:ext cx="1396957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7332119" y="2994518"/>
            <a:ext cx="407517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constructor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396" name="Shape 396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</a:t>
            </a:r>
            <a:r>
              <a:rPr>
                <a:solidFill>
                  <a:schemeClr val="accent3"/>
                </a:solidFill>
              </a:rPr>
              <a:t>__init__</a:t>
            </a:r>
            <a:r>
              <a:t>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97" name="Shape 397"/>
          <p:cNvSpPr/>
          <p:nvPr/>
        </p:nvSpPr>
        <p:spPr>
          <a:xfrm rot="8100000">
            <a:off x="5993047" y="4238816"/>
            <a:ext cx="1396957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7332119" y="2994518"/>
            <a:ext cx="29504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*magic*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401" name="Shape 401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</a:t>
            </a:r>
            <a:r>
              <a:rPr>
                <a:solidFill>
                  <a:schemeClr val="accent3"/>
                </a:solidFill>
              </a:rPr>
              <a:t>self</a:t>
            </a:r>
            <a:r>
              <a:t>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402" name="Shape 402"/>
          <p:cNvSpPr/>
          <p:nvPr/>
        </p:nvSpPr>
        <p:spPr>
          <a:xfrm rot="5400000">
            <a:off x="6677066" y="4137480"/>
            <a:ext cx="139695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5900312" y="2488172"/>
            <a:ext cx="301371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instance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Range function</a:t>
            </a:r>
          </a:p>
        </p:txBody>
      </p:sp>
      <p:sp>
        <p:nvSpPr>
          <p:cNvPr id="225" name="Shape 225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Generates range of numbers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Parameters match slice syntax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406" name="Shape 406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</a:t>
            </a:r>
            <a:r>
              <a:rPr>
                <a:solidFill>
                  <a:schemeClr val="accent3"/>
                </a:solidFill>
              </a:rPr>
              <a:t>self</a:t>
            </a:r>
            <a:r>
              <a:t>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407" name="Shape 407"/>
          <p:cNvSpPr/>
          <p:nvPr/>
        </p:nvSpPr>
        <p:spPr>
          <a:xfrm rot="5400000">
            <a:off x="6677066" y="4137480"/>
            <a:ext cx="139695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5900312" y="2488172"/>
            <a:ext cx="29504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*magic*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411" name="Shape 411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</a:t>
            </a:r>
            <a:r>
              <a:rPr>
                <a:solidFill>
                  <a:schemeClr val="accent3"/>
                </a:solidFill>
              </a:rPr>
              <a:t>self.name</a:t>
            </a:r>
            <a:r>
              <a:t>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414" name="Shape 414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</a:t>
            </a:r>
            <a:r>
              <a:rPr>
                <a:solidFill>
                  <a:schemeClr val="accent3"/>
                </a:solidFill>
              </a:rPr>
              <a:t>self.name</a:t>
            </a:r>
            <a:r>
              <a:t>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415" name="Shape 415"/>
          <p:cNvSpPr/>
          <p:nvPr/>
        </p:nvSpPr>
        <p:spPr>
          <a:xfrm rot="12786029">
            <a:off x="5689039" y="7101561"/>
            <a:ext cx="1396957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7104112" y="7123965"/>
            <a:ext cx="309829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attribute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419" name="Shape 419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</a:t>
            </a:r>
            <a:r>
              <a:rPr>
                <a:solidFill>
                  <a:schemeClr val="accent3"/>
                </a:solidFill>
              </a:rPr>
              <a:t>self.name</a:t>
            </a:r>
            <a:r>
              <a:t>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420" name="Shape 420"/>
          <p:cNvSpPr/>
          <p:nvPr/>
        </p:nvSpPr>
        <p:spPr>
          <a:xfrm rot="12786029">
            <a:off x="4321002" y="7202898"/>
            <a:ext cx="1396956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5736075" y="7225301"/>
            <a:ext cx="727938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self[“name”] = name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424" name="Shape 424"/>
          <p:cNvSpPr/>
          <p:nvPr/>
        </p:nvSpPr>
        <p:spPr>
          <a:xfrm>
            <a:off x="541866" y="3545416"/>
            <a:ext cx="12192001" cy="486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…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say_name(self):</a:t>
            </a:r>
          </a:p>
          <a:p>
            <a:pPr>
              <a:defRPr sz="5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</a:t>
            </a:r>
            <a:r>
              <a:rPr sz="4400"/>
              <a:t>print(self.name) </a:t>
            </a:r>
          </a:p>
          <a:p>
            <a:pPr>
              <a:defRPr sz="5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427" name="Shape 427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430" name="Shape 430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431" name="Shape 431"/>
          <p:cNvSpPr/>
          <p:nvPr/>
        </p:nvSpPr>
        <p:spPr>
          <a:xfrm rot="12786029">
            <a:off x="3560981" y="5282358"/>
            <a:ext cx="1396957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4976054" y="5304761"/>
            <a:ext cx="309829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attribute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435" name="Shape 435"/>
          <p:cNvSpPr/>
          <p:nvPr/>
        </p:nvSpPr>
        <p:spPr>
          <a:xfrm>
            <a:off x="406399" y="3602566"/>
            <a:ext cx="12192002" cy="627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rob.say_name()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438" name="Shape 438"/>
          <p:cNvSpPr/>
          <p:nvPr/>
        </p:nvSpPr>
        <p:spPr>
          <a:xfrm>
            <a:off x="406399" y="3602566"/>
            <a:ext cx="12192002" cy="627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rob.say_name()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439" name="Shape 439"/>
          <p:cNvSpPr/>
          <p:nvPr/>
        </p:nvSpPr>
        <p:spPr>
          <a:xfrm rot="10800000">
            <a:off x="6172200" y="4665133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8018864" y="4728633"/>
            <a:ext cx="287121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method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/>
          </p:cNvSpPr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Range function</a:t>
            </a:r>
          </a:p>
        </p:txBody>
      </p:sp>
      <p:sp>
        <p:nvSpPr>
          <p:cNvPr id="228" name="Shape 228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range(3)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Concepts covered so Far</a:t>
            </a:r>
          </a:p>
        </p:txBody>
      </p:sp>
      <p:sp>
        <p:nvSpPr>
          <p:cNvPr id="445" name="Shape 445"/>
          <p:cNvSpPr>
            <a:spLocks noGrp="1"/>
          </p:cNvSpPr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For-loops</a:t>
            </a:r>
          </a:p>
          <a:p>
            <a:pPr marL="444500" indent="-444500">
              <a:defRPr sz="4800"/>
            </a:pPr>
            <a:r>
              <a:t>Dictionary</a:t>
            </a:r>
          </a:p>
          <a:p>
            <a:pPr marL="444500" indent="-444500">
              <a:defRPr sz="4800"/>
            </a:pPr>
            <a:r>
              <a:t>Class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Dictionary</a:t>
            </a:r>
          </a:p>
        </p:txBody>
      </p:sp>
      <p:sp>
        <p:nvSpPr>
          <p:cNvPr id="448" name="Shape 448"/>
          <p:cNvSpPr/>
          <p:nvPr/>
        </p:nvSpPr>
        <p:spPr>
          <a:xfrm>
            <a:off x="697654" y="4210050"/>
            <a:ext cx="1160949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 = {“name”: “Rob”,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   “hair”: “brown”}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Dictionary</a:t>
            </a:r>
          </a:p>
        </p:txBody>
      </p:sp>
      <p:sp>
        <p:nvSpPr>
          <p:cNvPr id="451" name="Shape 451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my_dict[“hair”] = “blonde”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Dictionary</a:t>
            </a:r>
          </a:p>
        </p:txBody>
      </p:sp>
      <p:sp>
        <p:nvSpPr>
          <p:cNvPr id="454" name="Shape 454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my_dict[“hair”]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Dictionary</a:t>
            </a:r>
          </a:p>
        </p:txBody>
      </p:sp>
      <p:sp>
        <p:nvSpPr>
          <p:cNvPr id="457" name="Shape 457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my_dict[“hair”]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458" name="Shape 458"/>
          <p:cNvSpPr/>
          <p:nvPr/>
        </p:nvSpPr>
        <p:spPr>
          <a:xfrm rot="21591301">
            <a:off x="838650" y="62021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2658943" y="5889642"/>
            <a:ext cx="300761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“brown”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Dictionary</a:t>
            </a:r>
          </a:p>
        </p:txBody>
      </p:sp>
      <p:sp>
        <p:nvSpPr>
          <p:cNvPr id="462" name="Shape 462"/>
          <p:cNvSpPr/>
          <p:nvPr/>
        </p:nvSpPr>
        <p:spPr>
          <a:xfrm>
            <a:off x="455296" y="4286249"/>
            <a:ext cx="11851849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key in my_dict: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print(f“look at this {key}!”)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Dictionary</a:t>
            </a:r>
          </a:p>
        </p:txBody>
      </p:sp>
      <p:sp>
        <p:nvSpPr>
          <p:cNvPr id="465" name="Shape 465"/>
          <p:cNvSpPr/>
          <p:nvPr/>
        </p:nvSpPr>
        <p:spPr>
          <a:xfrm>
            <a:off x="455296" y="3746499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key, value in </a:t>
            </a:r>
            <a:r>
              <a:rPr>
                <a:solidFill>
                  <a:schemeClr val="accent3"/>
                </a:solidFill>
              </a:rPr>
              <a:t>my_dict.items()</a:t>
            </a:r>
            <a:r>
              <a:t>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print(f“look at this {key}!”)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print(f“look at this {value}”)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468" name="Shape 468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</a:t>
            </a:r>
            <a:r>
              <a:rPr>
                <a:solidFill>
                  <a:schemeClr val="accent3"/>
                </a:solidFill>
              </a:rPr>
              <a:t>__init__</a:t>
            </a:r>
            <a:r>
              <a:t>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471" name="Shape 471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rob.name</a:t>
            </a:r>
          </a:p>
          <a:p>
            <a:pPr>
              <a:defRPr sz="51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474" name="Shape 474"/>
          <p:cNvSpPr/>
          <p:nvPr/>
        </p:nvSpPr>
        <p:spPr>
          <a:xfrm>
            <a:off x="541866" y="3196166"/>
            <a:ext cx="12192002" cy="556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rob.name</a:t>
            </a:r>
          </a:p>
          <a:p>
            <a:pPr>
              <a:defRPr sz="75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Range function</a:t>
            </a:r>
          </a:p>
        </p:txBody>
      </p:sp>
      <p:sp>
        <p:nvSpPr>
          <p:cNvPr id="231" name="Shape 231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range(3)</a:t>
            </a:r>
          </a:p>
        </p:txBody>
      </p:sp>
      <p:sp>
        <p:nvSpPr>
          <p:cNvPr id="232" name="Shape 232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4761271" y="5699472"/>
            <a:ext cx="22059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0, 1, 2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Range function</a:t>
            </a:r>
          </a:p>
        </p:txBody>
      </p:sp>
      <p:sp>
        <p:nvSpPr>
          <p:cNvPr id="236" name="Shape 236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range(1,4)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1290</Words>
  <Application>Microsoft Macintosh PowerPoint</Application>
  <PresentationFormat>Custom</PresentationFormat>
  <Paragraphs>324</Paragraphs>
  <Slides>79</Slides>
  <Notes>0</Notes>
  <HiddenSlides>34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93" baseType="lpstr">
      <vt:lpstr>Anonymous Pro for Powerline</vt:lpstr>
      <vt:lpstr>Arial</vt:lpstr>
      <vt:lpstr>Avenir Next</vt:lpstr>
      <vt:lpstr>Avenir Next Medium</vt:lpstr>
      <vt:lpstr>Calibri</vt:lpstr>
      <vt:lpstr>Consolas</vt:lpstr>
      <vt:lpstr>Courier New</vt:lpstr>
      <vt:lpstr>DIN Alternate</vt:lpstr>
      <vt:lpstr>DIN Condensed</vt:lpstr>
      <vt:lpstr>Helvetica</vt:lpstr>
      <vt:lpstr>Helvetica Neue</vt:lpstr>
      <vt:lpstr>Webdings</vt:lpstr>
      <vt:lpstr>New</vt:lpstr>
      <vt:lpstr>New_Template7</vt:lpstr>
      <vt:lpstr>Bootcamp</vt:lpstr>
      <vt:lpstr>For-Loops</vt:lpstr>
      <vt:lpstr>For-loops</vt:lpstr>
      <vt:lpstr>For-loops</vt:lpstr>
      <vt:lpstr>For-loops</vt:lpstr>
      <vt:lpstr>Range function</vt:lpstr>
      <vt:lpstr>Range function</vt:lpstr>
      <vt:lpstr>Range function</vt:lpstr>
      <vt:lpstr>Range function</vt:lpstr>
      <vt:lpstr>Range function</vt:lpstr>
      <vt:lpstr>Range function</vt:lpstr>
      <vt:lpstr>Range is Not A List</vt:lpstr>
      <vt:lpstr>Convert Range to list</vt:lpstr>
      <vt:lpstr>For-Loops</vt:lpstr>
      <vt:lpstr>Exercises</vt:lpstr>
      <vt:lpstr>Values: what kinds are there?</vt:lpstr>
      <vt:lpstr>Trouble with Lists</vt:lpstr>
      <vt:lpstr>Trouble with Lists</vt:lpstr>
      <vt:lpstr>PowerPoint Presentation</vt:lpstr>
      <vt:lpstr>Dictionary</vt:lpstr>
      <vt:lpstr>Dictionary</vt:lpstr>
      <vt:lpstr>Dictionary</vt:lpstr>
      <vt:lpstr>Dictionary</vt:lpstr>
      <vt:lpstr>Dictionary</vt:lpstr>
      <vt:lpstr>Dictionary Keys</vt:lpstr>
      <vt:lpstr>Dictionary Keys</vt:lpstr>
      <vt:lpstr>Dictionary Values</vt:lpstr>
      <vt:lpstr>Dictionary item sets</vt:lpstr>
      <vt:lpstr>Dictionary Item sets</vt:lpstr>
      <vt:lpstr>Exercises</vt:lpstr>
      <vt:lpstr>Using APIS</vt:lpstr>
      <vt:lpstr>API</vt:lpstr>
      <vt:lpstr>PowerPoint Presentation</vt:lpstr>
      <vt:lpstr>No thanks</vt:lpstr>
      <vt:lpstr>Json (Javascript object notation)</vt:lpstr>
      <vt:lpstr>Json</vt:lpstr>
      <vt:lpstr>API</vt:lpstr>
      <vt:lpstr>PowerPoint Presentation</vt:lpstr>
      <vt:lpstr>HTTP (Hypertext Transfer Protocol)</vt:lpstr>
      <vt:lpstr>Requests Package</vt:lpstr>
      <vt:lpstr>Using Requests</vt:lpstr>
      <vt:lpstr>Using Requests</vt:lpstr>
      <vt:lpstr>Using Requests</vt:lpstr>
      <vt:lpstr>Using Requests</vt:lpstr>
      <vt:lpstr>Concepts covered so Far</vt:lpstr>
      <vt:lpstr>Classes and Objects</vt:lpstr>
      <vt:lpstr>Class vs object</vt:lpstr>
      <vt:lpstr>Why do we need classes?</vt:lpstr>
      <vt:lpstr>Using a Class</vt:lpstr>
      <vt:lpstr>Using a Class</vt:lpstr>
      <vt:lpstr>Why do we need classes?</vt:lpstr>
      <vt:lpstr>Class</vt:lpstr>
      <vt:lpstr>Class</vt:lpstr>
      <vt:lpstr>Class</vt:lpstr>
      <vt:lpstr>What is “self”??</vt:lpstr>
      <vt:lpstr>Class</vt:lpstr>
      <vt:lpstr>Class</vt:lpstr>
      <vt:lpstr>Class</vt:lpstr>
      <vt:lpstr>Class</vt:lpstr>
      <vt:lpstr>Class</vt:lpstr>
      <vt:lpstr>Class</vt:lpstr>
      <vt:lpstr>Class</vt:lpstr>
      <vt:lpstr>Class</vt:lpstr>
      <vt:lpstr>Class</vt:lpstr>
      <vt:lpstr>Class</vt:lpstr>
      <vt:lpstr>Class</vt:lpstr>
      <vt:lpstr>Class</vt:lpstr>
      <vt:lpstr>Class</vt:lpstr>
      <vt:lpstr>Exercises</vt:lpstr>
      <vt:lpstr>Concepts covered so Far</vt:lpstr>
      <vt:lpstr>Dictionary</vt:lpstr>
      <vt:lpstr>Dictionary</vt:lpstr>
      <vt:lpstr>Dictionary</vt:lpstr>
      <vt:lpstr>Dictionary</vt:lpstr>
      <vt:lpstr>Dictionary</vt:lpstr>
      <vt:lpstr>Dictionary</vt:lpstr>
      <vt:lpstr>Class</vt:lpstr>
      <vt:lpstr>Class</vt:lpstr>
      <vt:lpstr>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cp:lastModifiedBy>Patrick Staudt</cp:lastModifiedBy>
  <cp:revision>13</cp:revision>
  <dcterms:modified xsi:type="dcterms:W3CDTF">2024-07-08T18:04:12Z</dcterms:modified>
</cp:coreProperties>
</file>