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48" r:id="rId2"/>
  </p:sldMasterIdLst>
  <p:notesMasterIdLst>
    <p:notesMasterId r:id="rId4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9"/>
    <p:restoredTop sz="94639"/>
  </p:normalViewPr>
  <p:slideViewPr>
    <p:cSldViewPr snapToGrid="0">
      <p:cViewPr varScale="1">
        <p:scale>
          <a:sx n="103" d="100"/>
          <a:sy n="103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F4C7-DCD8-4996-8B1C-9B32FC5EA7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6446629"/>
            <a:ext cx="12192000" cy="2875171"/>
          </a:xfr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7881854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06707372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26035662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94559680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07923129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96810960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03634569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41243772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528152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73853990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205486123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13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94202749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890581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26548795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967497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27326578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410493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82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176" name="Shape 176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for Data Science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Why?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rPr dirty="0"/>
              <a:t>Meaningful indices (cf. dictionary) </a:t>
            </a:r>
          </a:p>
          <a:p>
            <a:pPr marL="642433" indent="-642433" defTabSz="531622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rPr dirty="0"/>
              <a:t>Auto-alignment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Trouble with Lists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xfrm>
            <a:off x="1168400" y="8010796"/>
            <a:ext cx="12192000" cy="136716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6400"/>
            </a:lvl1pPr>
          </a:lstStyle>
          <a:p>
            <a:r>
              <a:t>Hard to manage lots of data</a:t>
            </a:r>
          </a:p>
        </p:txBody>
      </p:sp>
      <p:pic>
        <p:nvPicPr>
          <p:cNvPr id="208" name="tribb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75" y="2838539"/>
            <a:ext cx="9163050" cy="5039678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7641166" y="1101814"/>
            <a:ext cx="3297504" cy="2464859"/>
          </a:xfrm>
          <a:prstGeom prst="wedgeEllipseCallout">
            <a:avLst>
              <a:gd name="adj1" fmla="val -49385"/>
              <a:gd name="adj2" fmla="val 63172"/>
            </a:avLst>
          </a:prstGeom>
          <a:solidFill>
            <a:schemeClr val="accent5">
              <a:hueOff val="-180946"/>
              <a:satOff val="-2351"/>
              <a:lumOff val="-871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3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Was it my_list[8] or my_list[9]?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489498"/>
          </a:xfrm>
          <a:prstGeom prst="rect">
            <a:avLst/>
          </a:prstGeom>
        </p:spPr>
        <p:txBody>
          <a:bodyPr/>
          <a:lstStyle>
            <a:lvl1pPr defTabSz="525779">
              <a:spcBef>
                <a:spcPts val="2500"/>
              </a:spcBef>
              <a:defRPr sz="10800"/>
            </a:lvl1pPr>
          </a:lstStyle>
          <a:p>
            <a:r>
              <a:t>Series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idx="1"/>
          </p:nvPr>
        </p:nvSpPr>
        <p:spPr>
          <a:xfrm>
            <a:off x="406400" y="2813736"/>
            <a:ext cx="12192000" cy="4879748"/>
          </a:xfrm>
          <a:prstGeom prst="rect">
            <a:avLst/>
          </a:prstGeom>
        </p:spPr>
        <p:txBody>
          <a:bodyPr/>
          <a:lstStyle/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endParaRPr dirty="0"/>
          </a:p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r>
              <a:rPr dirty="0" err="1"/>
              <a:t>Numpy</a:t>
            </a:r>
            <a:r>
              <a:rPr dirty="0"/>
              <a:t> array with fancy index</a:t>
            </a:r>
          </a:p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r>
              <a:rPr dirty="0"/>
              <a:t>Can still use Boolean indexing!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indexing</a:t>
            </a:r>
          </a:p>
        </p:txBody>
      </p:sp>
      <p:sp>
        <p:nvSpPr>
          <p:cNvPr id="217" name="Shape 217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 err="1"/>
              <a:t>df</a:t>
            </a:r>
            <a:r>
              <a:rPr dirty="0"/>
              <a:t>[</a:t>
            </a:r>
            <a:r>
              <a:rPr dirty="0" err="1"/>
              <a:t>df</a:t>
            </a:r>
            <a:r>
              <a:rPr dirty="0"/>
              <a:t>[“SCORE”] &gt; 30]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indexing</a:t>
            </a:r>
          </a:p>
        </p:txBody>
      </p:sp>
      <p:sp>
        <p:nvSpPr>
          <p:cNvPr id="220" name="Shape 220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df[(df[“ROI”]&gt;30) &amp; (df[“ROI”]&lt;9)]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Boolean indexing</a:t>
            </a:r>
          </a:p>
        </p:txBody>
      </p:sp>
      <p:sp>
        <p:nvSpPr>
          <p:cNvPr id="223" name="Shape 223"/>
          <p:cNvSpPr/>
          <p:nvPr/>
        </p:nvSpPr>
        <p:spPr>
          <a:xfrm>
            <a:off x="455296" y="3746499"/>
            <a:ext cx="1219200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more_30 = df[“ROI”]&gt;30  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less_9 = df[“ROI”]&lt;9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df[more_30 &amp; less_9]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Counting Unique values</a:t>
            </a:r>
          </a:p>
        </p:txBody>
      </p:sp>
      <p:sp>
        <p:nvSpPr>
          <p:cNvPr id="226" name="Shape 226"/>
          <p:cNvSpPr/>
          <p:nvPr/>
        </p:nvSpPr>
        <p:spPr>
          <a:xfrm>
            <a:off x="227675" y="4369987"/>
            <a:ext cx="12549449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new_df[‘first_name’].value_counts()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Counting Unique values</a:t>
            </a:r>
          </a:p>
        </p:txBody>
      </p:sp>
      <p:sp>
        <p:nvSpPr>
          <p:cNvPr id="229" name="Shape 229"/>
          <p:cNvSpPr/>
          <p:nvPr/>
        </p:nvSpPr>
        <p:spPr>
          <a:xfrm>
            <a:off x="227675" y="4369987"/>
            <a:ext cx="12549449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new_df[‘first_name’].value_counts()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  <p:sp>
        <p:nvSpPr>
          <p:cNvPr id="230" name="Shape 230"/>
          <p:cNvSpPr/>
          <p:nvPr/>
        </p:nvSpPr>
        <p:spPr>
          <a:xfrm rot="21591301">
            <a:off x="458640" y="6227488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2278932" y="5914977"/>
            <a:ext cx="418185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“John”: 352</a:t>
            </a:r>
          </a:p>
        </p:txBody>
      </p:sp>
      <p:sp>
        <p:nvSpPr>
          <p:cNvPr id="232" name="Shape 232"/>
          <p:cNvSpPr/>
          <p:nvPr/>
        </p:nvSpPr>
        <p:spPr>
          <a:xfrm>
            <a:off x="2278932" y="7156344"/>
            <a:ext cx="433882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“Chris”: 280</a:t>
            </a:r>
          </a:p>
        </p:txBody>
      </p:sp>
      <p:sp>
        <p:nvSpPr>
          <p:cNvPr id="233" name="Shape 233"/>
          <p:cNvSpPr/>
          <p:nvPr/>
        </p:nvSpPr>
        <p:spPr>
          <a:xfrm>
            <a:off x="2419522" y="8397712"/>
            <a:ext cx="405765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t>“Tom”: 264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Concepts covered so Far</a:t>
            </a:r>
          </a:p>
        </p:txBody>
      </p:sp>
      <p:sp>
        <p:nvSpPr>
          <p:cNvPr id="236" name="Shape 236"/>
          <p:cNvSpPr>
            <a:spLocks noGrp="1"/>
          </p:cNvSpPr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rPr dirty="0"/>
              <a:t>Pandas</a:t>
            </a:r>
          </a:p>
          <a:p>
            <a:pPr marL="444500" indent="-444500">
              <a:defRPr sz="4800"/>
            </a:pPr>
            <a:r>
              <a:rPr dirty="0" err="1"/>
              <a:t>DataFrames</a:t>
            </a:r>
            <a:endParaRPr dirty="0"/>
          </a:p>
          <a:p>
            <a:pPr marL="444500" indent="-444500">
              <a:defRPr sz="4800"/>
            </a:pPr>
            <a:r>
              <a:rPr dirty="0"/>
              <a:t>.head()</a:t>
            </a:r>
          </a:p>
          <a:p>
            <a:pPr marL="444500" indent="-444500">
              <a:defRPr sz="4800"/>
            </a:pPr>
            <a:r>
              <a:rPr dirty="0"/>
              <a:t>Boolean indexing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443991">
              <a:defRPr sz="12920"/>
            </a:lvl1pPr>
          </a:lstStyle>
          <a:p>
            <a:r>
              <a:rPr lang="en-US"/>
              <a:t>Pandas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asted-image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35047" r="3504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350520">
              <a:defRPr sz="10200"/>
            </a:lvl1pPr>
          </a:lstStyle>
          <a:p>
            <a:r>
              <a:t>Working with Columns</a:t>
            </a:r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Checking Data Type</a:t>
            </a:r>
          </a:p>
        </p:txBody>
      </p:sp>
      <p:sp>
        <p:nvSpPr>
          <p:cNvPr id="245" name="Shape 245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new_df.dtypes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Specifying Data Types</a:t>
            </a:r>
          </a:p>
        </p:txBody>
      </p:sp>
      <p:sp>
        <p:nvSpPr>
          <p:cNvPr id="248" name="Shape 248"/>
          <p:cNvSpPr/>
          <p:nvPr/>
        </p:nvSpPr>
        <p:spPr>
          <a:xfrm>
            <a:off x="455296" y="4267582"/>
            <a:ext cx="12192002" cy="3072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 err="1"/>
              <a:t>pd.read_csv</a:t>
            </a:r>
            <a:r>
              <a:rPr dirty="0"/>
              <a:t>(“</a:t>
            </a:r>
            <a:r>
              <a:rPr dirty="0" err="1"/>
              <a:t>path_to_file</a:t>
            </a:r>
            <a:r>
              <a:rPr dirty="0"/>
              <a:t>”,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             </a:t>
            </a:r>
            <a:r>
              <a:rPr dirty="0" err="1"/>
              <a:t>dtype</a:t>
            </a:r>
            <a:r>
              <a:rPr dirty="0"/>
              <a:t>={“ZIP</a:t>
            </a:r>
            <a:r>
              <a:rPr lang="en-US" dirty="0"/>
              <a:t>CODE</a:t>
            </a:r>
            <a:r>
              <a:rPr dirty="0"/>
              <a:t>”: </a:t>
            </a:r>
            <a:r>
              <a:rPr lang="en-US" dirty="0"/>
              <a:t>str</a:t>
            </a:r>
            <a:r>
              <a:rPr dirty="0"/>
              <a:t>})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Using Numpy functions</a:t>
            </a:r>
          </a:p>
        </p:txBody>
      </p:sp>
      <p:sp>
        <p:nvSpPr>
          <p:cNvPr id="251" name="Shape 251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new_df[‘SCORE’].mean()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Creating a New Column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406400" y="2813736"/>
            <a:ext cx="12192000" cy="487974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endParaRPr/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Similar to new dictionary key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Can use Numpy functions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Creating a new Column</a:t>
            </a:r>
          </a:p>
        </p:txBody>
      </p:sp>
      <p:sp>
        <p:nvSpPr>
          <p:cNvPr id="257" name="Shape 257"/>
          <p:cNvSpPr/>
          <p:nvPr/>
        </p:nvSpPr>
        <p:spPr>
          <a:xfrm>
            <a:off x="434394" y="4286249"/>
            <a:ext cx="1213601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df[‘profit’] = 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df[‘revenue’] - df[‘expenses’]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Dataframe from columns</a:t>
            </a:r>
          </a:p>
        </p:txBody>
      </p:sp>
      <p:sp>
        <p:nvSpPr>
          <p:cNvPr id="260" name="Shape 260"/>
          <p:cNvSpPr/>
          <p:nvPr/>
        </p:nvSpPr>
        <p:spPr>
          <a:xfrm>
            <a:off x="434394" y="5365750"/>
            <a:ext cx="1294670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df[[‘revenue’, ‘profit’]]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Sorting by a column</a:t>
            </a:r>
          </a:p>
        </p:txBody>
      </p:sp>
      <p:sp>
        <p:nvSpPr>
          <p:cNvPr id="263" name="Shape 263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df.sort_values(“revenue”)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Sorting in descending order</a:t>
            </a:r>
          </a:p>
        </p:txBody>
      </p:sp>
      <p:sp>
        <p:nvSpPr>
          <p:cNvPr id="266" name="Shape 266"/>
          <p:cNvSpPr/>
          <p:nvPr/>
        </p:nvSpPr>
        <p:spPr>
          <a:xfrm>
            <a:off x="434394" y="4286249"/>
            <a:ext cx="1294670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df.sort_values(“revenue”,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       </a:t>
            </a:r>
            <a:r>
              <a:rPr>
                <a:solidFill>
                  <a:schemeClr val="accent3"/>
                </a:solidFill>
              </a:rPr>
              <a:t>ascending=False</a:t>
            </a:r>
            <a:r>
              <a:t>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Concepts covered so Far</a:t>
            </a:r>
          </a:p>
        </p:txBody>
      </p:sp>
      <p:sp>
        <p:nvSpPr>
          <p:cNvPr id="269" name="Shape 269"/>
          <p:cNvSpPr>
            <a:spLocks noGrp="1"/>
          </p:cNvSpPr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rPr dirty="0" err="1"/>
              <a:t>dtypes</a:t>
            </a:r>
            <a:endParaRPr dirty="0"/>
          </a:p>
          <a:p>
            <a:pPr marL="444500" indent="-444500">
              <a:defRPr sz="4800"/>
            </a:pPr>
            <a:r>
              <a:rPr dirty="0"/>
              <a:t>Create and select columns</a:t>
            </a:r>
          </a:p>
          <a:p>
            <a:pPr marL="444500" indent="-444500">
              <a:defRPr sz="4800"/>
            </a:pPr>
            <a:r>
              <a:rPr dirty="0"/>
              <a:t>Sorting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Pandas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sz="half" idx="1"/>
          </p:nvPr>
        </p:nvSpPr>
        <p:spPr>
          <a:xfrm>
            <a:off x="406400" y="3903099"/>
            <a:ext cx="12192000" cy="280978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Short for “panel data”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DataFrame concept from R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pasted-image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31235" r="3123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373887">
              <a:defRPr sz="10880"/>
            </a:lvl1pPr>
          </a:lstStyle>
          <a:p>
            <a:r>
              <a:t>Cleaning Data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String ufuncs</a:t>
            </a:r>
          </a:p>
        </p:txBody>
      </p:sp>
      <p:sp>
        <p:nvSpPr>
          <p:cNvPr id="278" name="Shape 278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56552" indent="-656552" defTabSz="543305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5952"/>
            </a:pPr>
            <a:r>
              <a:t>All under .str dataframe attribute</a:t>
            </a:r>
          </a:p>
          <a:p>
            <a:pPr marL="656552" indent="-656552" defTabSz="543305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5952"/>
            </a:pPr>
            <a:r>
              <a:t>Explore and clean raw data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.contains()</a:t>
            </a:r>
          </a:p>
        </p:txBody>
      </p:sp>
      <p:sp>
        <p:nvSpPr>
          <p:cNvPr id="281" name="Shape 281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Find duplicates with a wide net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Case sensitive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.startswith() and .endsWith()</a:t>
            </a:r>
          </a:p>
        </p:txBody>
      </p:sp>
      <p:sp>
        <p:nvSpPr>
          <p:cNvPr id="284" name="Shape 284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85955" indent="-585955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similar to .contains()</a:t>
            </a:r>
          </a:p>
          <a:p>
            <a:pPr marL="585955" indent="-585955" defTabSz="484886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useful with addresses, structured text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.loc[index, column] = ?</a:t>
            </a:r>
          </a:p>
        </p:txBody>
      </p:sp>
      <p:sp>
        <p:nvSpPr>
          <p:cNvPr id="287" name="Shape 287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Use to overwrite values  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Standardize spellings, etc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NaN ufuncs</a:t>
            </a:r>
          </a:p>
        </p:txBody>
      </p:sp>
      <p:sp>
        <p:nvSpPr>
          <p:cNvPr id="290" name="Shape 290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NaN is a missing value</a:t>
            </a:r>
          </a:p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Drop, replace or ignore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Finding Nans</a:t>
            </a:r>
          </a:p>
        </p:txBody>
      </p:sp>
      <p:sp>
        <p:nvSpPr>
          <p:cNvPr id="293" name="Shape 293"/>
          <p:cNvSpPr/>
          <p:nvPr/>
        </p:nvSpPr>
        <p:spPr>
          <a:xfrm>
            <a:off x="510396" y="4859069"/>
            <a:ext cx="11831707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df['GRADE']</a:t>
            </a:r>
            <a:r>
              <a:rPr>
                <a:solidFill>
                  <a:schemeClr val="accent3"/>
                </a:solidFill>
              </a:rPr>
              <a:t>.notnull()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Filling Nans</a:t>
            </a:r>
          </a:p>
        </p:txBody>
      </p:sp>
      <p:sp>
        <p:nvSpPr>
          <p:cNvPr id="296" name="Shape 296"/>
          <p:cNvSpPr/>
          <p:nvPr/>
        </p:nvSpPr>
        <p:spPr>
          <a:xfrm>
            <a:off x="510396" y="4859069"/>
            <a:ext cx="1114155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df['GRADE']</a:t>
            </a:r>
            <a:r>
              <a:rPr>
                <a:solidFill>
                  <a:schemeClr val="accent3"/>
                </a:solidFill>
              </a:rPr>
              <a:t>.fillna('NOT RATED')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Saving a Dataframe</a:t>
            </a:r>
          </a:p>
        </p:txBody>
      </p:sp>
      <p:sp>
        <p:nvSpPr>
          <p:cNvPr id="299" name="Shape 299"/>
          <p:cNvSpPr/>
          <p:nvPr/>
        </p:nvSpPr>
        <p:spPr>
          <a:xfrm>
            <a:off x="596834" y="4826000"/>
            <a:ext cx="13118969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df.to_csv(“path_to_file”)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importing Pandas</a:t>
            </a:r>
          </a:p>
        </p:txBody>
      </p:sp>
      <p:sp>
        <p:nvSpPr>
          <p:cNvPr id="184" name="Shape 184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pandas as pd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Dataframe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61225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Similar to a spreadsheet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Columns are Numpy arrays with special index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creating a Dataframe</a:t>
            </a:r>
          </a:p>
        </p:txBody>
      </p:sp>
      <p:sp>
        <p:nvSpPr>
          <p:cNvPr id="190" name="Shape 190"/>
          <p:cNvSpPr/>
          <p:nvPr/>
        </p:nvSpPr>
        <p:spPr>
          <a:xfrm>
            <a:off x="176491" y="4826000"/>
            <a:ext cx="130048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df = pd.read_csv(“path_to_file”)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Looking at top rows</a:t>
            </a:r>
          </a:p>
        </p:txBody>
      </p:sp>
      <p:sp>
        <p:nvSpPr>
          <p:cNvPr id="193" name="Shape 193"/>
          <p:cNvSpPr/>
          <p:nvPr/>
        </p:nvSpPr>
        <p:spPr>
          <a:xfrm>
            <a:off x="455296" y="4813886"/>
            <a:ext cx="12192002" cy="198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 err="1"/>
              <a:t>df.head</a:t>
            </a:r>
            <a:r>
              <a:rPr dirty="0"/>
              <a:t>()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98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1787" y="-1"/>
            <a:ext cx="14859001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Column AKA “Series”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56552" indent="-656552" defTabSz="543305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5952"/>
            </a:pPr>
            <a:r>
              <a:rPr dirty="0"/>
              <a:t>Column values are </a:t>
            </a:r>
            <a:r>
              <a:rPr dirty="0" err="1"/>
              <a:t>Numpy</a:t>
            </a:r>
            <a:r>
              <a:rPr dirty="0"/>
              <a:t> arrays</a:t>
            </a:r>
          </a:p>
          <a:p>
            <a:pPr marL="656552" indent="-656552" defTabSz="543305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5952"/>
            </a:pPr>
            <a:r>
              <a:rPr dirty="0"/>
              <a:t>Fancy index on top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486</Words>
  <Application>Microsoft Macintosh PowerPoint</Application>
  <PresentationFormat>Custom</PresentationFormat>
  <Paragraphs>115</Paragraphs>
  <Slides>40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Anonymous Pro for Powerline</vt:lpstr>
      <vt:lpstr>Arial</vt:lpstr>
      <vt:lpstr>Avenir Next</vt:lpstr>
      <vt:lpstr>Avenir Next Medium</vt:lpstr>
      <vt:lpstr>Calibri</vt:lpstr>
      <vt:lpstr>DIN Alternate</vt:lpstr>
      <vt:lpstr>DIN Condensed</vt:lpstr>
      <vt:lpstr>Helvetica</vt:lpstr>
      <vt:lpstr>Helvetica Neue</vt:lpstr>
      <vt:lpstr>Webdings</vt:lpstr>
      <vt:lpstr>New</vt:lpstr>
      <vt:lpstr>New_Template7</vt:lpstr>
      <vt:lpstr>Bootcamp</vt:lpstr>
      <vt:lpstr>Pandas</vt:lpstr>
      <vt:lpstr>Pandas</vt:lpstr>
      <vt:lpstr>importing Pandas</vt:lpstr>
      <vt:lpstr>Dataframe</vt:lpstr>
      <vt:lpstr>creating a Dataframe</vt:lpstr>
      <vt:lpstr>Looking at top rows</vt:lpstr>
      <vt:lpstr>PowerPoint Presentation</vt:lpstr>
      <vt:lpstr>Column AKA “Series”</vt:lpstr>
      <vt:lpstr>Why?</vt:lpstr>
      <vt:lpstr>Trouble with Lists</vt:lpstr>
      <vt:lpstr>Series</vt:lpstr>
      <vt:lpstr>Boolean indexing</vt:lpstr>
      <vt:lpstr>Boolean indexing</vt:lpstr>
      <vt:lpstr>Boolean indexing</vt:lpstr>
      <vt:lpstr>Counting Unique values</vt:lpstr>
      <vt:lpstr>Counting Unique values</vt:lpstr>
      <vt:lpstr>Concepts covered so Far</vt:lpstr>
      <vt:lpstr>Exercises</vt:lpstr>
      <vt:lpstr>Working with Columns</vt:lpstr>
      <vt:lpstr>Checking Data Type</vt:lpstr>
      <vt:lpstr>Specifying Data Types</vt:lpstr>
      <vt:lpstr>Using Numpy functions</vt:lpstr>
      <vt:lpstr>Creating a New Column</vt:lpstr>
      <vt:lpstr>Creating a new Column</vt:lpstr>
      <vt:lpstr>Dataframe from columns</vt:lpstr>
      <vt:lpstr>Sorting by a column</vt:lpstr>
      <vt:lpstr>Sorting in descending order</vt:lpstr>
      <vt:lpstr>Concepts covered so Far</vt:lpstr>
      <vt:lpstr>Exercises</vt:lpstr>
      <vt:lpstr>Cleaning Data</vt:lpstr>
      <vt:lpstr>String ufuncs</vt:lpstr>
      <vt:lpstr>.contains()</vt:lpstr>
      <vt:lpstr>.startswith() and .endsWith()</vt:lpstr>
      <vt:lpstr>.loc[index, column] = ?</vt:lpstr>
      <vt:lpstr>NaN ufuncs</vt:lpstr>
      <vt:lpstr>Finding Nans</vt:lpstr>
      <vt:lpstr>Filling Nans</vt:lpstr>
      <vt:lpstr>Saving a Dataframe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Patrick Staudt</cp:lastModifiedBy>
  <cp:revision>10</cp:revision>
  <dcterms:modified xsi:type="dcterms:W3CDTF">2024-09-04T19:37:35Z</dcterms:modified>
</cp:coreProperties>
</file>