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0" r:id="rId1"/>
    <p:sldMasterId id="2147483648" r:id="rId2"/>
  </p:sldMasterIdLst>
  <p:notesMasterIdLst>
    <p:notesMasterId r:id="rId4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304" r:id="rId20"/>
    <p:sldId id="277" r:id="rId21"/>
    <p:sldId id="273" r:id="rId22"/>
    <p:sldId id="274" r:id="rId23"/>
    <p:sldId id="275" r:id="rId24"/>
    <p:sldId id="276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3" r:id="rId4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 autoAdjust="0"/>
    <p:restoredTop sz="94669"/>
  </p:normalViewPr>
  <p:slideViewPr>
    <p:cSldViewPr snapToGrid="0">
      <p:cViewPr varScale="1">
        <p:scale>
          <a:sx n="77" d="100"/>
          <a:sy n="77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0" name="Shape 2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98862302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106" name="Shape 106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hape 107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157339281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2340241587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Quo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469900" y="2362200"/>
            <a:ext cx="12065001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ct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cap="all">
                <a:solidFill>
                  <a:srgbClr val="FFFFFF"/>
                </a:solidFill>
              </a:defRPr>
            </a:pPr>
            <a:endParaRPr kumimoji="0" sz="2800" b="0" i="0" u="none" strike="noStrike" kern="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889000" y="2908300"/>
            <a:ext cx="11226800" cy="1297945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3"/>
          </p:nvPr>
        </p:nvSpPr>
        <p:spPr>
          <a:xfrm>
            <a:off x="406400" y="7789333"/>
            <a:ext cx="12192000" cy="863605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0" indent="0" algn="r" defTabSz="578358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5940">
                <a:solidFill>
                  <a:srgbClr val="838787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4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378734676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body" sz="quarter" idx="1"/>
          </p:nvPr>
        </p:nvSpPr>
        <p:spPr>
          <a:xfrm>
            <a:off x="5892800" y="1100661"/>
            <a:ext cx="6705600" cy="6375903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70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70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70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70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70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38" name="Shape 138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body" sz="quarter" idx="14"/>
          </p:nvPr>
        </p:nvSpPr>
        <p:spPr>
          <a:xfrm>
            <a:off x="5892800" y="7789333"/>
            <a:ext cx="6705600" cy="863605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marL="0" indent="0" defTabSz="452627">
              <a:spcBef>
                <a:spcPts val="0"/>
              </a:spcBef>
              <a:buSzTx/>
              <a:buFontTx/>
              <a:buNone/>
              <a:defRPr sz="5940">
                <a:solidFill>
                  <a:srgbClr val="232323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  <a:endParaRPr/>
          </a:p>
        </p:txBody>
      </p:sp>
      <p:sp>
        <p:nvSpPr>
          <p:cNvPr id="140" name="Shape 140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297583180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2250398303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lan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63316303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lank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3796692356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70" name="Shape 17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1" name="Shape 1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defTabSz="65024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6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65024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2337590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h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406400" y="6140894"/>
            <a:ext cx="12192000" cy="264"/>
          </a:xfrm>
          <a:prstGeom prst="rect">
            <a:avLst/>
          </a:prstGeom>
          <a:ln w="38100">
            <a:solidFill>
              <a:srgbClr val="A6AAA9"/>
            </a:solidFill>
          </a:ln>
        </p:spPr>
        <p:txBody>
          <a:bodyPr lIns="50800" tIns="50800" rIns="50800" bIns="50800" anchor="ctr"/>
          <a:lstStyle>
            <a:lvl1pPr marL="444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sz="quarter" idx="14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2910596927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92" name="Shape 92"/>
          <p:cNvSpPr>
            <a:spLocks noGrp="1"/>
          </p:cNvSpPr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03" name="Shape 10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Shape 112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Subtitle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xfrm>
            <a:off x="12161860" y="4191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2265755761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33" name="Shape 133"/>
          <p:cNvSpPr>
            <a:spLocks noGrp="1"/>
          </p:cNvSpPr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35" name="Shape 1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/>
          </p:cNvSpPr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ctr" defTabSz="650240">
              <a:lnSpc>
                <a:spcPct val="100000"/>
              </a:lnSpc>
              <a:spcBef>
                <a:spcPts val="0"/>
              </a:spcBef>
              <a:defRPr sz="6200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65" name="Shape 165"/>
          <p:cNvSpPr>
            <a:spLocks noGrp="1"/>
          </p:cNvSpPr>
          <p:nvPr>
            <p:ph type="body" idx="1"/>
          </p:nvPr>
        </p:nvSpPr>
        <p:spPr>
          <a:xfrm>
            <a:off x="650239" y="2275839"/>
            <a:ext cx="11704322" cy="6436927"/>
          </a:xfrm>
          <a:prstGeom prst="rect">
            <a:avLst/>
          </a:prstGeom>
        </p:spPr>
        <p:txBody>
          <a:bodyPr lIns="65023" tIns="65023" rIns="65023" bIns="65023"/>
          <a:lstStyle>
            <a:lvl1pPr marL="471487" indent="-471487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06235" indent="-449035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9100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74520" indent="-502920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331720" indent="-502920" defTabSz="650240">
              <a:spcBef>
                <a:spcPts val="1000"/>
              </a:spcBef>
              <a:buClrTx/>
              <a:buSzPct val="100000"/>
              <a:buFont typeface="Arial"/>
              <a:buChar char="»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6" name="Shape 166"/>
          <p:cNvSpPr>
            <a:spLocks noGrp="1"/>
          </p:cNvSpPr>
          <p:nvPr>
            <p:ph type="sldNum" sz="quarter" idx="2"/>
          </p:nvPr>
        </p:nvSpPr>
        <p:spPr>
          <a:xfrm>
            <a:off x="11998689" y="9114112"/>
            <a:ext cx="355871" cy="371349"/>
          </a:xfrm>
          <a:prstGeom prst="rect">
            <a:avLst/>
          </a:prstGeom>
        </p:spPr>
        <p:txBody>
          <a:bodyPr lIns="65023" tIns="65023" rIns="65023" bIns="65023" anchor="ctr"/>
          <a:lstStyle>
            <a:lvl1pPr defTabSz="650240">
              <a:lnSpc>
                <a:spcPct val="100000"/>
              </a:lnSpc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74" name="Shape 174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5" name="Shape 1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76" name="Shape 176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chemeClr val="accent1"/>
              </a:buClr>
              <a:buSzPct val="104999"/>
              <a:buChar char="▸"/>
            </a:pPr>
            <a:endParaRPr/>
          </a:p>
        </p:txBody>
      </p:sp>
      <p:sp>
        <p:nvSpPr>
          <p:cNvPr id="177" name="Shape 17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/>
          </p:cNvSpPr>
          <p:nvPr>
            <p:ph type="body" sz="quarter" idx="1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  <a:lvl2pPr marL="1673411" indent="-1228911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2pPr>
            <a:lvl3pPr marL="2117911" indent="-1228911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3pPr>
            <a:lvl4pPr marL="2562411" indent="-1228911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4pPr>
            <a:lvl5pPr marL="3006911" indent="-1228911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5" name="Shape 185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86" name="Shape 186"/>
          <p:cNvSpPr>
            <a:spLocks noGrp="1"/>
          </p:cNvSpPr>
          <p:nvPr>
            <p:ph type="body" sz="quarter" idx="14"/>
          </p:nvPr>
        </p:nvSpPr>
        <p:spPr>
          <a:xfrm>
            <a:off x="5892800" y="7789333"/>
            <a:ext cx="6705600" cy="863605"/>
          </a:xfrm>
          <a:prstGeom prst="rect">
            <a:avLst/>
          </a:prstGeom>
        </p:spPr>
        <p:txBody>
          <a:bodyPr anchor="ctr"/>
          <a:lstStyle/>
          <a:p>
            <a:pPr marL="0" indent="0" defTabSz="452627">
              <a:spcBef>
                <a:spcPts val="0"/>
              </a:spcBef>
              <a:buClrTx/>
              <a:buSzTx/>
              <a:buFontTx/>
              <a:buNone/>
              <a:defRPr sz="594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87" name="Shape 18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195" name="Shape 195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03" name="Shape 2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- Cent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 lIns="50800" tIns="50800" rIns="50800" bIns="50800" anchor="t">
            <a:normAutofit/>
          </a:bodyPr>
          <a:lstStyle>
            <a:lvl1pPr algn="l" defTabSz="584200">
              <a:lnSpc>
                <a:spcPct val="80000"/>
              </a:lnSpc>
              <a:defRPr sz="13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43" name="Shape 43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332183861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h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V="1">
            <a:off x="5892800" y="6141011"/>
            <a:ext cx="6705600" cy="146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51" name="Shape 51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 lIns="50800" tIns="50800" rIns="50800" bIns="50800" anchor="t">
            <a:normAutofit/>
          </a:bodyPr>
          <a:lstStyle>
            <a:lvl1pPr algn="l" defTabSz="584200">
              <a:lnSpc>
                <a:spcPct val="80000"/>
              </a:lnSpc>
              <a:defRPr sz="71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206274800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- Top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62" name="Shape 62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2741100385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DCB0C-8738-45F1-8C9A-9E5BC71B50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1638" y="3493500"/>
            <a:ext cx="12192000" cy="5828300"/>
          </a:xfrm>
        </p:spPr>
        <p:txBody>
          <a:bodyPr/>
          <a:lstStyle>
            <a:lvl1pPr marL="471487" indent="-471487">
              <a:buClr>
                <a:schemeClr val="accent1"/>
              </a:buClr>
              <a:buFont typeface="Webdings" panose="05030102010509060703" pitchFamily="18" charset="2"/>
              <a:buChar char=""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5040559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Bullets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83" name="Shape 83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85" name="Shape 85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48635993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, Bullets &amp; 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>
            <a:spLocks noGrp="1"/>
          </p:cNvSpPr>
          <p:nvPr>
            <p:ph type="pic" sz="half" idx="13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sz="half" idx="14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2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76277685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38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slideLayout" Target="../slideLayouts/slideLayout37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6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50238" y="390595"/>
            <a:ext cx="11704324" cy="162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022" tIns="65022" rIns="65022" bIns="65022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50238" y="2275838"/>
            <a:ext cx="11704324" cy="6436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022" tIns="65022" rIns="65022" bIns="65022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98692" y="9114113"/>
            <a:ext cx="355869" cy="371347"/>
          </a:xfrm>
          <a:prstGeom prst="rect">
            <a:avLst/>
          </a:prstGeom>
          <a:ln w="12700">
            <a:miter lim="400000"/>
          </a:ln>
        </p:spPr>
        <p:txBody>
          <a:bodyPr wrap="none" lIns="65022" tIns="65022" rIns="65022" bIns="65022" anchor="ctr">
            <a:spAutoFit/>
          </a:bodyPr>
          <a:lstStyle>
            <a:lvl1pPr algn="r" defTabSz="650240">
              <a:spcBef>
                <a:spcPts val="0"/>
              </a:spcBef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marR="0" lvl="0" indent="0" algn="r" defTabSz="65024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6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65024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6388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</p:sldLayoutIdLst>
  <p:transition spd="med"/>
  <p:txStyles>
    <p:titleStyle>
      <a:lvl1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471487" marR="0" indent="-471487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906234" marR="0" indent="-449034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333500" marR="0" indent="-41910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874520" marR="0" indent="-502919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331720" marR="0" indent="-50292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»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797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242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686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131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Bootcamp</a:t>
            </a:r>
          </a:p>
        </p:txBody>
      </p:sp>
      <p:sp>
        <p:nvSpPr>
          <p:cNvPr id="213" name="Shape 213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Python for Data Science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Split</a:t>
            </a:r>
          </a:p>
        </p:txBody>
      </p:sp>
      <p:sp>
        <p:nvSpPr>
          <p:cNvPr id="245" name="Shape 245"/>
          <p:cNvSpPr/>
          <p:nvPr/>
        </p:nvSpPr>
        <p:spPr>
          <a:xfrm>
            <a:off x="495150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“id, name, date”.split(“,”)</a:t>
            </a:r>
          </a:p>
        </p:txBody>
      </p:sp>
      <p:sp>
        <p:nvSpPr>
          <p:cNvPr id="246" name="Shape 246"/>
          <p:cNvSpPr/>
          <p:nvPr/>
        </p:nvSpPr>
        <p:spPr>
          <a:xfrm rot="21591301">
            <a:off x="686250" y="6138653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2506543" y="5826142"/>
            <a:ext cx="7285483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t>[“id”, “name”, “date”]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186445883_1467x1619.jpe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11466" t="129" r="26616" b="12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50" name="Shape 2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350520">
              <a:defRPr sz="10200"/>
            </a:lvl1pPr>
          </a:lstStyle>
          <a:p>
            <a:r>
              <a:t>Functions and methods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Function vs method</a:t>
            </a:r>
          </a:p>
        </p:txBody>
      </p:sp>
      <p:sp>
        <p:nvSpPr>
          <p:cNvPr id="253" name="Shape 253"/>
          <p:cNvSpPr/>
          <p:nvPr/>
        </p:nvSpPr>
        <p:spPr>
          <a:xfrm>
            <a:off x="556367" y="4260849"/>
            <a:ext cx="11454710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print(“Rob”)</a:t>
            </a:r>
          </a:p>
        </p:txBody>
      </p:sp>
      <p:sp>
        <p:nvSpPr>
          <p:cNvPr id="254" name="Shape 254"/>
          <p:cNvSpPr/>
          <p:nvPr/>
        </p:nvSpPr>
        <p:spPr>
          <a:xfrm>
            <a:off x="351328" y="6877049"/>
            <a:ext cx="11454710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“Rob”.replace(“R”,“B”)</a:t>
            </a:r>
          </a:p>
        </p:txBody>
      </p:sp>
      <p:sp>
        <p:nvSpPr>
          <p:cNvPr id="255" name="Shape 255"/>
          <p:cNvSpPr/>
          <p:nvPr/>
        </p:nvSpPr>
        <p:spPr>
          <a:xfrm rot="10800000">
            <a:off x="5532582" y="4194604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256" name="Shape 256"/>
          <p:cNvSpPr/>
          <p:nvPr/>
        </p:nvSpPr>
        <p:spPr>
          <a:xfrm>
            <a:off x="7179408" y="4080304"/>
            <a:ext cx="4151261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t>Input between parentheses</a:t>
            </a:r>
          </a:p>
        </p:txBody>
      </p:sp>
      <p:sp>
        <p:nvSpPr>
          <p:cNvPr id="257" name="Shape 257"/>
          <p:cNvSpPr/>
          <p:nvPr/>
        </p:nvSpPr>
        <p:spPr>
          <a:xfrm rot="10800000">
            <a:off x="8779028" y="6756400"/>
            <a:ext cx="1270001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258" name="Shape 258"/>
          <p:cNvSpPr/>
          <p:nvPr/>
        </p:nvSpPr>
        <p:spPr>
          <a:xfrm>
            <a:off x="10232389" y="6642100"/>
            <a:ext cx="2642996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t>Main input before dot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Defining A Function</a:t>
            </a:r>
          </a:p>
        </p:txBody>
      </p:sp>
      <p:sp>
        <p:nvSpPr>
          <p:cNvPr id="261" name="Shape 261"/>
          <p:cNvSpPr/>
          <p:nvPr/>
        </p:nvSpPr>
        <p:spPr>
          <a:xfrm>
            <a:off x="495150" y="3282950"/>
            <a:ext cx="11562527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def double(</a:t>
            </a:r>
            <a:r>
              <a:rPr>
                <a:solidFill>
                  <a:schemeClr val="accent3"/>
                </a:solidFill>
              </a:rPr>
              <a:t>my_name</a:t>
            </a:r>
            <a:r>
              <a:t>):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answer = </a:t>
            </a:r>
            <a:r>
              <a:rPr>
                <a:solidFill>
                  <a:schemeClr val="accent3"/>
                </a:solidFill>
              </a:rPr>
              <a:t>my_name</a:t>
            </a:r>
            <a:r>
              <a:t> + </a:t>
            </a:r>
            <a:r>
              <a:rPr>
                <a:solidFill>
                  <a:schemeClr val="accent3"/>
                </a:solidFill>
              </a:rPr>
              <a:t>my_name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return answer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Defining A Function</a:t>
            </a:r>
          </a:p>
        </p:txBody>
      </p:sp>
      <p:sp>
        <p:nvSpPr>
          <p:cNvPr id="264" name="Shape 264"/>
          <p:cNvSpPr/>
          <p:nvPr/>
        </p:nvSpPr>
        <p:spPr>
          <a:xfrm>
            <a:off x="495150" y="3282950"/>
            <a:ext cx="11562527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def double(</a:t>
            </a:r>
            <a:r>
              <a:rPr>
                <a:solidFill>
                  <a:schemeClr val="accent3"/>
                </a:solidFill>
              </a:rPr>
              <a:t>my_name</a:t>
            </a:r>
            <a:r>
              <a:t>):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answer = </a:t>
            </a:r>
            <a:r>
              <a:rPr>
                <a:solidFill>
                  <a:schemeClr val="accent3"/>
                </a:solidFill>
              </a:rPr>
              <a:t>my_name</a:t>
            </a:r>
            <a:r>
              <a:t> + </a:t>
            </a:r>
            <a:r>
              <a:rPr>
                <a:solidFill>
                  <a:schemeClr val="accent3"/>
                </a:solidFill>
              </a:rPr>
              <a:t>my_name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return answer</a:t>
            </a:r>
          </a:p>
        </p:txBody>
      </p:sp>
      <p:sp>
        <p:nvSpPr>
          <p:cNvPr id="265" name="Shape 265"/>
          <p:cNvSpPr/>
          <p:nvPr/>
        </p:nvSpPr>
        <p:spPr>
          <a:xfrm rot="19262772">
            <a:off x="3341633" y="5027739"/>
            <a:ext cx="293330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694604" y="6302681"/>
            <a:ext cx="8171689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t>arbitrary label for input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Calling A Function</a:t>
            </a:r>
          </a:p>
        </p:txBody>
      </p:sp>
      <p:sp>
        <p:nvSpPr>
          <p:cNvPr id="269" name="Shape 269"/>
          <p:cNvSpPr/>
          <p:nvPr/>
        </p:nvSpPr>
        <p:spPr>
          <a:xfrm>
            <a:off x="495150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double(</a:t>
            </a:r>
            <a:r>
              <a:rPr>
                <a:solidFill>
                  <a:schemeClr val="accent3"/>
                </a:solidFill>
              </a:rPr>
              <a:t>“Rob”</a:t>
            </a:r>
            <a:r>
              <a:t>)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Defining A Function</a:t>
            </a:r>
          </a:p>
        </p:txBody>
      </p:sp>
      <p:sp>
        <p:nvSpPr>
          <p:cNvPr id="272" name="Shape 272"/>
          <p:cNvSpPr/>
          <p:nvPr/>
        </p:nvSpPr>
        <p:spPr>
          <a:xfrm>
            <a:off x="495150" y="3282950"/>
            <a:ext cx="11562527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def double(</a:t>
            </a:r>
            <a:r>
              <a:rPr>
                <a:solidFill>
                  <a:schemeClr val="accent3"/>
                </a:solidFill>
              </a:rPr>
              <a:t>“Rob”</a:t>
            </a:r>
            <a:r>
              <a:t>):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answer = </a:t>
            </a:r>
            <a:r>
              <a:rPr>
                <a:solidFill>
                  <a:schemeClr val="accent3"/>
                </a:solidFill>
              </a:rPr>
              <a:t>“Rob”</a:t>
            </a:r>
            <a:r>
              <a:t> + </a:t>
            </a:r>
            <a:r>
              <a:rPr>
                <a:solidFill>
                  <a:schemeClr val="accent3"/>
                </a:solidFill>
              </a:rPr>
              <a:t>“Rob”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return answer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Exercises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C1DF45-1AA4-427B-B421-4061D6D12C7D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E2E6DD-4266-490E-8DD9-E7AE6B921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1C9D82-63BA-4F85-BD2C-3E690229728C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6492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image1.jpe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16985" r="16985"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AB6B23-7EB0-4A1A-AF71-D31D6BF329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-George Boole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F77F20-0448-4F26-B2C3-205F3167A3E3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5892800" y="1775013"/>
            <a:ext cx="6705600" cy="6014320"/>
          </a:xfrm>
        </p:spPr>
        <p:txBody>
          <a:bodyPr>
            <a:noAutofit/>
          </a:bodyPr>
          <a:lstStyle/>
          <a:p>
            <a:r>
              <a:rPr lang="en-US" sz="7000" dirty="0"/>
              <a:t>“universal laws of thought which are …mathematical as to their form”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Review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85100D-6FF1-453E-ADD3-C6ED4EC80D24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99953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7000"/>
            </a:lvl1pPr>
          </a:lstStyle>
          <a:p>
            <a:r>
              <a:rPr lang="en-US" dirty="0"/>
              <a:t>‘Types’ we’ve covered:</a:t>
            </a:r>
            <a:endParaRPr dirty="0"/>
          </a:p>
        </p:txBody>
      </p:sp>
      <p:sp>
        <p:nvSpPr>
          <p:cNvPr id="277" name="Shape 277"/>
          <p:cNvSpPr>
            <a:spLocks noGrp="1"/>
          </p:cNvSpPr>
          <p:nvPr>
            <p:ph type="body" idx="1"/>
          </p:nvPr>
        </p:nvSpPr>
        <p:spPr>
          <a:xfrm>
            <a:off x="647700" y="3066806"/>
            <a:ext cx="11493039" cy="5109041"/>
          </a:xfrm>
          <a:prstGeom prst="rect">
            <a:avLst/>
          </a:prstGeom>
        </p:spPr>
        <p:txBody>
          <a:bodyPr anchor="t"/>
          <a:lstStyle/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54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dirty="0"/>
              <a:t>Int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54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dirty="0"/>
              <a:t>Float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54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dirty="0"/>
              <a:t>String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54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lang="en-US" dirty="0">
                <a:solidFill>
                  <a:srgbClr val="92D050"/>
                </a:solidFill>
              </a:rPr>
              <a:t>Booleans</a:t>
            </a:r>
            <a:endParaRPr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Equals</a:t>
            </a:r>
          </a:p>
        </p:txBody>
      </p:sp>
      <p:sp>
        <p:nvSpPr>
          <p:cNvPr id="280" name="Shape 280"/>
          <p:cNvSpPr/>
          <p:nvPr/>
        </p:nvSpPr>
        <p:spPr>
          <a:xfrm>
            <a:off x="500463" y="3848098"/>
            <a:ext cx="11609493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endParaRPr/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“this str” == “that str”  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Booleans</a:t>
            </a:r>
          </a:p>
        </p:txBody>
      </p:sp>
      <p:sp>
        <p:nvSpPr>
          <p:cNvPr id="283" name="Shape 283"/>
          <p:cNvSpPr/>
          <p:nvPr/>
        </p:nvSpPr>
        <p:spPr>
          <a:xfrm>
            <a:off x="500463" y="3848098"/>
            <a:ext cx="11609493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100 &gt; 0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“this str” == “that str”  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Booleans</a:t>
            </a:r>
          </a:p>
        </p:txBody>
      </p:sp>
      <p:sp>
        <p:nvSpPr>
          <p:cNvPr id="286" name="Shape 286"/>
          <p:cNvSpPr/>
          <p:nvPr/>
        </p:nvSpPr>
        <p:spPr>
          <a:xfrm>
            <a:off x="500463" y="3848098"/>
            <a:ext cx="11609493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100 &gt; 0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“this str” == “that str”  </a:t>
            </a:r>
          </a:p>
        </p:txBody>
      </p:sp>
      <p:sp>
        <p:nvSpPr>
          <p:cNvPr id="287" name="Shape 287"/>
          <p:cNvSpPr/>
          <p:nvPr/>
        </p:nvSpPr>
        <p:spPr>
          <a:xfrm>
            <a:off x="9906930" y="5047388"/>
            <a:ext cx="184752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chemeClr val="accent5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False</a:t>
            </a:r>
          </a:p>
        </p:txBody>
      </p:sp>
      <p:sp>
        <p:nvSpPr>
          <p:cNvPr id="288" name="Shape 288"/>
          <p:cNvSpPr/>
          <p:nvPr/>
        </p:nvSpPr>
        <p:spPr>
          <a:xfrm>
            <a:off x="3722030" y="3891688"/>
            <a:ext cx="1500883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22DA00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True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Boolean Operators?</a:t>
            </a:r>
          </a:p>
        </p:txBody>
      </p:sp>
      <p:sp>
        <p:nvSpPr>
          <p:cNvPr id="295" name="Shape 295"/>
          <p:cNvSpPr/>
          <p:nvPr/>
        </p:nvSpPr>
        <p:spPr>
          <a:xfrm>
            <a:off x="4163928" y="3820582"/>
            <a:ext cx="5455879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+</a:t>
            </a:r>
            <a:r>
              <a:t> False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*</a:t>
            </a:r>
            <a:r>
              <a:t> False 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/ </a:t>
            </a:r>
            <a:r>
              <a:t>True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Boolean Operators?</a:t>
            </a:r>
          </a:p>
        </p:txBody>
      </p:sp>
      <p:sp>
        <p:nvSpPr>
          <p:cNvPr id="298" name="Shape 298"/>
          <p:cNvSpPr/>
          <p:nvPr/>
        </p:nvSpPr>
        <p:spPr>
          <a:xfrm>
            <a:off x="4163928" y="3820582"/>
            <a:ext cx="5455879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+</a:t>
            </a:r>
            <a:r>
              <a:t> False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*</a:t>
            </a:r>
            <a:r>
              <a:t> False 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/ </a:t>
            </a:r>
            <a:r>
              <a:t>True</a:t>
            </a:r>
          </a:p>
        </p:txBody>
      </p:sp>
      <p:sp>
        <p:nvSpPr>
          <p:cNvPr id="299" name="Shape 299"/>
          <p:cNvSpPr/>
          <p:nvPr/>
        </p:nvSpPr>
        <p:spPr>
          <a:xfrm rot="2859210">
            <a:off x="3768213" y="5333820"/>
            <a:ext cx="5136049" cy="438152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00" name="Shape 300"/>
          <p:cNvSpPr/>
          <p:nvPr/>
        </p:nvSpPr>
        <p:spPr>
          <a:xfrm rot="18911602">
            <a:off x="3742266" y="5284258"/>
            <a:ext cx="5139401" cy="438152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Boolean Operators</a:t>
            </a:r>
          </a:p>
        </p:txBody>
      </p:sp>
      <p:sp>
        <p:nvSpPr>
          <p:cNvPr id="303" name="Shape 303"/>
          <p:cNvSpPr/>
          <p:nvPr/>
        </p:nvSpPr>
        <p:spPr>
          <a:xfrm>
            <a:off x="5366194" y="3431115"/>
            <a:ext cx="2272411" cy="410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7400">
                <a:solidFill>
                  <a:schemeClr val="accent1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or</a:t>
            </a:r>
            <a:endParaRPr>
              <a:solidFill>
                <a:srgbClr val="838787"/>
              </a:solidFill>
            </a:endParaRPr>
          </a:p>
          <a:p>
            <a:pPr>
              <a:defRPr sz="7400">
                <a:solidFill>
                  <a:schemeClr val="accent1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and</a:t>
            </a:r>
            <a:r>
              <a:rPr>
                <a:solidFill>
                  <a:srgbClr val="838787"/>
                </a:solidFill>
              </a:rPr>
              <a:t> </a:t>
            </a:r>
          </a:p>
          <a:p>
            <a:pPr>
              <a:defRPr sz="7400">
                <a:solidFill>
                  <a:schemeClr val="accent1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not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Boolean Operators</a:t>
            </a:r>
          </a:p>
        </p:txBody>
      </p:sp>
      <p:sp>
        <p:nvSpPr>
          <p:cNvPr id="306" name="Shape 306"/>
          <p:cNvSpPr/>
          <p:nvPr/>
        </p:nvSpPr>
        <p:spPr>
          <a:xfrm>
            <a:off x="1471527" y="4210049"/>
            <a:ext cx="5455880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or</a:t>
            </a:r>
            <a:r>
              <a:t> False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and</a:t>
            </a:r>
            <a:r>
              <a:t> False </a:t>
            </a:r>
          </a:p>
          <a:p>
            <a:pPr>
              <a:defRPr sz="5400">
                <a:solidFill>
                  <a:schemeClr val="accent1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not</a:t>
            </a:r>
            <a:r>
              <a:rPr>
                <a:solidFill>
                  <a:srgbClr val="838787"/>
                </a:solidFill>
              </a:rPr>
              <a:t> True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Boolean Operators</a:t>
            </a:r>
          </a:p>
        </p:txBody>
      </p:sp>
      <p:sp>
        <p:nvSpPr>
          <p:cNvPr id="309" name="Shape 309"/>
          <p:cNvSpPr/>
          <p:nvPr/>
        </p:nvSpPr>
        <p:spPr>
          <a:xfrm>
            <a:off x="1471527" y="4210049"/>
            <a:ext cx="5455880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or</a:t>
            </a:r>
            <a:r>
              <a:t> False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and</a:t>
            </a:r>
            <a:r>
              <a:t> False </a:t>
            </a:r>
          </a:p>
          <a:p>
            <a:pPr>
              <a:defRPr sz="5400">
                <a:solidFill>
                  <a:schemeClr val="accent1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not</a:t>
            </a:r>
            <a:r>
              <a:rPr>
                <a:solidFill>
                  <a:srgbClr val="838787"/>
                </a:solidFill>
              </a:rPr>
              <a:t> True</a:t>
            </a:r>
          </a:p>
        </p:txBody>
      </p:sp>
      <p:sp>
        <p:nvSpPr>
          <p:cNvPr id="310" name="Shape 310"/>
          <p:cNvSpPr/>
          <p:nvPr/>
        </p:nvSpPr>
        <p:spPr>
          <a:xfrm>
            <a:off x="7572761" y="4800600"/>
            <a:ext cx="1698240" cy="0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9916355" y="4305298"/>
            <a:ext cx="1500883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22DA00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True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Boolean Operators</a:t>
            </a:r>
          </a:p>
        </p:txBody>
      </p:sp>
      <p:sp>
        <p:nvSpPr>
          <p:cNvPr id="314" name="Shape 314"/>
          <p:cNvSpPr/>
          <p:nvPr/>
        </p:nvSpPr>
        <p:spPr>
          <a:xfrm>
            <a:off x="1471527" y="4210049"/>
            <a:ext cx="5455880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or</a:t>
            </a:r>
            <a:r>
              <a:t> False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and</a:t>
            </a:r>
            <a:r>
              <a:t> False </a:t>
            </a:r>
          </a:p>
          <a:p>
            <a:pPr>
              <a:defRPr sz="5400">
                <a:solidFill>
                  <a:schemeClr val="accent1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not</a:t>
            </a:r>
            <a:r>
              <a:rPr>
                <a:solidFill>
                  <a:srgbClr val="838787"/>
                </a:solidFill>
              </a:rPr>
              <a:t> True</a:t>
            </a:r>
          </a:p>
        </p:txBody>
      </p:sp>
      <p:sp>
        <p:nvSpPr>
          <p:cNvPr id="315" name="Shape 315"/>
          <p:cNvSpPr/>
          <p:nvPr/>
        </p:nvSpPr>
        <p:spPr>
          <a:xfrm>
            <a:off x="7572761" y="4800600"/>
            <a:ext cx="1698240" cy="0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16" name="Shape 316"/>
          <p:cNvSpPr/>
          <p:nvPr/>
        </p:nvSpPr>
        <p:spPr>
          <a:xfrm>
            <a:off x="7572761" y="5905500"/>
            <a:ext cx="1698240" cy="0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9916355" y="4305298"/>
            <a:ext cx="1500883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22DA00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True</a:t>
            </a:r>
          </a:p>
        </p:txBody>
      </p:sp>
      <p:sp>
        <p:nvSpPr>
          <p:cNvPr id="318" name="Shape 318"/>
          <p:cNvSpPr/>
          <p:nvPr/>
        </p:nvSpPr>
        <p:spPr>
          <a:xfrm>
            <a:off x="9865555" y="5397498"/>
            <a:ext cx="1847529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chemeClr val="accent5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False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186445883_1467x1619.jpe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11466" t="129" r="26616" b="12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18" name="Shape 2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50520">
              <a:defRPr sz="10200"/>
            </a:lvl1pPr>
          </a:lstStyle>
          <a:p>
            <a:r>
              <a:t>Lists and slicing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Boolean Operators</a:t>
            </a:r>
          </a:p>
        </p:txBody>
      </p:sp>
      <p:sp>
        <p:nvSpPr>
          <p:cNvPr id="321" name="Shape 321"/>
          <p:cNvSpPr/>
          <p:nvPr/>
        </p:nvSpPr>
        <p:spPr>
          <a:xfrm>
            <a:off x="1471527" y="4210049"/>
            <a:ext cx="5455880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or</a:t>
            </a:r>
            <a:r>
              <a:t> False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and</a:t>
            </a:r>
            <a:r>
              <a:t> False </a:t>
            </a:r>
          </a:p>
          <a:p>
            <a:pPr>
              <a:defRPr sz="5400">
                <a:solidFill>
                  <a:schemeClr val="accent1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not</a:t>
            </a:r>
            <a:r>
              <a:rPr>
                <a:solidFill>
                  <a:srgbClr val="838787"/>
                </a:solidFill>
              </a:rPr>
              <a:t> True</a:t>
            </a:r>
          </a:p>
        </p:txBody>
      </p:sp>
      <p:sp>
        <p:nvSpPr>
          <p:cNvPr id="322" name="Shape 322"/>
          <p:cNvSpPr/>
          <p:nvPr/>
        </p:nvSpPr>
        <p:spPr>
          <a:xfrm>
            <a:off x="7572761" y="4800600"/>
            <a:ext cx="1698240" cy="0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23" name="Shape 323"/>
          <p:cNvSpPr/>
          <p:nvPr/>
        </p:nvSpPr>
        <p:spPr>
          <a:xfrm>
            <a:off x="7572761" y="5905500"/>
            <a:ext cx="1698240" cy="0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7572761" y="6989233"/>
            <a:ext cx="1698240" cy="2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9916355" y="4305298"/>
            <a:ext cx="1500883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22DA00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True</a:t>
            </a:r>
          </a:p>
        </p:txBody>
      </p:sp>
      <p:sp>
        <p:nvSpPr>
          <p:cNvPr id="326" name="Shape 326"/>
          <p:cNvSpPr/>
          <p:nvPr/>
        </p:nvSpPr>
        <p:spPr>
          <a:xfrm>
            <a:off x="9865555" y="5397498"/>
            <a:ext cx="1847529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chemeClr val="accent5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False</a:t>
            </a:r>
          </a:p>
        </p:txBody>
      </p:sp>
      <p:sp>
        <p:nvSpPr>
          <p:cNvPr id="327" name="Shape 327"/>
          <p:cNvSpPr/>
          <p:nvPr/>
        </p:nvSpPr>
        <p:spPr>
          <a:xfrm>
            <a:off x="9852855" y="6430433"/>
            <a:ext cx="1847529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chemeClr val="accent5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False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99953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r>
              <a:t>Casting between Data types</a:t>
            </a:r>
          </a:p>
        </p:txBody>
      </p:sp>
      <p:sp>
        <p:nvSpPr>
          <p:cNvPr id="333" name="Shape 333"/>
          <p:cNvSpPr>
            <a:spLocks noGrp="1"/>
          </p:cNvSpPr>
          <p:nvPr>
            <p:ph type="body" idx="1"/>
          </p:nvPr>
        </p:nvSpPr>
        <p:spPr>
          <a:xfrm>
            <a:off x="647700" y="3066806"/>
            <a:ext cx="11493039" cy="5109041"/>
          </a:xfrm>
          <a:prstGeom prst="rect">
            <a:avLst/>
          </a:prstGeom>
        </p:spPr>
        <p:txBody>
          <a:bodyPr anchor="t"/>
          <a:lstStyle/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54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int()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54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float()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54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str()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54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bool()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367235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r>
              <a:t>Concepts covered so Far</a:t>
            </a:r>
          </a:p>
        </p:txBody>
      </p:sp>
      <p:sp>
        <p:nvSpPr>
          <p:cNvPr id="336" name="Shape 336"/>
          <p:cNvSpPr>
            <a:spLocks noGrp="1"/>
          </p:cNvSpPr>
          <p:nvPr>
            <p:ph type="body" idx="1"/>
          </p:nvPr>
        </p:nvSpPr>
        <p:spPr>
          <a:xfrm>
            <a:off x="406400" y="2929465"/>
            <a:ext cx="12192000" cy="6108703"/>
          </a:xfrm>
          <a:prstGeom prst="rect">
            <a:avLst/>
          </a:prstGeom>
        </p:spPr>
        <p:txBody>
          <a:bodyPr anchor="t"/>
          <a:lstStyle/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48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Boolean values (True/False)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48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Boolean operators (or, and, not)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48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Casting using bool()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Exercises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AF08D6-3604-42E2-8FCE-D8D908707A5D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367235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r>
              <a:t>Concepts covered so Far</a:t>
            </a:r>
          </a:p>
        </p:txBody>
      </p:sp>
      <p:sp>
        <p:nvSpPr>
          <p:cNvPr id="341" name="Shape 341"/>
          <p:cNvSpPr>
            <a:spLocks noGrp="1"/>
          </p:cNvSpPr>
          <p:nvPr>
            <p:ph type="body" idx="1"/>
          </p:nvPr>
        </p:nvSpPr>
        <p:spPr>
          <a:xfrm>
            <a:off x="406400" y="2929465"/>
            <a:ext cx="12192000" cy="6108703"/>
          </a:xfrm>
          <a:prstGeom prst="rect">
            <a:avLst/>
          </a:prstGeom>
        </p:spPr>
        <p:txBody>
          <a:bodyPr anchor="t"/>
          <a:lstStyle/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48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Boolean values (True/False)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48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Boolean operators (or, and, not)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48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Casting between data types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>
            <a:spLocks noGrp="1"/>
          </p:cNvSpPr>
          <p:nvPr>
            <p:ph type="title"/>
          </p:nvPr>
        </p:nvSpPr>
        <p:spPr>
          <a:xfrm>
            <a:off x="1522214" y="4004733"/>
            <a:ext cx="9960373" cy="2033589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14000"/>
            </a:lvl1pPr>
          </a:lstStyle>
          <a:p>
            <a:r>
              <a:t>What’s missing?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/>
        </p:nvSpPr>
        <p:spPr>
          <a:xfrm>
            <a:off x="4141687" y="5424289"/>
            <a:ext cx="4656271" cy="787865"/>
          </a:xfrm>
          <a:prstGeom prst="rightArrow">
            <a:avLst>
              <a:gd name="adj1" fmla="val 32000"/>
              <a:gd name="adj2" fmla="val 103165"/>
            </a:avLst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46" name="Shape 346"/>
          <p:cNvSpPr/>
          <p:nvPr/>
        </p:nvSpPr>
        <p:spPr>
          <a:xfrm>
            <a:off x="1753491" y="4749105"/>
            <a:ext cx="2426629" cy="2219658"/>
          </a:xfrm>
          <a:prstGeom prst="rect">
            <a:avLst/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47" name="Shape 347"/>
          <p:cNvSpPr/>
          <p:nvPr/>
        </p:nvSpPr>
        <p:spPr>
          <a:xfrm>
            <a:off x="8824679" y="4749105"/>
            <a:ext cx="2426629" cy="2219658"/>
          </a:xfrm>
          <a:prstGeom prst="rect">
            <a:avLst/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48" name="Shape 348"/>
          <p:cNvSpPr/>
          <p:nvPr/>
        </p:nvSpPr>
        <p:spPr>
          <a:xfrm>
            <a:off x="9255673" y="5458882"/>
            <a:ext cx="1564641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Finish</a:t>
            </a:r>
          </a:p>
        </p:txBody>
      </p:sp>
      <p:sp>
        <p:nvSpPr>
          <p:cNvPr id="349" name="Shape 349"/>
          <p:cNvSpPr/>
          <p:nvPr/>
        </p:nvSpPr>
        <p:spPr>
          <a:xfrm>
            <a:off x="2334075" y="5499860"/>
            <a:ext cx="1376618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4000" b="1">
                <a:solidFill>
                  <a:srgbClr val="222222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rPr dirty="0"/>
              <a:t>Start</a:t>
            </a:r>
          </a:p>
        </p:txBody>
      </p:sp>
      <p:sp>
        <p:nvSpPr>
          <p:cNvPr id="350" name="Shape 350"/>
          <p:cNvSpPr>
            <a:spLocks noGrp="1"/>
          </p:cNvSpPr>
          <p:nvPr>
            <p:ph type="title" idx="4294967295"/>
          </p:nvPr>
        </p:nvSpPr>
        <p:spPr>
          <a:xfrm>
            <a:off x="3488828" y="1909233"/>
            <a:ext cx="6027145" cy="141797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38150">
              <a:spcBef>
                <a:spcPts val="2100"/>
              </a:spcBef>
              <a:defRPr sz="9700"/>
            </a:lvl1pPr>
          </a:lstStyle>
          <a:p>
            <a:r>
              <a:t>Flow Diagram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image2.jpe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6740" r="6740"/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Conditional Statements</a:t>
            </a:r>
          </a:p>
        </p:txBody>
      </p:sp>
      <p:sp>
        <p:nvSpPr>
          <p:cNvPr id="355" name="Shape 355"/>
          <p:cNvSpPr>
            <a:spLocks noGrp="1"/>
          </p:cNvSpPr>
          <p:nvPr>
            <p:ph type="body" sz="half" idx="1"/>
          </p:nvPr>
        </p:nvSpPr>
        <p:spPr>
          <a:xfrm>
            <a:off x="406400" y="3953767"/>
            <a:ext cx="12192000" cy="2531602"/>
          </a:xfrm>
          <a:prstGeom prst="rect">
            <a:avLst/>
          </a:prstGeom>
        </p:spPr>
        <p:txBody>
          <a:bodyPr anchor="t">
            <a:normAutofit fontScale="92500" lnSpcReduction="20000"/>
          </a:bodyPr>
          <a:lstStyle/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sz="60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Directs route taken by program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SzPct val="40000"/>
              <a:buBlip>
                <a:blip r:embed="rId2"/>
              </a:buBlip>
              <a:defRPr sz="60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Hinges on Boolean expressions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Examples of conditions</a:t>
            </a:r>
          </a:p>
        </p:txBody>
      </p:sp>
      <p:sp>
        <p:nvSpPr>
          <p:cNvPr id="358" name="Shape 358"/>
          <p:cNvSpPr>
            <a:spLocks noGrp="1"/>
          </p:cNvSpPr>
          <p:nvPr>
            <p:ph type="body" idx="1"/>
          </p:nvPr>
        </p:nvSpPr>
        <p:spPr>
          <a:xfrm>
            <a:off x="406400" y="3953767"/>
            <a:ext cx="12192000" cy="5296376"/>
          </a:xfrm>
          <a:prstGeom prst="rect">
            <a:avLst/>
          </a:prstGeom>
        </p:spPr>
        <p:txBody>
          <a:bodyPr anchor="t"/>
          <a:lstStyle/>
          <a:p>
            <a:pPr marL="705969" indent="-705969" defTabSz="584200">
              <a:lnSpc>
                <a:spcPct val="100000"/>
              </a:lnSpc>
              <a:spcBef>
                <a:spcPts val="2800"/>
              </a:spcBef>
              <a:buSzPct val="40000"/>
              <a:buBlip>
                <a:blip r:embed="rId2"/>
              </a:buBlip>
              <a:defRPr sz="64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my_name </a:t>
            </a:r>
            <a:r>
              <a:rPr>
                <a:solidFill>
                  <a:schemeClr val="accent3"/>
                </a:solidFill>
              </a:rPr>
              <a:t>==</a:t>
            </a:r>
            <a:r>
              <a:t> “Rob”</a:t>
            </a:r>
          </a:p>
          <a:p>
            <a:pPr marL="705969" indent="-705969" defTabSz="584200">
              <a:lnSpc>
                <a:spcPct val="100000"/>
              </a:lnSpc>
              <a:spcBef>
                <a:spcPts val="2800"/>
              </a:spcBef>
              <a:buSzPct val="40000"/>
              <a:buBlip>
                <a:blip r:embed="rId2"/>
              </a:buBlip>
              <a:defRPr sz="64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age </a:t>
            </a:r>
            <a:r>
              <a:rPr>
                <a:solidFill>
                  <a:schemeClr val="accent3"/>
                </a:solidFill>
              </a:rPr>
              <a:t>&gt;</a:t>
            </a:r>
            <a:r>
              <a:t> 21</a:t>
            </a:r>
          </a:p>
          <a:p>
            <a:pPr marL="705969" indent="-705969" defTabSz="584200">
              <a:lnSpc>
                <a:spcPct val="100000"/>
              </a:lnSpc>
              <a:spcBef>
                <a:spcPts val="2800"/>
              </a:spcBef>
              <a:buSzPct val="40000"/>
              <a:buBlip>
                <a:blip r:embed="rId2"/>
              </a:buBlip>
              <a:defRPr sz="64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name </a:t>
            </a:r>
            <a:r>
              <a:rPr>
                <a:solidFill>
                  <a:schemeClr val="accent3"/>
                </a:solidFill>
              </a:rPr>
              <a:t>in</a:t>
            </a:r>
            <a:r>
              <a:t> list_of_guests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Fetching from an index</a:t>
            </a:r>
          </a:p>
        </p:txBody>
      </p:sp>
      <p:sp>
        <p:nvSpPr>
          <p:cNvPr id="221" name="Shape 221"/>
          <p:cNvSpPr/>
          <p:nvPr/>
        </p:nvSpPr>
        <p:spPr>
          <a:xfrm>
            <a:off x="495150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my_list[0]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if Statement</a:t>
            </a:r>
          </a:p>
        </p:txBody>
      </p:sp>
      <p:sp>
        <p:nvSpPr>
          <p:cNvPr id="361" name="Shape 361"/>
          <p:cNvSpPr/>
          <p:nvPr/>
        </p:nvSpPr>
        <p:spPr>
          <a:xfrm>
            <a:off x="444350" y="4000498"/>
            <a:ext cx="11562527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if condition_is_true: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print(“extra code runs!”)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/>
        </p:nvSpPr>
        <p:spPr>
          <a:xfrm>
            <a:off x="3080241" y="5782667"/>
            <a:ext cx="2426628" cy="501586"/>
          </a:xfrm>
          <a:prstGeom prst="rightArrow">
            <a:avLst>
              <a:gd name="adj1" fmla="val 32000"/>
              <a:gd name="adj2" fmla="val 162047"/>
            </a:avLst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64" name="Shape 364"/>
          <p:cNvSpPr/>
          <p:nvPr/>
        </p:nvSpPr>
        <p:spPr>
          <a:xfrm>
            <a:off x="1483607" y="5121638"/>
            <a:ext cx="1983583" cy="1823643"/>
          </a:xfrm>
          <a:prstGeom prst="rect">
            <a:avLst/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8910394" y="2684925"/>
            <a:ext cx="2153599" cy="1989602"/>
          </a:xfrm>
          <a:prstGeom prst="rect">
            <a:avLst/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9290218" y="3279674"/>
            <a:ext cx="1575309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Extra!</a:t>
            </a:r>
          </a:p>
        </p:txBody>
      </p:sp>
      <p:sp>
        <p:nvSpPr>
          <p:cNvPr id="367" name="Shape 367"/>
          <p:cNvSpPr/>
          <p:nvPr/>
        </p:nvSpPr>
        <p:spPr>
          <a:xfrm>
            <a:off x="1842667" y="5674386"/>
            <a:ext cx="1366046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4000" b="1">
                <a:solidFill>
                  <a:srgbClr val="222222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rPr dirty="0"/>
              <a:t>Start</a:t>
            </a:r>
          </a:p>
        </p:txBody>
      </p:sp>
      <p:sp>
        <p:nvSpPr>
          <p:cNvPr id="368" name="Shape 368"/>
          <p:cNvSpPr>
            <a:spLocks noGrp="1"/>
          </p:cNvSpPr>
          <p:nvPr>
            <p:ph type="title" idx="4294967295"/>
          </p:nvPr>
        </p:nvSpPr>
        <p:spPr>
          <a:xfrm>
            <a:off x="3488828" y="714128"/>
            <a:ext cx="6027145" cy="141797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38150">
              <a:spcBef>
                <a:spcPts val="2100"/>
              </a:spcBef>
              <a:defRPr sz="9700"/>
            </a:lvl1pPr>
          </a:lstStyle>
          <a:p>
            <a:r>
              <a:t>Flow Diagram</a:t>
            </a:r>
          </a:p>
        </p:txBody>
      </p:sp>
      <p:sp>
        <p:nvSpPr>
          <p:cNvPr id="369" name="Shape 369"/>
          <p:cNvSpPr/>
          <p:nvPr/>
        </p:nvSpPr>
        <p:spPr>
          <a:xfrm>
            <a:off x="5533595" y="5038657"/>
            <a:ext cx="2153599" cy="1989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800" cap="all">
                <a:solidFill>
                  <a:srgbClr val="222222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70" name="Shape 370"/>
          <p:cNvSpPr/>
          <p:nvPr/>
        </p:nvSpPr>
        <p:spPr>
          <a:xfrm>
            <a:off x="6380017" y="5633408"/>
            <a:ext cx="460757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If</a:t>
            </a:r>
          </a:p>
        </p:txBody>
      </p:sp>
      <p:sp>
        <p:nvSpPr>
          <p:cNvPr id="371" name="Shape 371"/>
          <p:cNvSpPr/>
          <p:nvPr/>
        </p:nvSpPr>
        <p:spPr>
          <a:xfrm>
            <a:off x="8910394" y="6909792"/>
            <a:ext cx="2153599" cy="1989602"/>
          </a:xfrm>
          <a:prstGeom prst="rect">
            <a:avLst/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72" name="Shape 372"/>
          <p:cNvSpPr/>
          <p:nvPr/>
        </p:nvSpPr>
        <p:spPr>
          <a:xfrm>
            <a:off x="9204873" y="7504542"/>
            <a:ext cx="1564641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Finish</a:t>
            </a:r>
          </a:p>
        </p:txBody>
      </p:sp>
      <p:sp>
        <p:nvSpPr>
          <p:cNvPr id="373" name="Shape 373"/>
          <p:cNvSpPr/>
          <p:nvPr/>
        </p:nvSpPr>
        <p:spPr>
          <a:xfrm>
            <a:off x="6903928" y="3727193"/>
            <a:ext cx="944881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Yes</a:t>
            </a:r>
          </a:p>
        </p:txBody>
      </p:sp>
      <p:sp>
        <p:nvSpPr>
          <p:cNvPr id="374" name="Shape 374"/>
          <p:cNvSpPr/>
          <p:nvPr/>
        </p:nvSpPr>
        <p:spPr>
          <a:xfrm>
            <a:off x="6958031" y="7370289"/>
            <a:ext cx="836677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No</a:t>
            </a:r>
          </a:p>
        </p:txBody>
      </p:sp>
      <p:sp>
        <p:nvSpPr>
          <p:cNvPr id="375" name="Shape 375"/>
          <p:cNvSpPr/>
          <p:nvPr/>
        </p:nvSpPr>
        <p:spPr>
          <a:xfrm rot="18900000">
            <a:off x="6712129" y="4461912"/>
            <a:ext cx="2426628" cy="501586"/>
          </a:xfrm>
          <a:prstGeom prst="rightArrow">
            <a:avLst>
              <a:gd name="adj1" fmla="val 32000"/>
              <a:gd name="adj2" fmla="val 162047"/>
            </a:avLst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76" name="Shape 376"/>
          <p:cNvSpPr/>
          <p:nvPr/>
        </p:nvSpPr>
        <p:spPr>
          <a:xfrm rot="2700000">
            <a:off x="6699429" y="7216284"/>
            <a:ext cx="2426628" cy="501586"/>
          </a:xfrm>
          <a:prstGeom prst="rightArrow">
            <a:avLst>
              <a:gd name="adj1" fmla="val 32000"/>
              <a:gd name="adj2" fmla="val 162047"/>
            </a:avLst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77" name="Shape 377"/>
          <p:cNvSpPr/>
          <p:nvPr/>
        </p:nvSpPr>
        <p:spPr>
          <a:xfrm rot="5400000">
            <a:off x="8773879" y="5490567"/>
            <a:ext cx="2426629" cy="501586"/>
          </a:xfrm>
          <a:prstGeom prst="rightArrow">
            <a:avLst>
              <a:gd name="adj1" fmla="val 32000"/>
              <a:gd name="adj2" fmla="val 162047"/>
            </a:avLst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if-Else Statement</a:t>
            </a:r>
          </a:p>
        </p:txBody>
      </p:sp>
      <p:sp>
        <p:nvSpPr>
          <p:cNvPr id="380" name="Shape 380"/>
          <p:cNvSpPr/>
          <p:nvPr/>
        </p:nvSpPr>
        <p:spPr>
          <a:xfrm>
            <a:off x="512083" y="3644898"/>
            <a:ext cx="11562527" cy="431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if condition_is_true: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print(“path #1 runs”)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else: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print(“path #2 runs”)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/>
        </p:nvSpPr>
        <p:spPr>
          <a:xfrm>
            <a:off x="1543540" y="5528667"/>
            <a:ext cx="2426629" cy="501586"/>
          </a:xfrm>
          <a:prstGeom prst="rightArrow">
            <a:avLst>
              <a:gd name="adj1" fmla="val 32000"/>
              <a:gd name="adj2" fmla="val 162047"/>
            </a:avLst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83" name="Shape 383"/>
          <p:cNvSpPr/>
          <p:nvPr/>
        </p:nvSpPr>
        <p:spPr>
          <a:xfrm>
            <a:off x="404106" y="4867638"/>
            <a:ext cx="1983583" cy="1823643"/>
          </a:xfrm>
          <a:prstGeom prst="rect">
            <a:avLst/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84" name="Shape 384"/>
          <p:cNvSpPr/>
          <p:nvPr/>
        </p:nvSpPr>
        <p:spPr>
          <a:xfrm>
            <a:off x="7170494" y="2536742"/>
            <a:ext cx="2153599" cy="1989602"/>
          </a:xfrm>
          <a:prstGeom prst="rect">
            <a:avLst/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85" name="Shape 385"/>
          <p:cNvSpPr/>
          <p:nvPr/>
        </p:nvSpPr>
        <p:spPr>
          <a:xfrm>
            <a:off x="7419508" y="3131492"/>
            <a:ext cx="1655573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Path 1</a:t>
            </a:r>
          </a:p>
        </p:txBody>
      </p:sp>
      <p:sp>
        <p:nvSpPr>
          <p:cNvPr id="386" name="Shape 386"/>
          <p:cNvSpPr/>
          <p:nvPr/>
        </p:nvSpPr>
        <p:spPr>
          <a:xfrm>
            <a:off x="763167" y="5420386"/>
            <a:ext cx="1359792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4000" b="1">
                <a:solidFill>
                  <a:srgbClr val="222222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rPr dirty="0"/>
              <a:t>Start</a:t>
            </a:r>
          </a:p>
        </p:txBody>
      </p:sp>
      <p:sp>
        <p:nvSpPr>
          <p:cNvPr id="387" name="Shape 3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38150">
              <a:spcBef>
                <a:spcPts val="2100"/>
              </a:spcBef>
              <a:defRPr sz="9700"/>
            </a:lvl1pPr>
          </a:lstStyle>
          <a:p>
            <a:r>
              <a:rPr dirty="0"/>
              <a:t>Flow Diagram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32B2F3-E9E3-4B2D-B68A-02C7F9EAE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98314" y="2275838"/>
            <a:ext cx="10256247" cy="643692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88" name="Shape 388"/>
          <p:cNvSpPr/>
          <p:nvPr/>
        </p:nvSpPr>
        <p:spPr>
          <a:xfrm>
            <a:off x="3946095" y="4788875"/>
            <a:ext cx="2153599" cy="1989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800" cap="all">
                <a:solidFill>
                  <a:srgbClr val="222222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89" name="Shape 389"/>
          <p:cNvSpPr/>
          <p:nvPr/>
        </p:nvSpPr>
        <p:spPr>
          <a:xfrm>
            <a:off x="4754417" y="5383625"/>
            <a:ext cx="460757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If</a:t>
            </a:r>
          </a:p>
        </p:txBody>
      </p:sp>
      <p:sp>
        <p:nvSpPr>
          <p:cNvPr id="390" name="Shape 390"/>
          <p:cNvSpPr/>
          <p:nvPr/>
        </p:nvSpPr>
        <p:spPr>
          <a:xfrm>
            <a:off x="7170494" y="7117208"/>
            <a:ext cx="2153599" cy="1989603"/>
          </a:xfrm>
          <a:prstGeom prst="rect">
            <a:avLst/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91" name="Shape 391"/>
          <p:cNvSpPr/>
          <p:nvPr/>
        </p:nvSpPr>
        <p:spPr>
          <a:xfrm>
            <a:off x="7427973" y="8203026"/>
            <a:ext cx="1655573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Path 2</a:t>
            </a:r>
          </a:p>
        </p:txBody>
      </p:sp>
      <p:sp>
        <p:nvSpPr>
          <p:cNvPr id="392" name="Shape 392"/>
          <p:cNvSpPr/>
          <p:nvPr/>
        </p:nvSpPr>
        <p:spPr>
          <a:xfrm>
            <a:off x="5316427" y="3477410"/>
            <a:ext cx="944881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Yes</a:t>
            </a:r>
          </a:p>
        </p:txBody>
      </p:sp>
      <p:sp>
        <p:nvSpPr>
          <p:cNvPr id="393" name="Shape 393"/>
          <p:cNvSpPr/>
          <p:nvPr/>
        </p:nvSpPr>
        <p:spPr>
          <a:xfrm>
            <a:off x="5370531" y="7120505"/>
            <a:ext cx="836677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No</a:t>
            </a:r>
          </a:p>
        </p:txBody>
      </p:sp>
      <p:sp>
        <p:nvSpPr>
          <p:cNvPr id="394" name="Shape 394"/>
          <p:cNvSpPr/>
          <p:nvPr/>
        </p:nvSpPr>
        <p:spPr>
          <a:xfrm rot="18900000">
            <a:off x="5124629" y="4212128"/>
            <a:ext cx="2426628" cy="501586"/>
          </a:xfrm>
          <a:prstGeom prst="rightArrow">
            <a:avLst>
              <a:gd name="adj1" fmla="val 32000"/>
              <a:gd name="adj2" fmla="val 162047"/>
            </a:avLst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95" name="Shape 395"/>
          <p:cNvSpPr/>
          <p:nvPr/>
        </p:nvSpPr>
        <p:spPr>
          <a:xfrm rot="2700000">
            <a:off x="5111929" y="6966501"/>
            <a:ext cx="2426628" cy="501585"/>
          </a:xfrm>
          <a:prstGeom prst="rightArrow">
            <a:avLst>
              <a:gd name="adj1" fmla="val 32000"/>
              <a:gd name="adj2" fmla="val 162047"/>
            </a:avLst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96" name="Shape 396"/>
          <p:cNvSpPr/>
          <p:nvPr/>
        </p:nvSpPr>
        <p:spPr>
          <a:xfrm>
            <a:off x="10552927" y="4636475"/>
            <a:ext cx="2153599" cy="1989602"/>
          </a:xfrm>
          <a:prstGeom prst="rect">
            <a:avLst/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97" name="Shape 397"/>
          <p:cNvSpPr/>
          <p:nvPr/>
        </p:nvSpPr>
        <p:spPr>
          <a:xfrm>
            <a:off x="10810406" y="5722292"/>
            <a:ext cx="1564641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Finish</a:t>
            </a:r>
          </a:p>
        </p:txBody>
      </p:sp>
      <p:sp>
        <p:nvSpPr>
          <p:cNvPr id="398" name="Shape 398"/>
          <p:cNvSpPr/>
          <p:nvPr/>
        </p:nvSpPr>
        <p:spPr>
          <a:xfrm rot="18445215">
            <a:off x="8797080" y="7215627"/>
            <a:ext cx="2170190" cy="501585"/>
          </a:xfrm>
          <a:prstGeom prst="rightArrow">
            <a:avLst>
              <a:gd name="adj1" fmla="val 32000"/>
              <a:gd name="adj2" fmla="val 162047"/>
            </a:avLst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99" name="Shape 399"/>
          <p:cNvSpPr/>
          <p:nvPr/>
        </p:nvSpPr>
        <p:spPr>
          <a:xfrm rot="2228135">
            <a:off x="8881467" y="3788874"/>
            <a:ext cx="1885089" cy="501586"/>
          </a:xfrm>
          <a:prstGeom prst="rightArrow">
            <a:avLst>
              <a:gd name="adj1" fmla="val 32000"/>
              <a:gd name="adj2" fmla="val 162047"/>
            </a:avLst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if-elif-Else Statement</a:t>
            </a:r>
          </a:p>
        </p:txBody>
      </p:sp>
      <p:sp>
        <p:nvSpPr>
          <p:cNvPr id="402" name="Shape 402"/>
          <p:cNvSpPr/>
          <p:nvPr/>
        </p:nvSpPr>
        <p:spPr>
          <a:xfrm>
            <a:off x="721137" y="3236536"/>
            <a:ext cx="11562527" cy="566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if condition_is_true:</a:t>
            </a:r>
          </a:p>
          <a:p>
            <a:pPr>
              <a:defRPr sz="4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print(“</a:t>
            </a:r>
            <a:r>
              <a:rPr>
                <a:solidFill>
                  <a:schemeClr val="accent3"/>
                </a:solidFill>
              </a:rPr>
              <a:t>path #1</a:t>
            </a:r>
            <a:r>
              <a:t> runs”)</a:t>
            </a:r>
          </a:p>
          <a:p>
            <a:pPr>
              <a:defRPr sz="4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elif second_condition_is_true:</a:t>
            </a:r>
          </a:p>
          <a:p>
            <a:pPr>
              <a:defRPr sz="4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print(“</a:t>
            </a:r>
            <a:r>
              <a:rPr>
                <a:solidFill>
                  <a:schemeClr val="accent3"/>
                </a:solidFill>
              </a:rPr>
              <a:t>path #2</a:t>
            </a:r>
            <a:r>
              <a:t> runs”)</a:t>
            </a:r>
          </a:p>
          <a:p>
            <a:pPr>
              <a:defRPr sz="4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else:</a:t>
            </a:r>
          </a:p>
          <a:p>
            <a:pPr>
              <a:defRPr sz="4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print(“</a:t>
            </a:r>
            <a:r>
              <a:rPr>
                <a:solidFill>
                  <a:schemeClr val="accent3"/>
                </a:solidFill>
              </a:rPr>
              <a:t>path #3</a:t>
            </a:r>
            <a:r>
              <a:t> runs”)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Exercises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980831D-CE59-4706-8D6A-50912A36C3FD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Fetching from an index</a:t>
            </a:r>
          </a:p>
        </p:txBody>
      </p:sp>
      <p:sp>
        <p:nvSpPr>
          <p:cNvPr id="224" name="Shape 224"/>
          <p:cNvSpPr/>
          <p:nvPr/>
        </p:nvSpPr>
        <p:spPr>
          <a:xfrm>
            <a:off x="495150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my_list[0]</a:t>
            </a:r>
          </a:p>
        </p:txBody>
      </p:sp>
      <p:sp>
        <p:nvSpPr>
          <p:cNvPr id="225" name="Shape 225"/>
          <p:cNvSpPr/>
          <p:nvPr/>
        </p:nvSpPr>
        <p:spPr>
          <a:xfrm>
            <a:off x="2486189" y="5578351"/>
            <a:ext cx="5729958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solidFill>
                  <a:schemeClr val="accent5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“first element”</a:t>
            </a:r>
          </a:p>
        </p:txBody>
      </p:sp>
      <p:sp>
        <p:nvSpPr>
          <p:cNvPr id="226" name="Shape 226"/>
          <p:cNvSpPr/>
          <p:nvPr/>
        </p:nvSpPr>
        <p:spPr>
          <a:xfrm rot="21591301">
            <a:off x="635582" y="5884512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Assigning to an index</a:t>
            </a:r>
          </a:p>
        </p:txBody>
      </p:sp>
      <p:sp>
        <p:nvSpPr>
          <p:cNvPr id="229" name="Shape 229"/>
          <p:cNvSpPr/>
          <p:nvPr/>
        </p:nvSpPr>
        <p:spPr>
          <a:xfrm>
            <a:off x="495150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my_list[0] = “new thing”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Append</a:t>
            </a:r>
          </a:p>
        </p:txBody>
      </p:sp>
      <p:sp>
        <p:nvSpPr>
          <p:cNvPr id="232" name="Shape 232"/>
          <p:cNvSpPr/>
          <p:nvPr/>
        </p:nvSpPr>
        <p:spPr>
          <a:xfrm>
            <a:off x="495150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my_list.append(“new thing”)</a:t>
            </a:r>
          </a:p>
        </p:txBody>
      </p:sp>
      <p:sp>
        <p:nvSpPr>
          <p:cNvPr id="233" name="Shape 233"/>
          <p:cNvSpPr/>
          <p:nvPr/>
        </p:nvSpPr>
        <p:spPr>
          <a:xfrm rot="21591301">
            <a:off x="686250" y="6138653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2506543" y="5826142"/>
            <a:ext cx="278130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t>_______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Slice: step</a:t>
            </a:r>
          </a:p>
        </p:txBody>
      </p:sp>
      <p:sp>
        <p:nvSpPr>
          <p:cNvPr id="237" name="Shape 237"/>
          <p:cNvSpPr/>
          <p:nvPr/>
        </p:nvSpPr>
        <p:spPr>
          <a:xfrm>
            <a:off x="495150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[</a:t>
            </a:r>
            <a:r>
              <a:rPr>
                <a:solidFill>
                  <a:schemeClr val="accent3"/>
                </a:solidFill>
              </a:rPr>
              <a:t>start_index</a:t>
            </a:r>
            <a:r>
              <a:t>:</a:t>
            </a:r>
            <a:r>
              <a:rPr>
                <a:solidFill>
                  <a:schemeClr val="accent5">
                    <a:hueOff val="343847"/>
                    <a:satOff val="6318"/>
                    <a:lumOff val="8159"/>
                  </a:schemeClr>
                </a:solidFill>
              </a:rPr>
              <a:t>end_index</a:t>
            </a:r>
            <a:r>
              <a:t>:</a:t>
            </a:r>
            <a:r>
              <a:rPr>
                <a:solidFill>
                  <a:srgbClr val="A6AAA9"/>
                </a:solidFill>
              </a:rPr>
              <a:t>step</a:t>
            </a:r>
            <a:r>
              <a:t>]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Slice: step</a:t>
            </a:r>
          </a:p>
        </p:txBody>
      </p:sp>
      <p:sp>
        <p:nvSpPr>
          <p:cNvPr id="240" name="Shape 240"/>
          <p:cNvSpPr/>
          <p:nvPr/>
        </p:nvSpPr>
        <p:spPr>
          <a:xfrm>
            <a:off x="925828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my_list[::</a:t>
            </a:r>
            <a:r>
              <a:rPr>
                <a:solidFill>
                  <a:schemeClr val="accent3"/>
                </a:solidFill>
              </a:rPr>
              <a:t>-1</a:t>
            </a:r>
            <a:r>
              <a:t>]</a:t>
            </a:r>
          </a:p>
        </p:txBody>
      </p:sp>
      <p:sp>
        <p:nvSpPr>
          <p:cNvPr id="241" name="Shape 241"/>
          <p:cNvSpPr/>
          <p:nvPr/>
        </p:nvSpPr>
        <p:spPr>
          <a:xfrm rot="21591301">
            <a:off x="686250" y="6138653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2506543" y="5826142"/>
            <a:ext cx="385953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t>reverse list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New">
  <a:themeElements>
    <a:clrScheme name="New_Template7">
      <a:dk1>
        <a:srgbClr val="222222"/>
      </a:dk1>
      <a:lt1>
        <a:srgbClr val="222222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556</Words>
  <Application>Microsoft Macintosh PowerPoint</Application>
  <PresentationFormat>Custom</PresentationFormat>
  <Paragraphs>153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7" baseType="lpstr">
      <vt:lpstr>Anonymous Pro for Powerline</vt:lpstr>
      <vt:lpstr>Arial</vt:lpstr>
      <vt:lpstr>Avenir Next</vt:lpstr>
      <vt:lpstr>Avenir Next Medium</vt:lpstr>
      <vt:lpstr>Calibri</vt:lpstr>
      <vt:lpstr>DIN Alternate</vt:lpstr>
      <vt:lpstr>DIN Condensed</vt:lpstr>
      <vt:lpstr>Helvetica</vt:lpstr>
      <vt:lpstr>Helvetica Neue</vt:lpstr>
      <vt:lpstr>Webdings</vt:lpstr>
      <vt:lpstr>New</vt:lpstr>
      <vt:lpstr>New_Template7</vt:lpstr>
      <vt:lpstr>Bootcamp</vt:lpstr>
      <vt:lpstr>Review</vt:lpstr>
      <vt:lpstr>Lists and slicing</vt:lpstr>
      <vt:lpstr>Fetching from an index</vt:lpstr>
      <vt:lpstr>Fetching from an index</vt:lpstr>
      <vt:lpstr>Assigning to an index</vt:lpstr>
      <vt:lpstr>Append</vt:lpstr>
      <vt:lpstr>Slice: step</vt:lpstr>
      <vt:lpstr>Slice: step</vt:lpstr>
      <vt:lpstr>Split</vt:lpstr>
      <vt:lpstr>Functions and methods</vt:lpstr>
      <vt:lpstr>Function vs method</vt:lpstr>
      <vt:lpstr>Defining A Function</vt:lpstr>
      <vt:lpstr>Defining A Function</vt:lpstr>
      <vt:lpstr>Calling A Function</vt:lpstr>
      <vt:lpstr>Defining A Function</vt:lpstr>
      <vt:lpstr>Exercises</vt:lpstr>
      <vt:lpstr>Booleans</vt:lpstr>
      <vt:lpstr>PowerPoint Presentation</vt:lpstr>
      <vt:lpstr>‘Types’ we’ve covered:</vt:lpstr>
      <vt:lpstr>Equals</vt:lpstr>
      <vt:lpstr>Booleans</vt:lpstr>
      <vt:lpstr>Booleans</vt:lpstr>
      <vt:lpstr>Boolean Operators?</vt:lpstr>
      <vt:lpstr>Boolean Operators?</vt:lpstr>
      <vt:lpstr>Boolean Operators</vt:lpstr>
      <vt:lpstr>Boolean Operators</vt:lpstr>
      <vt:lpstr>Boolean Operators</vt:lpstr>
      <vt:lpstr>Boolean Operators</vt:lpstr>
      <vt:lpstr>Boolean Operators</vt:lpstr>
      <vt:lpstr>Casting between Data types</vt:lpstr>
      <vt:lpstr>Concepts covered so Far</vt:lpstr>
      <vt:lpstr>Exercises</vt:lpstr>
      <vt:lpstr>Concepts covered so Far</vt:lpstr>
      <vt:lpstr>What’s missing?</vt:lpstr>
      <vt:lpstr>Flow Diagram</vt:lpstr>
      <vt:lpstr>PowerPoint Presentation</vt:lpstr>
      <vt:lpstr>Conditional Statements</vt:lpstr>
      <vt:lpstr>Examples of conditions</vt:lpstr>
      <vt:lpstr>if Statement</vt:lpstr>
      <vt:lpstr>Flow Diagram</vt:lpstr>
      <vt:lpstr>if-Else Statement</vt:lpstr>
      <vt:lpstr>Flow Diagram</vt:lpstr>
      <vt:lpstr>if-elif-Else Statement</vt:lpstr>
      <vt:lpstr>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Bootcamp</dc:title>
  <cp:lastModifiedBy>Patrick Staudt</cp:lastModifiedBy>
  <cp:revision>5</cp:revision>
  <dcterms:modified xsi:type="dcterms:W3CDTF">2023-06-28T05:14:51Z</dcterms:modified>
</cp:coreProperties>
</file>