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  <p:sldMasterId id="2147483648" r:id="rId2"/>
  </p:sldMasterIdLst>
  <p:notesMasterIdLst>
    <p:notesMasterId r:id="rId35"/>
  </p:notesMasterIdLst>
  <p:sldIdLst>
    <p:sldId id="256" r:id="rId3"/>
    <p:sldId id="27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320" r:id="rId21"/>
    <p:sldId id="321" r:id="rId22"/>
    <p:sldId id="322" r:id="rId23"/>
    <p:sldId id="323" r:id="rId24"/>
    <p:sldId id="324" r:id="rId25"/>
    <p:sldId id="332" r:id="rId26"/>
    <p:sldId id="325" r:id="rId27"/>
    <p:sldId id="330" r:id="rId28"/>
    <p:sldId id="331" r:id="rId29"/>
    <p:sldId id="326" r:id="rId30"/>
    <p:sldId id="327" r:id="rId31"/>
    <p:sldId id="328" r:id="rId32"/>
    <p:sldId id="329" r:id="rId33"/>
    <p:sldId id="319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74"/>
  </p:normalViewPr>
  <p:slideViewPr>
    <p:cSldViewPr snapToGrid="0">
      <p:cViewPr varScale="1">
        <p:scale>
          <a:sx n="56" d="100"/>
          <a:sy n="56" d="100"/>
        </p:scale>
        <p:origin x="216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2312752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31511959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54276707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02250269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428364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0842449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29127361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1576523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4108417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27651496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76262861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26286930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426929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0497026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6754317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rPr lang="en-US" dirty="0"/>
              <a:t>Body L</a:t>
            </a:r>
            <a:r>
              <a:rPr dirty="0"/>
              <a:t>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636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4" r:id="rId14"/>
    <p:sldLayoutId id="2147483685" r:id="rId15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Correlation</a:t>
            </a:r>
          </a:p>
        </p:txBody>
      </p:sp>
      <p:pic>
        <p:nvPicPr>
          <p:cNvPr id="285" name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34" y="3236537"/>
            <a:ext cx="11855441" cy="4772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Plotting</a:t>
            </a:r>
          </a:p>
        </p:txBody>
      </p:sp>
      <p:sp>
        <p:nvSpPr>
          <p:cNvPr id="296" name="Shape 296"/>
          <p:cNvSpPr/>
          <p:nvPr/>
        </p:nvSpPr>
        <p:spPr>
          <a:xfrm>
            <a:off x="763759" y="4925950"/>
            <a:ext cx="448203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df.plot()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Matplotlib</a:t>
            </a:r>
          </a:p>
        </p:txBody>
      </p:sp>
      <p:sp>
        <p:nvSpPr>
          <p:cNvPr id="301" name="Shape 301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 to Data Visualization with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lorenz_attractor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867" t="6795" r="2867" b="679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vector_field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Screen Shot 2018-11-08 at 7.55.58 PM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637" r="637"/>
          <a:stretch>
            <a:fillRect/>
          </a:stretch>
        </p:blipFill>
        <p:spPr>
          <a:xfrm>
            <a:off x="126136" y="536014"/>
            <a:ext cx="13004801" cy="92672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creen Shot 2018-11-08 at 8.08.4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2" y="786178"/>
            <a:ext cx="13004801" cy="8845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442260-8984-4C52-9875-E658A234C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Goal for Today’s lesson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5D0942-2A1A-4E50-9CB6-862AF787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9" y="4249271"/>
            <a:ext cx="10404854" cy="5861401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Graphs</a:t>
            </a:r>
          </a:p>
        </p:txBody>
      </p:sp>
      <p:sp>
        <p:nvSpPr>
          <p:cNvPr id="314" name="Shape 314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909099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3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Bar charts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3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Scatter plots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3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Histograms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5BB4-121D-400A-8EF8-0B31228D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Possibly the simplest thing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5B45F-3871-4EEB-B0E7-8E2EFCEA6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407024"/>
            <a:ext cx="12192000" cy="6914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matplotlib import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3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theta =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(0., 4.*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</a:p>
          <a:p>
            <a:pPr marL="0" indent="0">
              <a:buNone/>
            </a:pPr>
            <a:endParaRPr lang="en-US" sz="3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3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(theta, </a:t>
            </a:r>
            <a:r>
              <a:rPr lang="en-US" sz="3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3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(theta))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3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0381D8-5375-4694-ACE7-9E83514D7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" y="6119980"/>
            <a:ext cx="4955196" cy="320181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2736315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Importing time series data</a:t>
            </a:r>
          </a:p>
        </p:txBody>
      </p:sp>
      <p:sp>
        <p:nvSpPr>
          <p:cNvPr id="257" name="Shape 257"/>
          <p:cNvSpPr/>
          <p:nvPr/>
        </p:nvSpPr>
        <p:spPr>
          <a:xfrm>
            <a:off x="756622" y="4119170"/>
            <a:ext cx="11785046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pd.read_csv(‘path.csv',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</a:t>
            </a:r>
            <a:r>
              <a:rPr>
                <a:solidFill>
                  <a:schemeClr val="accent3"/>
                </a:solidFill>
              </a:rPr>
              <a:t>parse_dates=[‘Date'],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            index_col='Date'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09AC-90AB-40A8-AC2A-FEBBA5E4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A43B8-4395-42A2-9892-6D35376F0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format)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>
                <a:solidFill>
                  <a:schemeClr val="accent1"/>
                </a:solidFill>
              </a:rPr>
              <a:t>USEFUL KEYWORD ARGUMENT: </a:t>
            </a:r>
            <a:r>
              <a:rPr lang="en-US" sz="5400" dirty="0">
                <a:solidFill>
                  <a:srgbClr val="92D050"/>
                </a:solidFill>
                <a:latin typeface="Consolas" panose="020B0609020204030204" pitchFamily="49" charset="0"/>
              </a:rPr>
              <a:t>label</a:t>
            </a:r>
          </a:p>
          <a:p>
            <a:pPr marL="0" indent="0">
              <a:buNone/>
            </a:pPr>
            <a:r>
              <a:rPr lang="en-US" sz="38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US" sz="3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3800" dirty="0" err="1">
                <a:latin typeface="Consolas" panose="020B0609020204030204" pitchFamily="49" charset="0"/>
                <a:cs typeface="Courier New" panose="02070309020205020404" pitchFamily="49" charset="0"/>
              </a:rPr>
              <a:t>x_data</a:t>
            </a:r>
            <a:r>
              <a:rPr lang="en-US" sz="38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3800" dirty="0" err="1">
                <a:latin typeface="Consolas" panose="020B0609020204030204" pitchFamily="49" charset="0"/>
                <a:cs typeface="Courier New" panose="02070309020205020404" pitchFamily="49" charset="0"/>
              </a:rPr>
              <a:t>y_data</a:t>
            </a:r>
            <a:r>
              <a:rPr lang="en-US" sz="3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3800" dirty="0">
                <a:latin typeface="Consolas" panose="020B0609020204030204" pitchFamily="49" charset="0"/>
                <a:cs typeface="Courier New" panose="02070309020205020404" pitchFamily="49" charset="0"/>
              </a:rPr>
              <a:t>         format, </a:t>
            </a:r>
          </a:p>
          <a:p>
            <a:pPr marL="0" indent="0">
              <a:buNone/>
            </a:pPr>
            <a:r>
              <a:rPr lang="en-US" sz="3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3800" dirty="0">
                <a:solidFill>
                  <a:srgbClr val="92D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label=‘text you want in the legend’</a:t>
            </a:r>
            <a:r>
              <a:rPr lang="en-US" sz="3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02466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579F-173B-4B4A-B937-CBE249F4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Format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B4BBD-FC60-45EE-AE40-121AA443D6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format string is two characters</a:t>
            </a:r>
          </a:p>
          <a:p>
            <a:r>
              <a:rPr lang="en-US" dirty="0"/>
              <a:t>First: color</a:t>
            </a:r>
          </a:p>
          <a:p>
            <a:r>
              <a:rPr lang="en-US" dirty="0"/>
              <a:t>Second: marker/line</a:t>
            </a:r>
          </a:p>
          <a:p>
            <a:endParaRPr lang="en-US" dirty="0"/>
          </a:p>
          <a:p>
            <a:r>
              <a:rPr lang="en-US" dirty="0"/>
              <a:t>e.g.: </a:t>
            </a:r>
            <a:r>
              <a:rPr lang="en-US" dirty="0">
                <a:solidFill>
                  <a:schemeClr val="accent6"/>
                </a:solidFill>
              </a:rPr>
              <a:t>‘r-’ </a:t>
            </a:r>
            <a:r>
              <a:rPr lang="en-US" dirty="0"/>
              <a:t>is a red line.</a:t>
            </a:r>
          </a:p>
        </p:txBody>
      </p:sp>
    </p:spTree>
    <p:extLst>
      <p:ext uri="{BB962C8B-B14F-4D97-AF65-F5344CB8AC3E}">
        <p14:creationId xmlns:p14="http://schemas.microsoft.com/office/powerpoint/2010/main" val="17345477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66FE-28D4-4AE1-89B2-CB7F6414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237129"/>
            <a:ext cx="12192000" cy="1023471"/>
          </a:xfrm>
        </p:spPr>
        <p:txBody>
          <a:bodyPr>
            <a:normAutofit/>
          </a:bodyPr>
          <a:lstStyle/>
          <a:p>
            <a:r>
              <a:rPr lang="en-US" dirty="0"/>
              <a:t>Format characters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3B94A-58B1-45CD-A381-3D7A3878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260600"/>
            <a:ext cx="4479785" cy="7329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554FE-A3FB-45FE-ACC9-E0CC9005F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35" y="2395071"/>
            <a:ext cx="4559578" cy="2029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61C9F-6293-4F56-832A-89E35F1E3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035" y="5167330"/>
            <a:ext cx="4491184" cy="35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0052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E0C6-0B48-4362-8B4B-E5D285C0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Useful </a:t>
            </a:r>
            <a:r>
              <a:rPr lang="en-US" dirty="0" err="1"/>
              <a:t>pyplot</a:t>
            </a:r>
            <a:r>
              <a:rPr lang="en-US" dirty="0"/>
              <a:t>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72837-C4F7-47B4-AD7D-514497D08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plt.xlabel</a:t>
            </a:r>
            <a:r>
              <a:rPr lang="en-US" dirty="0"/>
              <a:t>(‘x axis label’, </a:t>
            </a:r>
            <a:r>
              <a:rPr lang="en-US" dirty="0" err="1"/>
              <a:t>fontsize</a:t>
            </a:r>
            <a:r>
              <a:rPr lang="en-US" dirty="0"/>
              <a:t>=14)</a:t>
            </a:r>
          </a:p>
          <a:p>
            <a:pPr marL="0" indent="0">
              <a:buNone/>
            </a:pPr>
            <a:r>
              <a:rPr lang="en-US" dirty="0" err="1"/>
              <a:t>plt.ylabel</a:t>
            </a:r>
            <a:r>
              <a:rPr lang="en-US" dirty="0"/>
              <a:t>(‘y axis label’, </a:t>
            </a:r>
            <a:r>
              <a:rPr lang="en-US" dirty="0" err="1"/>
              <a:t>fontsize</a:t>
            </a:r>
            <a:r>
              <a:rPr lang="en-US" dirty="0"/>
              <a:t>=14)</a:t>
            </a:r>
          </a:p>
          <a:p>
            <a:pPr marL="0" indent="0">
              <a:buNone/>
            </a:pPr>
            <a:r>
              <a:rPr lang="en-US" dirty="0" err="1"/>
              <a:t>plt.xticks</a:t>
            </a:r>
            <a:r>
              <a:rPr lang="en-US" dirty="0"/>
              <a:t>(rotation=45, ha=‘left’)</a:t>
            </a:r>
          </a:p>
          <a:p>
            <a:pPr marL="0" indent="0">
              <a:buNone/>
            </a:pPr>
            <a:r>
              <a:rPr lang="en-US" dirty="0" err="1"/>
              <a:t>plt.yticks</a:t>
            </a:r>
            <a:r>
              <a:rPr lang="en-US" dirty="0"/>
              <a:t>(rotation=45, ha=‘left’)</a:t>
            </a:r>
          </a:p>
          <a:p>
            <a:pPr marL="0" indent="0">
              <a:buNone/>
            </a:pPr>
            <a:r>
              <a:rPr lang="en-US" dirty="0" err="1"/>
              <a:t>plt.title</a:t>
            </a:r>
            <a:r>
              <a:rPr lang="en-US" dirty="0"/>
              <a:t>(‘Plot Title’, </a:t>
            </a:r>
            <a:r>
              <a:rPr lang="en-US" dirty="0" err="1"/>
              <a:t>fontsize</a:t>
            </a:r>
            <a:r>
              <a:rPr lang="en-US" dirty="0"/>
              <a:t>=20)</a:t>
            </a:r>
          </a:p>
          <a:p>
            <a:pPr marL="0" indent="0">
              <a:buNone/>
            </a:pPr>
            <a:r>
              <a:rPr lang="en-US" dirty="0" err="1"/>
              <a:t>plt.grid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plt.legend</a:t>
            </a:r>
            <a:r>
              <a:rPr lang="en-US" dirty="0"/>
              <a:t>(</a:t>
            </a:r>
            <a:r>
              <a:rPr lang="en-US" dirty="0" err="1"/>
              <a:t>fontsize</a:t>
            </a:r>
            <a:r>
              <a:rPr lang="en-US" dirty="0"/>
              <a:t>=14)</a:t>
            </a:r>
          </a:p>
        </p:txBody>
      </p:sp>
    </p:spTree>
    <p:extLst>
      <p:ext uri="{BB962C8B-B14F-4D97-AF65-F5344CB8AC3E}">
        <p14:creationId xmlns:p14="http://schemas.microsoft.com/office/powerpoint/2010/main" val="212842596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2E3AC-8FD9-4474-8321-DDCE94F95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0515118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561E-20CC-4BF4-AAAF-2FCA2B0B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Little more complicated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654B7-D2BC-412B-8801-8B222779B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fig = </a:t>
            </a:r>
            <a:r>
              <a:rPr lang="en-US" dirty="0" err="1">
                <a:latin typeface="Consolas" panose="020B0609020204030204" pitchFamily="49" charset="0"/>
              </a:rPr>
              <a:t>plt.figure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figsize</a:t>
            </a:r>
            <a:r>
              <a:rPr lang="en-US" dirty="0">
                <a:latin typeface="Consolas" panose="020B0609020204030204" pitchFamily="49" charset="0"/>
              </a:rPr>
              <a:t>=(width,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   height))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 = </a:t>
            </a:r>
            <a:r>
              <a:rPr lang="en-US" dirty="0" err="1">
                <a:latin typeface="Consolas" panose="020B0609020204030204" pitchFamily="49" charset="0"/>
              </a:rPr>
              <a:t>fig.add_subplot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grid_rows</a:t>
            </a:r>
            <a:r>
              <a:rPr lang="en-US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</a:t>
            </a:r>
            <a:r>
              <a:rPr lang="en-US" dirty="0" err="1">
                <a:latin typeface="Consolas" panose="020B0609020204030204" pitchFamily="49" charset="0"/>
              </a:rPr>
              <a:t>grid_columns</a:t>
            </a:r>
            <a:r>
              <a:rPr lang="en-US" dirty="0">
                <a:latin typeface="Consolas" panose="020B0609020204030204" pitchFamily="49" charset="0"/>
              </a:rPr>
              <a:t>,           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</a:t>
            </a:r>
            <a:r>
              <a:rPr lang="en-US" dirty="0" err="1">
                <a:latin typeface="Consolas" panose="020B0609020204030204" pitchFamily="49" charset="0"/>
              </a:rPr>
              <a:t>subplot_position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ax.plot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x_data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y_data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09883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561E-20CC-4BF4-AAAF-2FCA2B0B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654B7-D2BC-412B-8801-8B222779B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fig = </a:t>
            </a:r>
            <a:r>
              <a:rPr lang="en-US" dirty="0" err="1">
                <a:latin typeface="Consolas" panose="020B0609020204030204" pitchFamily="49" charset="0"/>
              </a:rPr>
              <a:t>plt.figure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figsize</a:t>
            </a:r>
            <a:r>
              <a:rPr lang="en-US" dirty="0">
                <a:latin typeface="Consolas" panose="020B0609020204030204" pitchFamily="49" charset="0"/>
              </a:rPr>
              <a:t>=(width,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   height))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ax1 = </a:t>
            </a:r>
            <a:r>
              <a:rPr lang="en-US" dirty="0" err="1">
                <a:latin typeface="Consolas" panose="020B0609020204030204" pitchFamily="49" charset="0"/>
              </a:rPr>
              <a:t>fig.add_subplot</a:t>
            </a:r>
            <a:r>
              <a:rPr lang="en-US" dirty="0">
                <a:latin typeface="Consolas" panose="020B0609020204030204" pitchFamily="49" charset="0"/>
              </a:rPr>
              <a:t>(2,1,1)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ax1.plot(x1_data, y1_data)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ax2 = </a:t>
            </a:r>
            <a:r>
              <a:rPr lang="en-US" dirty="0" err="1">
                <a:latin typeface="Consolas" panose="020B0609020204030204" pitchFamily="49" charset="0"/>
              </a:rPr>
              <a:t>fig.add_subplot</a:t>
            </a:r>
            <a:r>
              <a:rPr lang="en-US">
                <a:latin typeface="Consolas" panose="020B0609020204030204" pitchFamily="49" charset="0"/>
              </a:rPr>
              <a:t>(2,1,2)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ax2.plot(x2_data, y2_data)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421466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A20A-74E6-452D-858E-840EDDF7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sense of the subplot grid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238EA-2689-44F5-A4B0-09D40C66C8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grid_rows</a:t>
            </a:r>
            <a:r>
              <a:rPr lang="en-US" dirty="0"/>
              <a:t> = 2, </a:t>
            </a:r>
            <a:r>
              <a:rPr lang="en-US" dirty="0" err="1"/>
              <a:t>grid_columns</a:t>
            </a:r>
            <a:r>
              <a:rPr lang="en-US" dirty="0"/>
              <a:t> =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1A3E1-1C99-40D8-B8A8-C6FEA18D48D4}"/>
              </a:ext>
            </a:extLst>
          </p:cNvPr>
          <p:cNvSpPr/>
          <p:nvPr/>
        </p:nvSpPr>
        <p:spPr>
          <a:xfrm>
            <a:off x="712694" y="3832412"/>
            <a:ext cx="4195482" cy="2339788"/>
          </a:xfrm>
          <a:prstGeom prst="rect">
            <a:avLst/>
          </a:prstGeom>
          <a:solidFill>
            <a:srgbClr val="838787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Position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7D2C13-28EF-4CB1-9425-97FECAED45A8}"/>
              </a:ext>
            </a:extLst>
          </p:cNvPr>
          <p:cNvSpPr/>
          <p:nvPr/>
        </p:nvSpPr>
        <p:spPr>
          <a:xfrm>
            <a:off x="712694" y="6224644"/>
            <a:ext cx="4195482" cy="2339788"/>
          </a:xfrm>
          <a:prstGeom prst="rect">
            <a:avLst/>
          </a:prstGeom>
          <a:solidFill>
            <a:srgbClr val="838787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Position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107519-F979-452A-A31D-73B763F1E910}"/>
              </a:ext>
            </a:extLst>
          </p:cNvPr>
          <p:cNvSpPr/>
          <p:nvPr/>
        </p:nvSpPr>
        <p:spPr>
          <a:xfrm>
            <a:off x="4951226" y="3832412"/>
            <a:ext cx="4195482" cy="2339788"/>
          </a:xfrm>
          <a:prstGeom prst="rect">
            <a:avLst/>
          </a:prstGeom>
          <a:solidFill>
            <a:srgbClr val="838787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Position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17375-F665-4D80-AD6C-87F0FAA2BBD2}"/>
              </a:ext>
            </a:extLst>
          </p:cNvPr>
          <p:cNvSpPr/>
          <p:nvPr/>
        </p:nvSpPr>
        <p:spPr>
          <a:xfrm>
            <a:off x="4951226" y="6224644"/>
            <a:ext cx="4195482" cy="2339788"/>
          </a:xfrm>
          <a:prstGeom prst="rect">
            <a:avLst/>
          </a:prstGeom>
          <a:solidFill>
            <a:srgbClr val="838787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Position 4</a:t>
            </a:r>
          </a:p>
        </p:txBody>
      </p:sp>
    </p:spTree>
    <p:extLst>
      <p:ext uri="{BB962C8B-B14F-4D97-AF65-F5344CB8AC3E}">
        <p14:creationId xmlns:p14="http://schemas.microsoft.com/office/powerpoint/2010/main" val="325867495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76D0-B78D-4A9F-8ACD-343CB833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Useful axis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199BA-03B0-472A-8ECC-2010CB25C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ax.set_xlabel</a:t>
            </a:r>
            <a:r>
              <a:rPr lang="en-US" dirty="0"/>
              <a:t>(‘x-axis label’)</a:t>
            </a:r>
          </a:p>
          <a:p>
            <a:pPr marL="0" indent="0">
              <a:buNone/>
            </a:pPr>
            <a:r>
              <a:rPr lang="en-US" dirty="0" err="1"/>
              <a:t>ax.legend</a:t>
            </a:r>
            <a:r>
              <a:rPr lang="en-US" dirty="0"/>
              <a:t>(</a:t>
            </a:r>
            <a:r>
              <a:rPr lang="en-US" dirty="0" err="1"/>
              <a:t>fontsize</a:t>
            </a:r>
            <a:r>
              <a:rPr lang="en-US" dirty="0"/>
              <a:t>=14)</a:t>
            </a:r>
          </a:p>
          <a:p>
            <a:pPr marL="0" indent="0">
              <a:buNone/>
            </a:pPr>
            <a:r>
              <a:rPr lang="en-US" dirty="0" err="1"/>
              <a:t>ax.tick_params</a:t>
            </a:r>
            <a:r>
              <a:rPr lang="en-US" dirty="0"/>
              <a:t>(axis=‘x’, rotation=45)</a:t>
            </a:r>
          </a:p>
          <a:p>
            <a:pPr marL="0" indent="0">
              <a:buNone/>
            </a:pPr>
            <a:r>
              <a:rPr lang="en-US" dirty="0" err="1"/>
              <a:t>ax.set_yscale</a:t>
            </a:r>
            <a:r>
              <a:rPr lang="en-US" dirty="0"/>
              <a:t>(‘log’)</a:t>
            </a:r>
          </a:p>
          <a:p>
            <a:pPr marL="0" indent="0">
              <a:buNone/>
            </a:pPr>
            <a:r>
              <a:rPr lang="en-US" dirty="0" err="1"/>
              <a:t>ax.set_xscale</a:t>
            </a:r>
            <a:r>
              <a:rPr lang="en-US" dirty="0"/>
              <a:t>(‘linear’)</a:t>
            </a:r>
          </a:p>
          <a:p>
            <a:pPr marL="0" indent="0">
              <a:buNone/>
            </a:pPr>
            <a:r>
              <a:rPr lang="en-US" dirty="0" err="1"/>
              <a:t>ax.set_title</a:t>
            </a:r>
            <a:r>
              <a:rPr lang="en-US" dirty="0"/>
              <a:t>(‘Plot Title’, </a:t>
            </a:r>
            <a:r>
              <a:rPr lang="en-US" dirty="0" err="1"/>
              <a:t>fontsize</a:t>
            </a:r>
            <a:r>
              <a:rPr lang="en-US" dirty="0"/>
              <a:t>=20)</a:t>
            </a:r>
          </a:p>
          <a:p>
            <a:pPr marL="0" indent="0">
              <a:buNone/>
            </a:pPr>
            <a:r>
              <a:rPr lang="en-US" dirty="0" err="1"/>
              <a:t>ax.legend</a:t>
            </a:r>
            <a:r>
              <a:rPr lang="en-US" dirty="0"/>
              <a:t>(</a:t>
            </a:r>
            <a:r>
              <a:rPr lang="en-US" dirty="0" err="1"/>
              <a:t>fontsize</a:t>
            </a:r>
            <a:r>
              <a:rPr lang="en-US" dirty="0"/>
              <a:t>=14)</a:t>
            </a:r>
          </a:p>
          <a:p>
            <a:pPr marL="0" indent="0">
              <a:buNone/>
            </a:pPr>
            <a:r>
              <a:rPr lang="en-US" dirty="0" err="1"/>
              <a:t>fig.suptitle</a:t>
            </a:r>
            <a:r>
              <a:rPr lang="en-US" dirty="0"/>
              <a:t>(‘Figure Super Title’, </a:t>
            </a:r>
            <a:r>
              <a:rPr lang="en-US" dirty="0" err="1"/>
              <a:t>fontsize</a:t>
            </a:r>
            <a:r>
              <a:rPr lang="en-US" dirty="0"/>
              <a:t>=20, y=0.92)</a:t>
            </a:r>
          </a:p>
          <a:p>
            <a:pPr marL="0" indent="0">
              <a:buNone/>
            </a:pPr>
            <a:r>
              <a:rPr lang="en-US" dirty="0" err="1"/>
              <a:t>fig.subplots_adjust</a:t>
            </a:r>
            <a:r>
              <a:rPr lang="en-US" dirty="0"/>
              <a:t>(</a:t>
            </a:r>
            <a:r>
              <a:rPr lang="en-US" dirty="0" err="1"/>
              <a:t>wspace</a:t>
            </a:r>
            <a:r>
              <a:rPr lang="en-US" dirty="0"/>
              <a:t>=0., </a:t>
            </a:r>
            <a:r>
              <a:rPr lang="en-US" dirty="0" err="1"/>
              <a:t>hspace</a:t>
            </a:r>
            <a:r>
              <a:rPr lang="en-US" dirty="0"/>
              <a:t>=0.)</a:t>
            </a:r>
          </a:p>
        </p:txBody>
      </p:sp>
    </p:spTree>
    <p:extLst>
      <p:ext uri="{BB962C8B-B14F-4D97-AF65-F5344CB8AC3E}">
        <p14:creationId xmlns:p14="http://schemas.microsoft.com/office/powerpoint/2010/main" val="359148254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E2E4-8CC9-4269-843A-D5205763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Gridspec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0C707-2F1F-46AE-8AD2-109B598BE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Allows you to size subplots like slices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fig = </a:t>
            </a:r>
            <a:r>
              <a:rPr lang="en-US" dirty="0" err="1">
                <a:latin typeface="Consolas" panose="020B0609020204030204" pitchFamily="49" charset="0"/>
              </a:rPr>
              <a:t>plt.figure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fig.add_gridspec</a:t>
            </a:r>
            <a:r>
              <a:rPr lang="en-US" dirty="0">
                <a:latin typeface="Consolas" panose="020B0609020204030204" pitchFamily="49" charset="0"/>
              </a:rPr>
              <a:t>(rows, columns)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ax1 = </a:t>
            </a:r>
            <a:r>
              <a:rPr lang="en-US" dirty="0" err="1">
                <a:latin typeface="Consolas" panose="020B0609020204030204" pitchFamily="49" charset="0"/>
              </a:rPr>
              <a:t>fig.add_subplot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gs</a:t>
            </a:r>
            <a:r>
              <a:rPr lang="en-US" dirty="0">
                <a:latin typeface="Consolas" panose="020B0609020204030204" pitchFamily="49" charset="0"/>
              </a:rPr>
              <a:t>[row1_slices,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  col1_slices])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ax2 = </a:t>
            </a:r>
            <a:r>
              <a:rPr lang="en-US" dirty="0" err="1">
                <a:latin typeface="Consolas" panose="020B0609020204030204" pitchFamily="49" charset="0"/>
              </a:rPr>
              <a:t>fig.add_subplot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gs</a:t>
            </a:r>
            <a:r>
              <a:rPr lang="en-US" dirty="0">
                <a:latin typeface="Consolas" panose="020B0609020204030204" pitchFamily="49" charset="0"/>
              </a:rPr>
              <a:t>[row2_slices,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  col2_slices])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6895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Partial string indexing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Pandas translates string to date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Order is: Year - Month - Day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66B5-F81C-438A-93E2-C1540F0A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5-to-1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86592-18EB-4A5A-86D7-92D6EB9F0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fig = </a:t>
            </a:r>
            <a:r>
              <a:rPr lang="en-US" dirty="0" err="1">
                <a:latin typeface="Consolas" panose="020B0609020204030204" pitchFamily="49" charset="0"/>
              </a:rPr>
              <a:t>plt.figure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fig.add_gridspec</a:t>
            </a:r>
            <a:r>
              <a:rPr lang="en-US" dirty="0">
                <a:latin typeface="Consolas" panose="020B0609020204030204" pitchFamily="49" charset="0"/>
              </a:rPr>
              <a:t>(6, 1)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ax1 = </a:t>
            </a:r>
            <a:r>
              <a:rPr lang="en-US" dirty="0" err="1">
                <a:latin typeface="Consolas" panose="020B0609020204030204" pitchFamily="49" charset="0"/>
              </a:rPr>
              <a:t>fig.add_subplot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gs</a:t>
            </a:r>
            <a:r>
              <a:rPr lang="en-US" dirty="0">
                <a:latin typeface="Consolas" panose="020B0609020204030204" pitchFamily="49" charset="0"/>
              </a:rPr>
              <a:t>[0:6, 1])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ax1.plot(xs1, ys1)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ax2 = </a:t>
            </a:r>
            <a:r>
              <a:rPr lang="en-US" dirty="0" err="1">
                <a:latin typeface="Consolas" panose="020B0609020204030204" pitchFamily="49" charset="0"/>
              </a:rPr>
              <a:t>fig.add_subplot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gs</a:t>
            </a:r>
            <a:r>
              <a:rPr lang="en-US" dirty="0">
                <a:latin typeface="Consolas" panose="020B0609020204030204" pitchFamily="49" charset="0"/>
              </a:rPr>
              <a:t>[6, 1])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ax2.plot(xs2, ys2)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478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C30F-E18C-4E2F-A56D-316F8D2F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plot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5FBF7-F646-4693-B06B-A3639F521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chemeClr val="accent1"/>
                </a:solidFill>
                <a:latin typeface="+mn-lt"/>
              </a:rPr>
              <a:t>Bar Plot</a:t>
            </a:r>
          </a:p>
          <a:p>
            <a:pPr marL="0" indent="0">
              <a:buNone/>
            </a:pPr>
            <a:r>
              <a:rPr lang="en-US" sz="3500" dirty="0" err="1">
                <a:latin typeface="Consolas" panose="020B0609020204030204" pitchFamily="49" charset="0"/>
              </a:rPr>
              <a:t>plt.bar</a:t>
            </a:r>
            <a:r>
              <a:rPr lang="en-US" sz="3500" dirty="0">
                <a:latin typeface="Consolas" panose="020B0609020204030204" pitchFamily="49" charset="0"/>
              </a:rPr>
              <a:t>(</a:t>
            </a:r>
            <a:r>
              <a:rPr lang="en-US" sz="3500" dirty="0" err="1">
                <a:latin typeface="Consolas" panose="020B0609020204030204" pitchFamily="49" charset="0"/>
              </a:rPr>
              <a:t>xs</a:t>
            </a:r>
            <a:r>
              <a:rPr lang="en-US" sz="3500" dirty="0">
                <a:latin typeface="Consolas" panose="020B0609020204030204" pitchFamily="49" charset="0"/>
              </a:rPr>
              <a:t>, </a:t>
            </a:r>
            <a:r>
              <a:rPr lang="en-US" sz="3500" dirty="0" err="1">
                <a:latin typeface="Consolas" panose="020B0609020204030204" pitchFamily="49" charset="0"/>
              </a:rPr>
              <a:t>ys</a:t>
            </a:r>
            <a:r>
              <a:rPr lang="en-US" sz="3500" dirty="0">
                <a:latin typeface="Consolas" panose="020B0609020204030204" pitchFamily="49" charset="0"/>
              </a:rPr>
              <a:t>, width=0.8)</a:t>
            </a:r>
          </a:p>
          <a:p>
            <a:pPr marL="0" indent="0">
              <a:buNone/>
            </a:pPr>
            <a:endParaRPr lang="en-US" sz="3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500" b="1" dirty="0">
                <a:solidFill>
                  <a:schemeClr val="accent1"/>
                </a:solidFill>
                <a:latin typeface="+mn-lt"/>
              </a:rPr>
              <a:t>Histogram Plot</a:t>
            </a:r>
          </a:p>
          <a:p>
            <a:pPr marL="0" indent="0">
              <a:buNone/>
            </a:pPr>
            <a:r>
              <a:rPr lang="en-US" sz="3500" dirty="0" err="1">
                <a:latin typeface="Consolas" panose="020B0609020204030204" pitchFamily="49" charset="0"/>
              </a:rPr>
              <a:t>plt.hist</a:t>
            </a:r>
            <a:r>
              <a:rPr lang="en-US" sz="3500" dirty="0">
                <a:latin typeface="Consolas" panose="020B0609020204030204" pitchFamily="49" charset="0"/>
              </a:rPr>
              <a:t>(data,   </a:t>
            </a:r>
          </a:p>
          <a:p>
            <a:pPr marL="0" indent="0">
              <a:buNone/>
            </a:pPr>
            <a:r>
              <a:rPr lang="en-US" sz="3500" dirty="0">
                <a:latin typeface="Consolas" panose="020B0609020204030204" pitchFamily="49" charset="0"/>
              </a:rPr>
              <a:t>         bins=</a:t>
            </a:r>
            <a:r>
              <a:rPr lang="en-US" sz="3500" dirty="0" err="1">
                <a:latin typeface="Consolas" panose="020B0609020204030204" pitchFamily="49" charset="0"/>
              </a:rPr>
              <a:t>Nbins_or_list_of_bins</a:t>
            </a:r>
            <a:r>
              <a:rPr lang="en-US" sz="35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500" dirty="0">
                <a:latin typeface="Consolas" panose="020B0609020204030204" pitchFamily="49" charset="0"/>
              </a:rPr>
              <a:t>         </a:t>
            </a:r>
            <a:r>
              <a:rPr lang="en-US" sz="3500" dirty="0" err="1">
                <a:latin typeface="Consolas" panose="020B0609020204030204" pitchFamily="49" charset="0"/>
              </a:rPr>
              <a:t>rwidth</a:t>
            </a:r>
            <a:r>
              <a:rPr lang="en-US" sz="3500" dirty="0">
                <a:latin typeface="Consolas" panose="020B0609020204030204" pitchFamily="49" charset="0"/>
              </a:rPr>
              <a:t>=</a:t>
            </a:r>
            <a:r>
              <a:rPr lang="en-US" sz="3500" dirty="0" err="1">
                <a:latin typeface="Consolas" panose="020B0609020204030204" pitchFamily="49" charset="0"/>
              </a:rPr>
              <a:t>visual_bar_width</a:t>
            </a:r>
            <a:r>
              <a:rPr lang="en-US" sz="35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500" dirty="0">
                <a:latin typeface="Consolas" panose="020B0609020204030204" pitchFamily="49" charset="0"/>
              </a:rPr>
              <a:t>         weights=</a:t>
            </a:r>
            <a:r>
              <a:rPr lang="en-US" sz="3500" dirty="0" err="1">
                <a:latin typeface="Consolas" panose="020B0609020204030204" pitchFamily="49" charset="0"/>
              </a:rPr>
              <a:t>list_of_weights_for_data</a:t>
            </a:r>
            <a:r>
              <a:rPr lang="en-US" sz="35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5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58279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2E3AC-8FD9-4474-8321-DDCE94F95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Partial string indexing</a:t>
            </a:r>
          </a:p>
        </p:txBody>
      </p:sp>
      <p:sp>
        <p:nvSpPr>
          <p:cNvPr id="267" name="Shape 267"/>
          <p:cNvSpPr/>
          <p:nvPr/>
        </p:nvSpPr>
        <p:spPr>
          <a:xfrm>
            <a:off x="763759" y="4920246"/>
            <a:ext cx="495488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df</a:t>
            </a:r>
            <a:r>
              <a:rPr lang="en-US" dirty="0" err="1"/>
              <a:t>.loc</a:t>
            </a:r>
            <a:r>
              <a:rPr dirty="0"/>
              <a:t>[‘2017’]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Partial string indexing</a:t>
            </a:r>
          </a:p>
        </p:txBody>
      </p:sp>
      <p:sp>
        <p:nvSpPr>
          <p:cNvPr id="270" name="Shape 270"/>
          <p:cNvSpPr/>
          <p:nvPr/>
        </p:nvSpPr>
        <p:spPr>
          <a:xfrm>
            <a:off x="763759" y="4920246"/>
            <a:ext cx="6139501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df</a:t>
            </a:r>
            <a:r>
              <a:rPr lang="en-US" dirty="0" err="1"/>
              <a:t>.loc</a:t>
            </a:r>
            <a:r>
              <a:rPr dirty="0"/>
              <a:t>[‘2017-02’]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Partial string indexing</a:t>
            </a:r>
          </a:p>
        </p:txBody>
      </p:sp>
      <p:sp>
        <p:nvSpPr>
          <p:cNvPr id="273" name="Shape 273"/>
          <p:cNvSpPr/>
          <p:nvPr/>
        </p:nvSpPr>
        <p:spPr>
          <a:xfrm>
            <a:off x="763759" y="4920246"/>
            <a:ext cx="7324121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df</a:t>
            </a:r>
            <a:r>
              <a:rPr lang="en-US" dirty="0" err="1"/>
              <a:t>.loc</a:t>
            </a:r>
            <a:r>
              <a:rPr dirty="0"/>
              <a:t>[‘2017-02-01’]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Basic Statistics</a:t>
            </a:r>
          </a:p>
        </p:txBody>
      </p:sp>
      <p:sp>
        <p:nvSpPr>
          <p:cNvPr id="276" name="Shape 276"/>
          <p:cNvSpPr/>
          <p:nvPr/>
        </p:nvSpPr>
        <p:spPr>
          <a:xfrm>
            <a:off x="763759" y="4925950"/>
            <a:ext cx="642324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df.describe()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.Describe()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Finds all numeric columns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Gives max, min, var, std, etc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Correlation</a:t>
            </a:r>
          </a:p>
        </p:txBody>
      </p:sp>
      <p:sp>
        <p:nvSpPr>
          <p:cNvPr id="282" name="Shape 282"/>
          <p:cNvSpPr/>
          <p:nvPr/>
        </p:nvSpPr>
        <p:spPr>
          <a:xfrm>
            <a:off x="763759" y="4925950"/>
            <a:ext cx="448203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df.corr()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765</Words>
  <Application>Microsoft Macintosh PowerPoint</Application>
  <PresentationFormat>Custom</PresentationFormat>
  <Paragraphs>125</Paragraphs>
  <Slides>32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Anonymous Pro for Powerline</vt:lpstr>
      <vt:lpstr>Arial</vt:lpstr>
      <vt:lpstr>Avenir Next</vt:lpstr>
      <vt:lpstr>Avenir Next Medium</vt:lpstr>
      <vt:lpstr>Calibri</vt:lpstr>
      <vt:lpstr>Consolas</vt:lpstr>
      <vt:lpstr>Courier New</vt:lpstr>
      <vt:lpstr>DIN Alternate</vt:lpstr>
      <vt:lpstr>DIN Condensed</vt:lpstr>
      <vt:lpstr>Helvetica</vt:lpstr>
      <vt:lpstr>Helvetica Neue</vt:lpstr>
      <vt:lpstr>Webdings</vt:lpstr>
      <vt:lpstr>New_PS</vt:lpstr>
      <vt:lpstr>New_Template7</vt:lpstr>
      <vt:lpstr>Bootcamp</vt:lpstr>
      <vt:lpstr>Importing time series data</vt:lpstr>
      <vt:lpstr>Partial string indexing</vt:lpstr>
      <vt:lpstr>Partial string indexing</vt:lpstr>
      <vt:lpstr>Partial string indexing</vt:lpstr>
      <vt:lpstr>Partial string indexing</vt:lpstr>
      <vt:lpstr>Basic Statistics</vt:lpstr>
      <vt:lpstr>.Describe()</vt:lpstr>
      <vt:lpstr>Correlation</vt:lpstr>
      <vt:lpstr>Correlation</vt:lpstr>
      <vt:lpstr>Plotting</vt:lpstr>
      <vt:lpstr>Matplotlib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Graphs</vt:lpstr>
      <vt:lpstr>Possibly the simplest thing in python</vt:lpstr>
      <vt:lpstr>Syntax</vt:lpstr>
      <vt:lpstr>Format String</vt:lpstr>
      <vt:lpstr>Format characters</vt:lpstr>
      <vt:lpstr>Useful pyplot methods</vt:lpstr>
      <vt:lpstr>PowerPoint Presentation</vt:lpstr>
      <vt:lpstr>A Little more complicated</vt:lpstr>
      <vt:lpstr>Subplots</vt:lpstr>
      <vt:lpstr>Making sense of the subplot grid</vt:lpstr>
      <vt:lpstr>Useful axis methods</vt:lpstr>
      <vt:lpstr>Gridspec</vt:lpstr>
      <vt:lpstr>Example: 5-to-1</vt:lpstr>
      <vt:lpstr>Other plot 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31</cp:revision>
  <dcterms:modified xsi:type="dcterms:W3CDTF">2024-08-02T17:33:12Z</dcterms:modified>
</cp:coreProperties>
</file>