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  <p:sldMasterId id="2147483648" r:id="rId2"/>
  </p:sldMasterIdLst>
  <p:notesMasterIdLst>
    <p:notesMasterId r:id="rId34"/>
  </p:notesMasterIdLst>
  <p:sldIdLst>
    <p:sldId id="256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8" r:id="rId12"/>
    <p:sldId id="280" r:id="rId13"/>
    <p:sldId id="281" r:id="rId14"/>
    <p:sldId id="282" r:id="rId15"/>
    <p:sldId id="304" r:id="rId16"/>
    <p:sldId id="306" r:id="rId17"/>
    <p:sldId id="283" r:id="rId18"/>
    <p:sldId id="284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6" r:id="rId27"/>
    <p:sldId id="307" r:id="rId28"/>
    <p:sldId id="305" r:id="rId29"/>
    <p:sldId id="308" r:id="rId30"/>
    <p:sldId id="299" r:id="rId31"/>
    <p:sldId id="302" r:id="rId32"/>
    <p:sldId id="303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1" autoAdjust="0"/>
    <p:restoredTop sz="94660"/>
  </p:normalViewPr>
  <p:slideViewPr>
    <p:cSldViewPr snapToGrid="0">
      <p:cViewPr varScale="1">
        <p:scale>
          <a:sx n="52" d="100"/>
          <a:sy n="52" d="100"/>
        </p:scale>
        <p:origin x="7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F4C7-DCD8-4996-8B1C-9B32FC5EA7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446629"/>
            <a:ext cx="12192000" cy="2875171"/>
          </a:xfr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0708477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58262503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21414421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1556119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00732303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06634473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61872599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3029574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6044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0253042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734877239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7588-2FE4-4307-AFFE-E98BB0F28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4041648"/>
            <a:ext cx="11477625" cy="4811713"/>
          </a:xfr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2619818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7588-2FE4-4307-AFFE-E98BB0F28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4041648"/>
            <a:ext cx="11477625" cy="4811713"/>
          </a:xfr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87780481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45977023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84084960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446765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23805221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5177258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859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87" r:id="rId21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single-variable</a:t>
            </a:r>
          </a:p>
        </p:txBody>
      </p:sp>
      <p:sp>
        <p:nvSpPr>
          <p:cNvPr id="268" name="Shape 268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+ 1</a:t>
            </a:r>
          </a:p>
        </p:txBody>
      </p:sp>
      <p:sp>
        <p:nvSpPr>
          <p:cNvPr id="269" name="Shape 269"/>
          <p:cNvSpPr/>
          <p:nvPr/>
        </p:nvSpPr>
        <p:spPr>
          <a:xfrm rot="16200000">
            <a:off x="1575293" y="6284418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900546" y="7391818"/>
            <a:ext cx="76055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coefficient AKA slope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endParaRPr/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80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922"/>
            <a:ext cx="13004801" cy="8893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single-variable</a:t>
            </a:r>
          </a:p>
        </p:txBody>
      </p:sp>
      <p:sp>
        <p:nvSpPr>
          <p:cNvPr id="283" name="Shape 283"/>
          <p:cNvSpPr/>
          <p:nvPr/>
        </p:nvSpPr>
        <p:spPr>
          <a:xfrm>
            <a:off x="574094" y="2903133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+ 1</a:t>
            </a:r>
          </a:p>
        </p:txBody>
      </p:sp>
      <p:sp>
        <p:nvSpPr>
          <p:cNvPr id="284" name="Shape 284"/>
          <p:cNvSpPr/>
          <p:nvPr/>
        </p:nvSpPr>
        <p:spPr>
          <a:xfrm>
            <a:off x="574094" y="513715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1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285" name="Shape 285"/>
          <p:cNvSpPr/>
          <p:nvPr/>
        </p:nvSpPr>
        <p:spPr>
          <a:xfrm>
            <a:off x="574094" y="6516165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2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286" name="Shape 286"/>
          <p:cNvSpPr/>
          <p:nvPr/>
        </p:nvSpPr>
        <p:spPr>
          <a:xfrm>
            <a:off x="574094" y="789518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3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7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Python Equivalent</a:t>
            </a:r>
          </a:p>
        </p:txBody>
      </p:sp>
      <p:sp>
        <p:nvSpPr>
          <p:cNvPr id="289" name="Shape 289"/>
          <p:cNvSpPr/>
          <p:nvPr/>
        </p:nvSpPr>
        <p:spPr>
          <a:xfrm>
            <a:off x="531687" y="4267582"/>
            <a:ext cx="12946700" cy="3072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model = </a:t>
            </a:r>
            <a:r>
              <a:rPr dirty="0" err="1"/>
              <a:t>LinearRegression</a:t>
            </a:r>
            <a:r>
              <a:rPr dirty="0"/>
              <a:t>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>
                <a:solidFill>
                  <a:schemeClr val="accent3"/>
                </a:solidFill>
              </a:rPr>
              <a:t>model.coef</a:t>
            </a:r>
            <a:r>
              <a:rPr dirty="0">
                <a:solidFill>
                  <a:schemeClr val="accent3"/>
                </a:solidFill>
              </a:rPr>
              <a:t>_ </a:t>
            </a:r>
            <a:r>
              <a:rPr dirty="0"/>
              <a:t>= </a:t>
            </a:r>
            <a:r>
              <a:rPr dirty="0" err="1"/>
              <a:t>np.array</a:t>
            </a:r>
            <a:r>
              <a:rPr dirty="0"/>
              <a:t>([2.0])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>
                <a:solidFill>
                  <a:schemeClr val="accent3"/>
                </a:solidFill>
              </a:rPr>
              <a:t>model.intercept</a:t>
            </a:r>
            <a:r>
              <a:rPr dirty="0">
                <a:solidFill>
                  <a:schemeClr val="accent3"/>
                </a:solidFill>
              </a:rPr>
              <a:t>_ </a:t>
            </a:r>
            <a:r>
              <a:rPr dirty="0"/>
              <a:t>= 1.0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B82FE4-7859-455D-B076-D4A4A85A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Ndarray.reshape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5827E8-ACB9-4094-A292-4703150EB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dirty="0" err="1"/>
              <a:t>ndarray.reshape</a:t>
            </a:r>
            <a:r>
              <a:rPr lang="en-US" dirty="0"/>
              <a:t>(rows, columns)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([1,2,3])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Xs.reshape</a:t>
            </a:r>
            <a:r>
              <a:rPr lang="en-US" dirty="0">
                <a:latin typeface="Consolas" panose="020B0609020204030204" pitchFamily="49" charset="0"/>
              </a:rPr>
              <a:t>(3,1)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print(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array([[1],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[2],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[3]])</a:t>
            </a:r>
          </a:p>
        </p:txBody>
      </p:sp>
    </p:spTree>
    <p:extLst>
      <p:ext uri="{BB962C8B-B14F-4D97-AF65-F5344CB8AC3E}">
        <p14:creationId xmlns:p14="http://schemas.microsoft.com/office/powerpoint/2010/main" val="7040154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B82FE4-7859-455D-B076-D4A4A85A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Ndarray.reshape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5827E8-ACB9-4094-A292-4703150EB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also specify one and leave the other up to Python with </a:t>
            </a:r>
            <a:r>
              <a:rPr lang="en-US" dirty="0">
                <a:solidFill>
                  <a:srgbClr val="92D050"/>
                </a:solidFill>
              </a:rPr>
              <a:t>-1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([1,2,3])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Xs.reshape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-1</a:t>
            </a:r>
            <a:r>
              <a:rPr lang="en-US" dirty="0">
                <a:latin typeface="Consolas" panose="020B0609020204030204" pitchFamily="49" charset="0"/>
              </a:rPr>
              <a:t>,1)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print(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array([[1],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[2],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[3]])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2225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single-variable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431C32-A1AA-44E9-A26C-2E82140BFF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dirty="0"/>
              <a:t>&gt;&gt;&gt; </a:t>
            </a:r>
            <a:r>
              <a:rPr lang="en-US" sz="4300" dirty="0" err="1">
                <a:solidFill>
                  <a:schemeClr val="accent3"/>
                </a:solidFill>
              </a:rPr>
              <a:t>Xs</a:t>
            </a:r>
            <a:r>
              <a:rPr lang="en-US" sz="4300" dirty="0"/>
              <a:t> = </a:t>
            </a:r>
            <a:r>
              <a:rPr lang="en-US" sz="4300" dirty="0" err="1"/>
              <a:t>np.array</a:t>
            </a:r>
            <a:r>
              <a:rPr lang="en-US" sz="4300" dirty="0"/>
              <a:t>([</a:t>
            </a:r>
            <a:r>
              <a:rPr lang="en-US" sz="4300" dirty="0">
                <a:solidFill>
                  <a:schemeClr val="accent3"/>
                </a:solidFill>
              </a:rPr>
              <a:t>1</a:t>
            </a:r>
            <a:r>
              <a:rPr lang="en-US" sz="4300" dirty="0"/>
              <a:t>,</a:t>
            </a:r>
            <a:r>
              <a:rPr lang="en-US" sz="4300" dirty="0">
                <a:solidFill>
                  <a:schemeClr val="accent3"/>
                </a:solidFill>
              </a:rPr>
              <a:t>2</a:t>
            </a:r>
            <a:r>
              <a:rPr lang="en-US" sz="4300" dirty="0"/>
              <a:t>,</a:t>
            </a:r>
            <a:r>
              <a:rPr lang="en-US" sz="4300" dirty="0">
                <a:solidFill>
                  <a:schemeClr val="accent3"/>
                </a:solidFill>
              </a:rPr>
              <a:t>3</a:t>
            </a:r>
            <a:r>
              <a:rPr lang="en-US" sz="4300" dirty="0"/>
              <a:t>]).reshape(-1,1)</a:t>
            </a:r>
          </a:p>
          <a:p>
            <a:pPr marL="0" indent="0">
              <a:buNone/>
            </a:pPr>
            <a:r>
              <a:rPr lang="en-US" sz="4300" dirty="0"/>
              <a:t>&gt;&gt;&gt; </a:t>
            </a:r>
            <a:r>
              <a:rPr lang="en-US" sz="4300" dirty="0">
                <a:solidFill>
                  <a:srgbClr val="FF0000"/>
                </a:solidFill>
              </a:rPr>
              <a:t>y</a:t>
            </a:r>
            <a:r>
              <a:rPr lang="en-US" sz="4300" dirty="0"/>
              <a:t> = </a:t>
            </a:r>
            <a:r>
              <a:rPr lang="en-US" sz="4300" dirty="0" err="1"/>
              <a:t>model.predict</a:t>
            </a:r>
            <a:r>
              <a:rPr lang="en-US" sz="4300" dirty="0"/>
              <a:t>(</a:t>
            </a:r>
            <a:r>
              <a:rPr lang="en-US" sz="4300" dirty="0" err="1">
                <a:solidFill>
                  <a:schemeClr val="accent3"/>
                </a:solidFill>
              </a:rPr>
              <a:t>Xs</a:t>
            </a:r>
            <a:r>
              <a:rPr lang="en-US" sz="4300" dirty="0"/>
              <a:t>)</a:t>
            </a:r>
          </a:p>
          <a:p>
            <a:pPr marL="0" indent="0">
              <a:buNone/>
            </a:pPr>
            <a:r>
              <a:rPr lang="en-US" sz="4300" dirty="0"/>
              <a:t>&gt;&gt;&gt; print(</a:t>
            </a:r>
            <a:r>
              <a:rPr lang="en-US" sz="4300" dirty="0">
                <a:solidFill>
                  <a:srgbClr val="FF0000"/>
                </a:solidFill>
              </a:rPr>
              <a:t>y</a:t>
            </a:r>
            <a:r>
              <a:rPr lang="en-US" sz="4300" dirty="0"/>
              <a:t>)</a:t>
            </a:r>
          </a:p>
          <a:p>
            <a:pPr marL="0" indent="0">
              <a:buNone/>
            </a:pPr>
            <a:r>
              <a:rPr lang="en-US" sz="4300" dirty="0"/>
              <a:t>[</a:t>
            </a:r>
            <a:r>
              <a:rPr lang="en-US" sz="4300" dirty="0">
                <a:solidFill>
                  <a:srgbClr val="FF0000"/>
                </a:solidFill>
              </a:rPr>
              <a:t>3</a:t>
            </a:r>
            <a:r>
              <a:rPr lang="en-US" sz="4300" dirty="0"/>
              <a:t>,</a:t>
            </a:r>
            <a:r>
              <a:rPr lang="en-US" sz="4300" dirty="0">
                <a:solidFill>
                  <a:srgbClr val="FF0000"/>
                </a:solidFill>
              </a:rPr>
              <a:t>5</a:t>
            </a:r>
            <a:r>
              <a:rPr lang="en-US" sz="4300" dirty="0"/>
              <a:t>,</a:t>
            </a:r>
            <a:r>
              <a:rPr lang="en-US" sz="4300" dirty="0">
                <a:solidFill>
                  <a:srgbClr val="FF0000"/>
                </a:solidFill>
              </a:rPr>
              <a:t>7</a:t>
            </a:r>
            <a:r>
              <a:rPr lang="en-US" sz="4300" dirty="0"/>
              <a:t>]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single-variable Linear models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No magic!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2 dials: coefficient and intercept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Overlaying graphs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601FE8-48D7-4A43-ADCF-7E0C7843E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0" y="2857202"/>
            <a:ext cx="12192000" cy="64036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ax = </a:t>
            </a: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(1,1,1)</a:t>
            </a:r>
          </a:p>
          <a:p>
            <a:pPr marL="0" indent="0">
              <a:buNone/>
            </a:pP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ax.plot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(df[‘</a:t>
            </a: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avg_num_rooms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’],    </a:t>
            </a:r>
          </a:p>
          <a:p>
            <a:pPr marL="0" indent="0">
              <a:buNone/>
            </a:pP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predicted_price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df.plot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(‘</a:t>
            </a: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avg_num_rooms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’,  </a:t>
            </a:r>
          </a:p>
          <a:p>
            <a:pPr marL="0" indent="0">
              <a:buNone/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        ‘</a:t>
            </a: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median_price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sz="4900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kind=‘scatter’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4900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ax = ax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 lang="en-US" sz="49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sz="49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US" sz="49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endParaRPr/>
          </a:p>
        </p:txBody>
      </p:sp>
      <p:sp>
        <p:nvSpPr>
          <p:cNvPr id="319" name="Shape 3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20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61" y="829338"/>
            <a:ext cx="12435678" cy="8094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Sci-Kit Learn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85955" indent="-585955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All-in-one machine learning package</a:t>
            </a:r>
          </a:p>
          <a:p>
            <a:pPr marL="585955" indent="-585955" defTabSz="484886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Built on Numpy and matplotlib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1A56B0-2B22-4143-A083-F9D773FFE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Why Least squares?</a:t>
            </a:r>
          </a:p>
        </p:txBody>
      </p:sp>
      <p:sp>
        <p:nvSpPr>
          <p:cNvPr id="325" name="Shape 325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505984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Math is </a:t>
            </a:r>
            <a:r>
              <a:rPr u="sng"/>
              <a:t>much</a:t>
            </a:r>
            <a:r>
              <a:t> simpler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Maximum likelihood estimator, when data is normal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endParaRPr/>
          </a:p>
        </p:txBody>
      </p:sp>
      <p:sp>
        <p:nvSpPr>
          <p:cNvPr id="329" name="Shape 3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30" name="pasted-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719"/>
            <a:ext cx="13004801" cy="1224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600"/>
            <a:ext cx="13004801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Multi-variable</a:t>
            </a:r>
          </a:p>
        </p:txBody>
      </p:sp>
      <p:sp>
        <p:nvSpPr>
          <p:cNvPr id="335" name="Shape 335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+ 1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dirty="0"/>
              <a:t>Mean Squared Error</a:t>
            </a:r>
          </a:p>
        </p:txBody>
      </p:sp>
      <p:sp>
        <p:nvSpPr>
          <p:cNvPr id="341" name="Shape 34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 dirty="0"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rPr dirty="0"/>
              <a:t>Squared error just like least squares, but average </a:t>
            </a:r>
            <a:r>
              <a:rPr lang="en-US" dirty="0"/>
              <a:t>instead of</a:t>
            </a:r>
            <a:r>
              <a:rPr dirty="0"/>
              <a:t> total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rPr dirty="0"/>
              <a:t>Scale is relative to your data!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921D-0F51-48C7-B5DD-4CA42029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Score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1117E-A559-4239-AB84-5E1E4B007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Compares model’s error to error against average</a:t>
            </a:r>
          </a:p>
          <a:p>
            <a:pPr lvl="1"/>
            <a:r>
              <a:rPr lang="en-US" dirty="0"/>
              <a:t>Proportion of variance that is explained by your model</a:t>
            </a:r>
          </a:p>
          <a:p>
            <a:r>
              <a:rPr lang="en-US" dirty="0"/>
              <a:t>Goes from 1 (perfect) to negative infinity</a:t>
            </a:r>
          </a:p>
          <a:p>
            <a:r>
              <a:rPr lang="en-US" dirty="0">
                <a:solidFill>
                  <a:srgbClr val="92D050"/>
                </a:solidFill>
              </a:rPr>
              <a:t>In a single-variable model, R</a:t>
            </a:r>
            <a:r>
              <a:rPr lang="en-US" baseline="30000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 is equal to the correlation between the data and the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0885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dirty="0"/>
              <a:t>R</a:t>
            </a:r>
            <a:r>
              <a:rPr baseline="30000" dirty="0"/>
              <a:t>2</a:t>
            </a:r>
            <a:r>
              <a:rPr dirty="0"/>
              <a:t>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241FC10-0BD4-4C32-9A22-A624D31C69B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 =1</m:t>
                          </m:r>
                        </m:sub>
                        <m: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8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 =1</m:t>
                          </m:r>
                        </m:sub>
                        <m: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8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variation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800">
                                  <a:latin typeface="Cambria Math" panose="02040503050406030204" pitchFamily="18" charset="0"/>
                                </a:rPr>
                                <m:t>SST</m:t>
                              </m:r>
                            </m:e>
                          </m:d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unexplained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variation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SSE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variation</m:t>
                          </m:r>
                          <m: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SST</m:t>
                          </m:r>
                          <m: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800" dirty="0"/>
              </a:p>
              <a:p>
                <a:pPr marL="0" indent="0">
                  <a:buNone/>
                </a:pPr>
                <a:r>
                  <a:rPr lang="en-US" sz="3800" dirty="0"/>
                  <a:t>      </a:t>
                </a:r>
                <a14:m>
                  <m:oMath xmlns:m="http://schemas.openxmlformats.org/officeDocument/2006/math">
                    <m:r>
                      <a:rPr lang="en-US" sz="4900" b="0" i="1" smtClean="0">
                        <a:latin typeface="Cambria Math" panose="02040503050406030204" pitchFamily="18" charset="0"/>
                      </a:rPr>
                      <m:t>=1 − </m:t>
                    </m:r>
                    <m:f>
                      <m:fPr>
                        <m:ctrlPr>
                          <a:rPr lang="en-US" sz="4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9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sz="4900" b="0" i="1" smtClean="0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endParaRPr lang="en-US" sz="49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241FC10-0BD4-4C32-9A22-A624D31C6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F777C52-176D-4364-85A0-91C8B60AC39F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t="781" b="781"/>
          <a:stretch/>
        </p:blipFill>
        <p:spPr/>
      </p:pic>
    </p:spTree>
    <p:extLst>
      <p:ext uri="{BB962C8B-B14F-4D97-AF65-F5344CB8AC3E}">
        <p14:creationId xmlns:p14="http://schemas.microsoft.com/office/powerpoint/2010/main" val="396885159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dirty="0"/>
              <a:t>R</a:t>
            </a:r>
            <a:r>
              <a:rPr baseline="30000" dirty="0"/>
              <a:t>2</a:t>
            </a:r>
            <a:r>
              <a:rPr dirty="0"/>
              <a:t> Score</a:t>
            </a:r>
          </a:p>
        </p:txBody>
      </p:sp>
      <p:sp>
        <p:nvSpPr>
          <p:cNvPr id="352" name="Shape 352"/>
          <p:cNvSpPr>
            <a:spLocks noGrp="1"/>
          </p:cNvSpPr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endParaRPr dirty="0"/>
          </a:p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rPr dirty="0"/>
              <a:t>Adding data will always “improve” R</a:t>
            </a:r>
            <a:r>
              <a:rPr baseline="30000" dirty="0"/>
              <a:t>2</a:t>
            </a:r>
            <a:r>
              <a:rPr dirty="0"/>
              <a:t> score even if the data is irrelevant</a:t>
            </a:r>
          </a:p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rPr dirty="0"/>
              <a:t>Only add data with significant R</a:t>
            </a:r>
            <a:r>
              <a:rPr baseline="30000" dirty="0"/>
              <a:t>2</a:t>
            </a:r>
            <a:r>
              <a:rPr dirty="0"/>
              <a:t> boost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40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00" y="0"/>
            <a:ext cx="1554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Interpreting Linear models</a:t>
            </a:r>
          </a:p>
        </p:txBody>
      </p:sp>
      <p:sp>
        <p:nvSpPr>
          <p:cNvPr id="363" name="Shape 363"/>
          <p:cNvSpPr/>
          <p:nvPr/>
        </p:nvSpPr>
        <p:spPr>
          <a:xfrm>
            <a:off x="491299" y="3428960"/>
            <a:ext cx="1294670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model.coef_</a:t>
            </a:r>
          </a:p>
        </p:txBody>
      </p:sp>
      <p:sp>
        <p:nvSpPr>
          <p:cNvPr id="364" name="Shape 364"/>
          <p:cNvSpPr/>
          <p:nvPr/>
        </p:nvSpPr>
        <p:spPr>
          <a:xfrm>
            <a:off x="2412967" y="4703186"/>
            <a:ext cx="1175341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[-1.840,4.24, …, -9.96])</a:t>
            </a:r>
          </a:p>
        </p:txBody>
      </p:sp>
      <p:sp>
        <p:nvSpPr>
          <p:cNvPr id="365" name="Shape 365"/>
          <p:cNvSpPr/>
          <p:nvPr/>
        </p:nvSpPr>
        <p:spPr>
          <a:xfrm>
            <a:off x="584914" y="5028260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1A56B0-2B22-4143-A083-F9D773FFE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42482996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Imported as sklearn</a:t>
            </a:r>
          </a:p>
        </p:txBody>
      </p:sp>
      <p:sp>
        <p:nvSpPr>
          <p:cNvPr id="243" name="Shape 243"/>
          <p:cNvSpPr/>
          <p:nvPr/>
        </p:nvSpPr>
        <p:spPr>
          <a:xfrm>
            <a:off x="434394" y="4826000"/>
            <a:ext cx="1213601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sklearn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Imported as sklearn</a:t>
            </a:r>
          </a:p>
        </p:txBody>
      </p:sp>
      <p:sp>
        <p:nvSpPr>
          <p:cNvPr id="246" name="Shape 246"/>
          <p:cNvSpPr/>
          <p:nvPr/>
        </p:nvSpPr>
        <p:spPr>
          <a:xfrm>
            <a:off x="434394" y="4286249"/>
            <a:ext cx="1213601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sklearn.linear_model \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LinearRegression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xfrm>
            <a:off x="1285966" y="3979487"/>
            <a:ext cx="10822039" cy="179462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55675">
              <a:defRPr sz="13259"/>
            </a:lvl1pPr>
          </a:lstStyle>
          <a:p>
            <a:r>
              <a:t>Linear Regression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Code is not the hard part</a:t>
            </a:r>
          </a:p>
        </p:txBody>
      </p:sp>
      <p:sp>
        <p:nvSpPr>
          <p:cNvPr id="251" name="Shape 251"/>
          <p:cNvSpPr/>
          <p:nvPr/>
        </p:nvSpPr>
        <p:spPr>
          <a:xfrm>
            <a:off x="434394" y="4813886"/>
            <a:ext cx="12136011" cy="198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model = </a:t>
            </a:r>
            <a:r>
              <a:rPr dirty="0" err="1"/>
              <a:t>LinearRegression</a:t>
            </a:r>
            <a:r>
              <a:rPr dirty="0"/>
              <a:t>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/>
              <a:t>model.fit</a:t>
            </a:r>
            <a:r>
              <a:rPr dirty="0"/>
              <a:t>(</a:t>
            </a:r>
            <a:r>
              <a:rPr lang="en-US" dirty="0" err="1">
                <a:solidFill>
                  <a:schemeClr val="accent3"/>
                </a:solidFill>
              </a:rPr>
              <a:t>Xs</a:t>
            </a:r>
            <a:r>
              <a:rPr dirty="0"/>
              <a:t>, </a:t>
            </a:r>
            <a:r>
              <a:rPr lang="en-US" dirty="0" err="1">
                <a:solidFill>
                  <a:srgbClr val="FF0000"/>
                </a:solidFill>
              </a:rPr>
              <a:t>ys</a:t>
            </a:r>
            <a:r>
              <a:rPr dirty="0"/>
              <a:t>)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Code is not the hard part</a:t>
            </a:r>
          </a:p>
        </p:txBody>
      </p:sp>
      <p:sp>
        <p:nvSpPr>
          <p:cNvPr id="257" name="Shape 257"/>
          <p:cNvSpPr/>
          <p:nvPr/>
        </p:nvSpPr>
        <p:spPr>
          <a:xfrm>
            <a:off x="628980" y="5043988"/>
            <a:ext cx="12136011" cy="887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/>
              <a:t>model.predict</a:t>
            </a:r>
            <a:r>
              <a:rPr dirty="0"/>
              <a:t>(</a:t>
            </a:r>
            <a:r>
              <a:rPr lang="en-US" dirty="0" err="1">
                <a:solidFill>
                  <a:schemeClr val="accent3"/>
                </a:solidFill>
              </a:rPr>
              <a:t>Xs</a:t>
            </a:r>
            <a:r>
              <a:rPr dirty="0"/>
              <a:t>) </a:t>
            </a:r>
          </a:p>
        </p:txBody>
      </p:sp>
      <p:sp>
        <p:nvSpPr>
          <p:cNvPr id="258" name="Shape 258"/>
          <p:cNvSpPr/>
          <p:nvPr/>
        </p:nvSpPr>
        <p:spPr>
          <a:xfrm>
            <a:off x="4351530" y="6175772"/>
            <a:ext cx="743069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64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target estimate</a:t>
            </a:r>
          </a:p>
        </p:txBody>
      </p:sp>
      <p:sp>
        <p:nvSpPr>
          <p:cNvPr id="259" name="Shape 259"/>
          <p:cNvSpPr/>
          <p:nvPr/>
        </p:nvSpPr>
        <p:spPr>
          <a:xfrm>
            <a:off x="2765537" y="6456397"/>
            <a:ext cx="1413758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Linear Regression</a:t>
            </a:r>
          </a:p>
        </p:txBody>
      </p:sp>
      <p:sp>
        <p:nvSpPr>
          <p:cNvPr id="262" name="Shape 262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Outputs line of best fit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“Best fit” is a function of error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PS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492</Words>
  <Application>Microsoft Office PowerPoint</Application>
  <PresentationFormat>Custom</PresentationFormat>
  <Paragraphs>105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Anonymous Pro for Powerline</vt:lpstr>
      <vt:lpstr>Arial</vt:lpstr>
      <vt:lpstr>Avenir Next</vt:lpstr>
      <vt:lpstr>Avenir Next Medium</vt:lpstr>
      <vt:lpstr>Calibri</vt:lpstr>
      <vt:lpstr>Cambria Math</vt:lpstr>
      <vt:lpstr>Consolas</vt:lpstr>
      <vt:lpstr>Courier</vt:lpstr>
      <vt:lpstr>DIN Alternate</vt:lpstr>
      <vt:lpstr>DIN Condensed</vt:lpstr>
      <vt:lpstr>Helvetica</vt:lpstr>
      <vt:lpstr>Helvetica Neue</vt:lpstr>
      <vt:lpstr>Webdings</vt:lpstr>
      <vt:lpstr>New_PS</vt:lpstr>
      <vt:lpstr>New_Template7</vt:lpstr>
      <vt:lpstr>Bootcamp</vt:lpstr>
      <vt:lpstr>Sci-Kit Learn</vt:lpstr>
      <vt:lpstr>PowerPoint Presentation</vt:lpstr>
      <vt:lpstr>Imported as sklearn</vt:lpstr>
      <vt:lpstr>Imported as sklearn</vt:lpstr>
      <vt:lpstr>Linear Regression</vt:lpstr>
      <vt:lpstr>Code is not the hard part</vt:lpstr>
      <vt:lpstr>Code is not the hard part</vt:lpstr>
      <vt:lpstr>Linear Regression</vt:lpstr>
      <vt:lpstr>single-variable</vt:lpstr>
      <vt:lpstr>PowerPoint Presentation</vt:lpstr>
      <vt:lpstr>single-variable</vt:lpstr>
      <vt:lpstr>Python Equivalent</vt:lpstr>
      <vt:lpstr>Ndarray.reshape</vt:lpstr>
      <vt:lpstr>Ndarray.reshape</vt:lpstr>
      <vt:lpstr>single-variable</vt:lpstr>
      <vt:lpstr>single-variable Linear models</vt:lpstr>
      <vt:lpstr>Overlaying graphs</vt:lpstr>
      <vt:lpstr>PowerPoint Presentation</vt:lpstr>
      <vt:lpstr>PowerPoint Presentation</vt:lpstr>
      <vt:lpstr>Why Least squares?</vt:lpstr>
      <vt:lpstr>PowerPoint Presentation</vt:lpstr>
      <vt:lpstr>PowerPoint Presentation</vt:lpstr>
      <vt:lpstr>Multi-variable</vt:lpstr>
      <vt:lpstr>Mean Squared Error</vt:lpstr>
      <vt:lpstr>R2 Score</vt:lpstr>
      <vt:lpstr>R2 score</vt:lpstr>
      <vt:lpstr>PowerPoint Presentation</vt:lpstr>
      <vt:lpstr>R2 Score</vt:lpstr>
      <vt:lpstr>Interpreting Linear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14</cp:revision>
  <dcterms:modified xsi:type="dcterms:W3CDTF">2020-07-18T23:21:34Z</dcterms:modified>
</cp:coreProperties>
</file>