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60" r:id="rId4"/>
    <p:sldId id="263" r:id="rId5"/>
    <p:sldId id="262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48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6" r:id="rId48"/>
    <p:sldId id="318" r:id="rId49"/>
    <p:sldId id="320" r:id="rId50"/>
    <p:sldId id="322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7" r:id="rId62"/>
    <p:sldId id="336" r:id="rId63"/>
    <p:sldId id="338" r:id="rId64"/>
    <p:sldId id="340" r:id="rId65"/>
    <p:sldId id="342" r:id="rId66"/>
    <p:sldId id="343" r:id="rId67"/>
    <p:sldId id="344" r:id="rId68"/>
    <p:sldId id="345" r:id="rId69"/>
    <p:sldId id="346" r:id="rId70"/>
    <p:sldId id="347" r:id="rId7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02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F03-9B4B-D72ECDDE2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E-4723-9E3B-6EE9D3863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DEC50-6ED0-4419-92D4-54F51AD93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49AB-4A2A-4373-90A4-3BCCA79E5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9520-1930-4CF7-AFD0-1B7449654BA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DF78-61AD-4EFA-A69F-DA48D259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CBA4-9856-4DA6-8710-4D5E9CEB46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10A-F195-4C4A-8754-65101C20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>
            <a:normAutofit/>
          </a:bodyPr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11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eercenters.com/evaluations/n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9034485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0" dirty="0"/>
              <a:t>FUNDAMENTALS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How to think about Python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half" idx="10"/>
          </p:nvPr>
        </p:nvSpPr>
        <p:spPr>
          <a:xfrm>
            <a:off x="401638" y="3400022"/>
            <a:ext cx="12192000" cy="5921777"/>
          </a:xfrm>
        </p:spPr>
        <p:txBody>
          <a:bodyPr/>
          <a:lstStyle/>
          <a:p>
            <a:r>
              <a:rPr lang="en-US" dirty="0"/>
              <a:t>You are giving orders to your computer</a:t>
            </a:r>
          </a:p>
          <a:p>
            <a:r>
              <a:rPr lang="en-US" dirty="0"/>
              <a:t>Each order is called a “statement”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remember “</a:t>
            </a:r>
            <a:r>
              <a:rPr dirty="0" err="1"/>
              <a:t>fav_number</a:t>
            </a:r>
            <a:r>
              <a:rPr dirty="0"/>
              <a:t>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arbitrary label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7896050" y="6477163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67834" y="7590586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500"/>
            </a:lvl1pPr>
          </a:lstStyle>
          <a:p>
            <a:r>
              <a:rPr lang="en-US"/>
              <a:t>Rules for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Must start with a letter or underscore</a:t>
            </a:r>
          </a:p>
          <a:p>
            <a:r>
              <a:rPr lang="en-US" dirty="0"/>
              <a:t>Cannot start with a number</a:t>
            </a:r>
          </a:p>
          <a:p>
            <a:r>
              <a:rPr lang="en-US" dirty="0"/>
              <a:t>Only letters, numbers and underscores allowed</a:t>
            </a:r>
          </a:p>
          <a:p>
            <a:r>
              <a:rPr lang="en-US" dirty="0">
                <a:solidFill>
                  <a:srgbClr val="92D050"/>
                </a:solidFill>
              </a:rPr>
              <a:t>Variable names are case-sensitive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student, Physics, UC Irvine, 2026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5F1-8805-430E-8F84-DCC09F3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/>
              <a:t>vs.</a:t>
            </a:r>
            <a:br>
              <a:rPr lang="en-US" cap="none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1763253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An expression is part of a statement</a:t>
            </a:r>
          </a:p>
          <a:p>
            <a:r>
              <a:rPr lang="en-US"/>
              <a:t>Noun without a verb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Examples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Variables (like </a:t>
            </a:r>
            <a:r>
              <a:rPr lang="en-US" dirty="0" err="1"/>
              <a:t>fav_number</a:t>
            </a:r>
            <a:r>
              <a:rPr lang="en-US" dirty="0"/>
              <a:t>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/>
              <a:t>Values (like 3)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013" r="28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Python thinks like your calculator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0"/>
          </p:nvPr>
        </p:nvSpPr>
        <p:spPr/>
        <p:txBody>
          <a:bodyPr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Equal to a single value: expression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0"/>
          </p:nvPr>
        </p:nvSpPr>
        <p:spPr>
          <a:xfrm>
            <a:off x="401638" y="3493500"/>
            <a:ext cx="12192000" cy="3452732"/>
          </a:xfrm>
        </p:spPr>
        <p:txBody>
          <a:bodyPr>
            <a:normAutofit/>
          </a:bodyPr>
          <a:lstStyle/>
          <a:p>
            <a:r>
              <a:rPr lang="en-US" dirty="0"/>
              <a:t>Equal to a single value: expression </a:t>
            </a:r>
          </a:p>
          <a:p>
            <a:r>
              <a:rPr lang="en-US" dirty="0"/>
              <a:t>Executing an order: statement</a:t>
            </a:r>
          </a:p>
          <a:p>
            <a:r>
              <a:rPr lang="en-US" dirty="0"/>
              <a:t>Important to know when you’re giving an order vs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CC70-8995-4557-B8A5-0B98B077EDF9}"/>
              </a:ext>
            </a:extLst>
          </p:cNvPr>
          <p:cNvSpPr txBox="1"/>
          <p:nvPr/>
        </p:nvSpPr>
        <p:spPr>
          <a:xfrm>
            <a:off x="1332080" y="7283113"/>
            <a:ext cx="625583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Expression</a:t>
            </a: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B40D6-C9AE-41B6-A3DA-4E08C34DE294}"/>
              </a:ext>
            </a:extLst>
          </p:cNvPr>
          <p:cNvSpPr txBox="1"/>
          <p:nvPr/>
        </p:nvSpPr>
        <p:spPr>
          <a:xfrm>
            <a:off x="6914147" y="7283114"/>
            <a:ext cx="591953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l = </a:t>
            </a: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Integers (called “int”)</a:t>
            </a:r>
          </a:p>
          <a:p>
            <a:r>
              <a:rPr lang="en-US"/>
              <a:t>Decimals (called “float”)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Addition (+)</a:t>
            </a:r>
          </a:p>
          <a:p>
            <a:r>
              <a:rPr lang="en-US"/>
              <a:t>Multiplication (*)</a:t>
            </a:r>
          </a:p>
          <a:p>
            <a:r>
              <a:rPr lang="en-US"/>
              <a:t>Division (/)</a:t>
            </a:r>
          </a:p>
          <a:p>
            <a:r>
              <a:rPr lang="en-US"/>
              <a:t>Exponents (**)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Why Python?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 New Friend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Modulo (%)</a:t>
            </a:r>
          </a:p>
          <a:p>
            <a:r>
              <a:rPr lang="en-US"/>
              <a:t>Finds the remainder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Statement </a:t>
            </a:r>
          </a:p>
          <a:p>
            <a:r>
              <a:rPr lang="en-US"/>
              <a:t>Expression</a:t>
            </a:r>
          </a:p>
          <a:p>
            <a:r>
              <a:rPr lang="en-US"/>
              <a:t>Variable</a:t>
            </a:r>
          </a:p>
          <a:p>
            <a:r>
              <a:rPr lang="en-US"/>
              <a:t>Int, Float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New Data Type: String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Text wrapped in quotes</a:t>
            </a:r>
          </a:p>
          <a:p>
            <a:r>
              <a:rPr lang="en-US"/>
              <a:t>Only meaningful to humans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Indexing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C4F1B-D7C5-4967-9F23-CBB4205A7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90" dirty="0">
                <a:solidFill>
                  <a:srgbClr val="00B050"/>
                </a:solidFill>
              </a:rPr>
              <a:t>PYTHON IS ZERO INDEXED! NEVER FORGET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English:</a:t>
            </a:r>
          </a:p>
          <a:p>
            <a:pPr marL="0" indent="0">
              <a:buNone/>
            </a:pPr>
            <a:r>
              <a:rPr lang="en-US" i="1" dirty="0"/>
              <a:t>get the </a:t>
            </a:r>
            <a:r>
              <a:rPr lang="en-US" i="1" dirty="0">
                <a:solidFill>
                  <a:srgbClr val="00B050"/>
                </a:solidFill>
              </a:rPr>
              <a:t>first</a:t>
            </a:r>
            <a:r>
              <a:rPr lang="en-US" i="1" dirty="0"/>
              <a:t> letter in </a:t>
            </a:r>
            <a:r>
              <a:rPr lang="en-US" i="1" dirty="0" err="1"/>
              <a:t>my_string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seventh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6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8398" r="58268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Code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Short, Readable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last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-1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398" name="Shape 398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9" name="Shape 399"/>
          <p:cNvSpPr/>
          <p:nvPr/>
        </p:nvSpPr>
        <p:spPr>
          <a:xfrm>
            <a:off x="513295" y="5102496"/>
            <a:ext cx="12484891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lang="en-US" dirty="0">
                <a:solidFill>
                  <a:srgbClr val="00B050"/>
                </a:solidFill>
              </a:rPr>
              <a:t>third</a:t>
            </a:r>
            <a:r>
              <a:rPr lang="en-US" dirty="0"/>
              <a:t> to the </a:t>
            </a:r>
            <a:r>
              <a:rPr lang="en-US" dirty="0">
                <a:solidFill>
                  <a:srgbClr val="00B050"/>
                </a:solidFill>
              </a:rPr>
              <a:t>twelfth</a:t>
            </a:r>
            <a:r>
              <a:rPr lang="en-US" dirty="0"/>
              <a:t> elements</a:t>
            </a:r>
            <a:r>
              <a:rPr dirty="0"/>
              <a:t> of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3426E-EE60-44DE-AE64-6EE09F61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[start : </a:t>
            </a:r>
            <a:r>
              <a:rPr lang="en-US" dirty="0" err="1"/>
              <a:t>stop_exclusive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01234567890123456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‘this is my string’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[3:</a:t>
            </a:r>
            <a:r>
              <a:rPr lang="en-US" sz="4800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is my s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345678901</a:t>
            </a:r>
          </a:p>
        </p:txBody>
      </p:sp>
      <p:sp>
        <p:nvSpPr>
          <p:cNvPr id="5" name="Shape 406">
            <a:extLst>
              <a:ext uri="{FF2B5EF4-FFF2-40B4-BE49-F238E27FC236}">
                <a16:creationId xmlns:a16="http://schemas.microsoft.com/office/drawing/2014/main" id="{C65C8447-205F-4ECE-89E2-53C73B158915}"/>
              </a:ext>
            </a:extLst>
          </p:cNvPr>
          <p:cNvSpPr/>
          <p:nvPr/>
        </p:nvSpPr>
        <p:spPr>
          <a:xfrm rot="16200000">
            <a:off x="7149206" y="7506949"/>
            <a:ext cx="2076181" cy="816917"/>
          </a:xfrm>
          <a:prstGeom prst="rightArrow">
            <a:avLst>
              <a:gd name="adj1" fmla="val 17803"/>
              <a:gd name="adj2" fmla="val 5863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07">
            <a:extLst>
              <a:ext uri="{FF2B5EF4-FFF2-40B4-BE49-F238E27FC236}">
                <a16:creationId xmlns:a16="http://schemas.microsoft.com/office/drawing/2014/main" id="{A5500F8D-F427-4D5A-81B7-EA0578AA31F5}"/>
              </a:ext>
            </a:extLst>
          </p:cNvPr>
          <p:cNvSpPr/>
          <p:nvPr/>
        </p:nvSpPr>
        <p:spPr>
          <a:xfrm>
            <a:off x="6502400" y="8953499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not included!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get all the letters up to the third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457172"/>
            <a:ext cx="1210547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grab from the </a:t>
            </a:r>
            <a:r>
              <a:rPr lang="en-US" dirty="0"/>
              <a:t>second</a:t>
            </a: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element</a:t>
            </a:r>
            <a:r>
              <a:rPr dirty="0"/>
              <a:t> through until the end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my_string[2:]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even # items in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4046" r="34046"/>
          <a:stretch>
            <a:fillRect/>
          </a:stretch>
        </p:blipFill>
        <p:spPr/>
      </p:pic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/>
        <p:txBody>
          <a:bodyPr/>
          <a:lstStyle>
            <a:lvl1pPr>
              <a:defRPr sz="5300"/>
            </a:lvl1pPr>
          </a:lstStyle>
          <a:p>
            <a:r>
              <a:rPr lang="en-US"/>
              <a:t>broad Open-Source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5B940F-95AF-4274-BBDD-9D5B192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odd # items in list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Values: What kinds ARE THERE?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String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 + 7.0 = 8.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“7.0” = </a:t>
            </a:r>
            <a:r>
              <a:rPr dirty="0"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4294967295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my_name = “rob”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906" r="28906"/>
          <a:stretch>
            <a:fillRect/>
          </a:stretch>
        </p:blipFill>
        <p:spPr/>
      </p:pic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Modern 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10A882-84BA-4A4E-8838-25C7249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“Hello, Rob”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Function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Performs an action</a:t>
            </a:r>
          </a:p>
          <a:p>
            <a:r>
              <a:rPr lang="en-US"/>
              <a:t>Action in example: cast to integer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3061"/>
            <a:ext cx="322203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u="sng" dirty="0">
                <a:uFill>
                  <a:solidFill>
                    <a:schemeClr val="accent4"/>
                  </a:solidFill>
                </a:uFill>
              </a:rPr>
              <a:t>int</a:t>
            </a:r>
            <a:r>
              <a:rPr dirty="0"/>
              <a:t>(</a:t>
            </a:r>
            <a:r>
              <a:rPr u="sng" dirty="0">
                <a:uFill>
                  <a:solidFill>
                    <a:srgbClr val="FF0000"/>
                  </a:solidFill>
                </a:uFill>
              </a:rPr>
              <a:t>“7.0”</a:t>
            </a:r>
            <a:r>
              <a:rPr dirty="0"/>
              <a:t>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0044" y="8315256"/>
            <a:ext cx="271388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4705488">
            <a:off x="3046703" y="6669167"/>
            <a:ext cx="3335362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(aka argument)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method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79A-E9BC-4748-9F6C-E24E5FF08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“Rob”.</a:t>
            </a:r>
            <a:r>
              <a:rPr lang="en-US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R”,“B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</a:p>
        </p:txBody>
      </p:sp>
      <p:sp>
        <p:nvSpPr>
          <p:cNvPr id="8" name="Shape 525">
            <a:extLst>
              <a:ext uri="{FF2B5EF4-FFF2-40B4-BE49-F238E27FC236}">
                <a16:creationId xmlns:a16="http://schemas.microsoft.com/office/drawing/2014/main" id="{1018420E-1F02-4413-8183-69F924ABF5B7}"/>
              </a:ext>
            </a:extLst>
          </p:cNvPr>
          <p:cNvSpPr/>
          <p:nvPr/>
        </p:nvSpPr>
        <p:spPr>
          <a:xfrm rot="16200000">
            <a:off x="4773001" y="4382889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526">
            <a:extLst>
              <a:ext uri="{FF2B5EF4-FFF2-40B4-BE49-F238E27FC236}">
                <a16:creationId xmlns:a16="http://schemas.microsoft.com/office/drawing/2014/main" id="{F0DAEB24-A6F2-4076-8910-45DDF5339049}"/>
              </a:ext>
            </a:extLst>
          </p:cNvPr>
          <p:cNvSpPr/>
          <p:nvPr/>
        </p:nvSpPr>
        <p:spPr>
          <a:xfrm>
            <a:off x="4098254" y="5490290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method on string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Casting between Data types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int()</a:t>
            </a:r>
          </a:p>
          <a:p>
            <a:r>
              <a:rPr lang="en-US"/>
              <a:t>float()</a:t>
            </a:r>
          </a:p>
          <a:p>
            <a:r>
              <a:rPr lang="en-US"/>
              <a:t>str()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r>
              <a:rPr lang="en-US"/>
              <a:t>Method</a:t>
            </a:r>
          </a:p>
          <a:p>
            <a:r>
              <a:rPr lang="en-US"/>
              <a:t>Casting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0CEB-98E7-4A18-BE8C-9806C0B07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6" name="Chart 226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27305D-ABDC-46F2-9BB8-4EDEC0FF163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0" dirty="0"/>
              <a:t>Evaluations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913EF7-43F7-4FF6-BDD7-974059552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hlinkClick r:id="rId2"/>
              </a:rPr>
              <a:t>https://www.careercenters.com/evaluations/new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03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EBB-30FD-46EB-9E8B-3AA592635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885255" y="5952264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8911602">
            <a:off x="859309" y="5902704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D60EF4-B36A-4FCA-8F64-BBD25CAAC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minutes for lesson &amp; demo</a:t>
            </a:r>
          </a:p>
          <a:p>
            <a:r>
              <a:rPr lang="en-US" dirty="0"/>
              <a:t>20 minutes for exercise</a:t>
            </a:r>
          </a:p>
          <a:p>
            <a:r>
              <a:rPr lang="en-US" dirty="0"/>
              <a:t>Pause to review &amp; ask questions</a:t>
            </a:r>
          </a:p>
          <a:p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Custom 4">
      <a:majorFont>
        <a:latin typeface="Din condensed"/>
        <a:ea typeface="Helvetica Neue"/>
        <a:cs typeface="Helvetica Neue"/>
      </a:majorFont>
      <a:minorFont>
        <a:latin typeface="Din alternative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852</Words>
  <Application>Microsoft Office PowerPoint</Application>
  <PresentationFormat>Custom</PresentationFormat>
  <Paragraphs>219</Paragraphs>
  <Slides>70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New_Template7</vt:lpstr>
      <vt:lpstr>Bootcamp</vt:lpstr>
      <vt:lpstr>Patrick Staudt, CFA</vt:lpstr>
      <vt:lpstr>Why Python?</vt:lpstr>
      <vt:lpstr>Code</vt:lpstr>
      <vt:lpstr>Community</vt:lpstr>
      <vt:lpstr>Infrastructure</vt:lpstr>
      <vt:lpstr>Class format</vt:lpstr>
      <vt:lpstr>Class format</vt:lpstr>
      <vt:lpstr>Class format</vt:lpstr>
      <vt:lpstr>FUNDAMENTALS</vt:lpstr>
      <vt:lpstr>How to think about Python</vt:lpstr>
      <vt:lpstr>PowerPoint Presentation</vt:lpstr>
      <vt:lpstr>ASSIgnment Statement</vt:lpstr>
      <vt:lpstr>ASSIgnment Statement</vt:lpstr>
      <vt:lpstr>Rules for Variables</vt:lpstr>
      <vt:lpstr>Variables</vt:lpstr>
      <vt:lpstr>Variables</vt:lpstr>
      <vt:lpstr>Variables</vt:lpstr>
      <vt:lpstr>Variables</vt:lpstr>
      <vt:lpstr>Variables</vt:lpstr>
      <vt:lpstr>Variables</vt:lpstr>
      <vt:lpstr>Expressions  vs. Statements</vt:lpstr>
      <vt:lpstr>ExpressionS</vt:lpstr>
      <vt:lpstr>Expression Examples</vt:lpstr>
      <vt:lpstr>Python thinks like your calculator</vt:lpstr>
      <vt:lpstr>Expression Vs Statement</vt:lpstr>
      <vt:lpstr>Expression Vs Statement</vt:lpstr>
      <vt:lpstr>Old Friends</vt:lpstr>
      <vt:lpstr>Old Friends</vt:lpstr>
      <vt:lpstr>A New Friend</vt:lpstr>
      <vt:lpstr>Concepts covered so Far</vt:lpstr>
      <vt:lpstr>Exercises</vt:lpstr>
      <vt:lpstr>New Data Type: String</vt:lpstr>
      <vt:lpstr>String Example</vt:lpstr>
      <vt:lpstr>String Example</vt:lpstr>
      <vt:lpstr>Indexing Syntax</vt:lpstr>
      <vt:lpstr>Indexing Syntax</vt:lpstr>
      <vt:lpstr>Indexing Syntax</vt:lpstr>
      <vt:lpstr>Indexing Syntax</vt:lpstr>
      <vt:lpstr>Indexing Syntax</vt:lpstr>
      <vt:lpstr>Indexing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Slice: step</vt:lpstr>
      <vt:lpstr>Slice: step</vt:lpstr>
      <vt:lpstr>Slice: step</vt:lpstr>
      <vt:lpstr>Slice: step</vt:lpstr>
      <vt:lpstr>Exercises</vt:lpstr>
      <vt:lpstr>Values: What kinds ARE THERE?</vt:lpstr>
      <vt:lpstr>Mixing data types</vt:lpstr>
      <vt:lpstr>Mixing data types</vt:lpstr>
      <vt:lpstr>Mixing data types</vt:lpstr>
      <vt:lpstr>F-Strings</vt:lpstr>
      <vt:lpstr>F-strings</vt:lpstr>
      <vt:lpstr>F-strings</vt:lpstr>
      <vt:lpstr>F-strings</vt:lpstr>
      <vt:lpstr>Function</vt:lpstr>
      <vt:lpstr>Anatomy of a function call</vt:lpstr>
      <vt:lpstr>Function vs method</vt:lpstr>
      <vt:lpstr>method Example</vt:lpstr>
      <vt:lpstr>Function vs method</vt:lpstr>
      <vt:lpstr>Function vs method</vt:lpstr>
      <vt:lpstr>Casting between Data types</vt:lpstr>
      <vt:lpstr>Concepts covered so Far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Patrick Staudt</dc:creator>
  <cp:lastModifiedBy>Patrick Staudt</cp:lastModifiedBy>
  <cp:revision>22</cp:revision>
  <dcterms:modified xsi:type="dcterms:W3CDTF">2020-09-15T14:50:13Z</dcterms:modified>
</cp:coreProperties>
</file>