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79" r:id="rId16"/>
    <p:sldId id="273" r:id="rId17"/>
    <p:sldId id="303" r:id="rId18"/>
    <p:sldId id="270" r:id="rId19"/>
    <p:sldId id="271" r:id="rId20"/>
    <p:sldId id="305" r:id="rId21"/>
    <p:sldId id="302" r:id="rId22"/>
    <p:sldId id="304" r:id="rId23"/>
    <p:sldId id="300" r:id="rId24"/>
    <p:sldId id="301" r:id="rId25"/>
    <p:sldId id="281" r:id="rId26"/>
    <p:sldId id="284" r:id="rId27"/>
    <p:sldId id="285" r:id="rId28"/>
    <p:sldId id="286" r:id="rId29"/>
    <p:sldId id="287" r:id="rId30"/>
    <p:sldId id="288" r:id="rId31"/>
    <p:sldId id="307" r:id="rId32"/>
    <p:sldId id="289" r:id="rId33"/>
    <p:sldId id="290" r:id="rId34"/>
    <p:sldId id="291" r:id="rId35"/>
    <p:sldId id="292" r:id="rId36"/>
    <p:sldId id="293" r:id="rId37"/>
    <p:sldId id="294" r:id="rId38"/>
    <p:sldId id="308" r:id="rId39"/>
    <p:sldId id="295" r:id="rId40"/>
    <p:sldId id="297" r:id="rId41"/>
    <p:sldId id="309" r:id="rId42"/>
    <p:sldId id="298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474016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715877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907449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435245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389138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3483854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453269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9290186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7124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253720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6501843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4972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512177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954417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274629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spcBef>
                <a:spcPts val="3500"/>
              </a:spcBef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3837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659078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626816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4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73088" marR="0" indent="-573088" algn="l" defTabSz="650240" rtl="0" latinLnBrk="0">
        <a:lnSpc>
          <a:spcPct val="100000"/>
        </a:lnSpc>
        <a:spcBef>
          <a:spcPts val="5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87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B7639-ABEF-4900-91E8-B2E7E9E3F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278" name="Shape 27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  <p:sp>
        <p:nvSpPr>
          <p:cNvPr id="279" name="Shape 279"/>
          <p:cNvSpPr/>
          <p:nvPr/>
        </p:nvSpPr>
        <p:spPr>
          <a:xfrm>
            <a:off x="796226" y="638916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1,4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15</a:t>
            </a:r>
          </a:p>
        </p:txBody>
      </p:sp>
      <p:sp>
        <p:nvSpPr>
          <p:cNvPr id="280" name="Shape 280"/>
          <p:cNvSpPr/>
          <p:nvPr/>
        </p:nvSpPr>
        <p:spPr>
          <a:xfrm>
            <a:off x="796226" y="7768179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2,3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Training 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817F-0211-4E82-8FF4-1ED3C4D55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columns = [‘</a:t>
            </a:r>
            <a:r>
              <a:rPr lang="en-US" dirty="0" err="1"/>
              <a:t>crime_rate</a:t>
            </a:r>
            <a:r>
              <a:rPr lang="en-US" dirty="0"/>
              <a:t>’, ‘</a:t>
            </a:r>
            <a:r>
              <a:rPr lang="en-US" dirty="0" err="1"/>
              <a:t>tax_rate</a:t>
            </a:r>
            <a:r>
              <a:rPr lang="en-US" dirty="0"/>
              <a:t>’]</a:t>
            </a:r>
          </a:p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 err="1"/>
              <a:t>model.fit</a:t>
            </a:r>
            <a:r>
              <a:rPr lang="en-US" dirty="0"/>
              <a:t>(df[columns],df[‘</a:t>
            </a:r>
            <a:r>
              <a:rPr lang="en-US" dirty="0" err="1"/>
              <a:t>median_price</a:t>
            </a:r>
            <a:r>
              <a:rPr lang="en-US" dirty="0"/>
              <a:t>])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86" name="Shape 286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model.predict(df[columns])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Interpreting Linear models</a:t>
            </a:r>
          </a:p>
        </p:txBody>
      </p:sp>
      <p:sp>
        <p:nvSpPr>
          <p:cNvPr id="261" name="Shape 261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model.coef_</a:t>
            </a:r>
          </a:p>
        </p:txBody>
      </p:sp>
      <p:sp>
        <p:nvSpPr>
          <p:cNvPr id="262" name="Shape 262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[-1.840,4.24, …, -9.96])</a:t>
            </a:r>
          </a:p>
        </p:txBody>
      </p:sp>
      <p:sp>
        <p:nvSpPr>
          <p:cNvPr id="263" name="Shape 263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71F7-B81C-46FF-A232-0F1CEFE3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interpreting coefficients: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2D4B-8186-4B4C-81E9-EBBDFFF75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Independent variables are not centered on zero</a:t>
            </a:r>
          </a:p>
          <a:p>
            <a:r>
              <a:rPr lang="en-US" dirty="0"/>
              <a:t>Independent variables’ magnitudes are on differences scales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3936832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Solution: Normalize!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Centered data around zero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Scale all columns between 0-1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Normalizing your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LinearRegression(normalize=True)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9857B4-FC0D-4D42-B980-2ADDE0F21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5AE9D-0A59-4C24-8FB7-B773D3AC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700" dirty="0"/>
              <a:t>Problem WITH Sum of Squared Errors (SSE)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3B6AD-F45A-4A64-826D-32ABDE75D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 can be huge!</a:t>
            </a:r>
          </a:p>
        </p:txBody>
      </p:sp>
    </p:spTree>
    <p:extLst>
      <p:ext uri="{BB962C8B-B14F-4D97-AF65-F5344CB8AC3E}">
        <p14:creationId xmlns:p14="http://schemas.microsoft.com/office/powerpoint/2010/main" val="33364934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Outputs line of best fit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“Best fit” minimizes squared error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562E-8E79-486E-9F42-B76A8CA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Squared Error (MSE):</a:t>
            </a:r>
            <a:br>
              <a:rPr lang="en-US" dirty="0"/>
            </a:br>
            <a:r>
              <a:rPr lang="en-US" dirty="0"/>
              <a:t>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EC8B8-DD46-48D6-8CC2-CD74F32E59A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Squared error just like least squares, but average vs total</a:t>
                </a:r>
              </a:p>
              <a:p>
                <a:pPr marL="0" indent="0">
                  <a:buNone/>
                  <a:tabLst>
                    <a:tab pos="12003088" algn="r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degrees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freedom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	</a:t>
                </a:r>
                <a:r>
                  <a:rPr lang="en-US" sz="3300" dirty="0"/>
                  <a:t>①</a:t>
                </a:r>
              </a:p>
              <a:p>
                <a:pPr marL="0" indent="0">
                  <a:buNone/>
                  <a:tabLst>
                    <a:tab pos="12003088" algn="r"/>
                  </a:tabLst>
                </a:pPr>
                <a:r>
                  <a:rPr lang="en-US" sz="3400" dirty="0"/>
                  <a:t>[error degrees of freedom] = [num of </a:t>
                </a:r>
                <a:r>
                  <a:rPr lang="en-US" sz="3400" dirty="0" err="1"/>
                  <a:t>obs</a:t>
                </a:r>
                <a:r>
                  <a:rPr lang="en-US" sz="3400" dirty="0"/>
                  <a:t>] – [num of </a:t>
                </a:r>
                <a:r>
                  <a:rPr lang="en-US" sz="3400" dirty="0" err="1"/>
                  <a:t>ind</a:t>
                </a:r>
                <a:r>
                  <a:rPr lang="en-US" sz="3400" dirty="0"/>
                  <a:t> variables] – 1	</a:t>
                </a:r>
              </a:p>
              <a:p>
                <a:pPr marL="0" indent="0">
                  <a:buNone/>
                  <a:tabLst>
                    <a:tab pos="4456113" algn="ctr"/>
                    <a:tab pos="5653088" algn="ctr"/>
                    <a:tab pos="6916738" algn="ctr"/>
                    <a:tab pos="8628063" algn="ctr"/>
                    <a:tab pos="10741025" algn="ctr"/>
                    <a:tab pos="11088688" algn="ctr"/>
                    <a:tab pos="12003088" algn="r"/>
                  </a:tabLst>
                </a:pPr>
                <a:r>
                  <a:rPr lang="en-US" sz="3400" dirty="0"/>
                  <a:t>	=	</a:t>
                </a:r>
                <a:r>
                  <a:rPr lang="en-US" sz="3400" i="1" dirty="0"/>
                  <a:t>N</a:t>
                </a:r>
                <a:r>
                  <a:rPr lang="en-US" sz="3400" dirty="0"/>
                  <a:t>	−	</a:t>
                </a:r>
                <a:r>
                  <a:rPr lang="en-US" sz="3400" i="1" dirty="0"/>
                  <a:t>k	</a:t>
                </a:r>
                <a:r>
                  <a:rPr lang="en-US" sz="3400" dirty="0"/>
                  <a:t>–	1</a:t>
                </a:r>
                <a:r>
                  <a:rPr lang="en-US" sz="3500" dirty="0"/>
                  <a:t>	</a:t>
                </a:r>
                <a:r>
                  <a:rPr lang="en-US" sz="3600" dirty="0"/>
                  <a:t> ②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12003088" algn="r"/>
                  </a:tabLst>
                </a:pPr>
                <a:r>
                  <a:rPr lang="en-US" sz="3600" dirty="0"/>
                  <a:t>	</a:t>
                </a:r>
                <a:r>
                  <a:rPr lang="en-US" sz="2500" i="1" dirty="0"/>
                  <a:t>(the </a:t>
                </a:r>
                <a:r>
                  <a:rPr lang="en-US" sz="2500" dirty="0"/>
                  <a:t>–</a:t>
                </a:r>
                <a:r>
                  <a:rPr lang="en-US" sz="2500" i="1" dirty="0"/>
                  <a:t>1 is for the intercept term)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  <a:tabLst>
                    <a:tab pos="4738688" algn="ctr"/>
                    <a:tab pos="5884863" algn="ctr"/>
                    <a:tab pos="7366000" algn="ctr"/>
                    <a:tab pos="9144000" algn="ctr"/>
                    <a:tab pos="12003088" algn="r"/>
                  </a:tabLst>
                </a:pPr>
                <a:r>
                  <a:rPr lang="en-US" sz="3600" dirty="0"/>
                  <a:t>①, </a:t>
                </a:r>
                <a:r>
                  <a:rPr lang="en-US" sz="3200" dirty="0"/>
                  <a:t>② </a:t>
                </a:r>
                <a:r>
                  <a:rPr lang="en-US" dirty="0"/>
                  <a:t>⇒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4970463" algn="l"/>
                    <a:tab pos="6516688" algn="ctr"/>
                    <a:tab pos="7831138" algn="ctr"/>
                    <a:tab pos="10058400" algn="ctr"/>
                  </a:tabLst>
                </a:pPr>
                <a:endParaRPr lang="en-US" sz="35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EC8B8-DD46-48D6-8CC2-CD74F32E5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600" t="-1429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4672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38A-56A2-4731-8AA2-3CE4A309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Problem with using MEAN squared error (MSE) to evaluate a model: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B6A8-DF2B-4F36-ACFB-70B415EB0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changes depending on the scale of the data.</a:t>
            </a:r>
          </a:p>
          <a:p>
            <a:pPr marL="1262063" indent="-1095375">
              <a:buNone/>
            </a:pPr>
            <a:r>
              <a:rPr lang="en-US" b="1" dirty="0">
                <a:solidFill>
                  <a:schemeClr val="accent1"/>
                </a:solidFill>
              </a:rPr>
              <a:t>E.g.	</a:t>
            </a:r>
            <a:r>
              <a:rPr lang="en-US" dirty="0"/>
              <a:t>A model for predicting </a:t>
            </a:r>
            <a:r>
              <a:rPr lang="en-US" dirty="0">
                <a:solidFill>
                  <a:schemeClr val="accent3"/>
                </a:solidFill>
              </a:rPr>
              <a:t>home prices </a:t>
            </a:r>
            <a:r>
              <a:rPr lang="en-US" dirty="0"/>
              <a:t>would have a larger MSE vs. a model for predicting </a:t>
            </a:r>
            <a:r>
              <a:rPr lang="en-US" dirty="0">
                <a:solidFill>
                  <a:schemeClr val="accent3"/>
                </a:solidFill>
              </a:rPr>
              <a:t>CO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particles per million</a:t>
            </a:r>
            <a:r>
              <a:rPr lang="en-US" dirty="0"/>
              <a:t> in the air.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Is there a standardized way to evaluate model strength?</a:t>
            </a:r>
          </a:p>
        </p:txBody>
      </p:sp>
    </p:spTree>
    <p:extLst>
      <p:ext uri="{BB962C8B-B14F-4D97-AF65-F5344CB8AC3E}">
        <p14:creationId xmlns:p14="http://schemas.microsoft.com/office/powerpoint/2010/main" val="3647827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</a:t>
            </a:r>
            <a:r>
              <a:rPr lang="en-US" baseline="30000" dirty="0"/>
              <a:t>2</a:t>
            </a:r>
            <a:r>
              <a:rPr lang="en-US" dirty="0"/>
              <a:t> Score!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Percentage of the total variation in the dependent variable explained by the independent variables</a:t>
            </a:r>
          </a:p>
          <a:p>
            <a:pPr lvl="1"/>
            <a:r>
              <a:rPr lang="en-US" dirty="0"/>
              <a:t>I.e. how much error your model has vs. “just guess the mean”</a:t>
            </a:r>
          </a:p>
          <a:p>
            <a:r>
              <a:rPr lang="en-US" dirty="0"/>
              <a:t>Goes from 1 (perfect) to negative infinity</a:t>
            </a:r>
          </a:p>
          <a:p>
            <a:pPr lvl="1"/>
            <a:r>
              <a:rPr lang="en-US" dirty="0"/>
              <a:t>0 is just as good as guessing the mean</a:t>
            </a:r>
          </a:p>
          <a:p>
            <a:r>
              <a:rPr lang="en-US" dirty="0">
                <a:solidFill>
                  <a:srgbClr val="92D050"/>
                </a:solidFill>
              </a:rPr>
              <a:t>In single-variable regression, R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squared correlation between the dependent and 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068AEB-BED4-48F3-A040-69506DA913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14607633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sz="5100" dirty="0" err="1"/>
              <a:t>R</a:t>
            </a:r>
            <a:r>
              <a:rPr sz="5100" baseline="30000" dirty="0" err="1"/>
              <a:t>2</a:t>
            </a:r>
            <a:r>
              <a:rPr sz="5100" dirty="0"/>
              <a:t> score</a:t>
            </a:r>
            <a:r>
              <a:rPr lang="en-US" sz="5100" dirty="0"/>
              <a:t> (coefficient of determination)</a:t>
            </a:r>
            <a:endParaRPr sz="5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      </a:t>
                </a:r>
                <a14:m>
                  <m:oMath xmlns:m="http://schemas.openxmlformats.org/officeDocument/2006/math">
                    <m:r>
                      <a:rPr lang="en-US" sz="49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4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2412">
              <a:defRPr sz="14620"/>
            </a:lvl1pPr>
          </a:lstStyle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Testing methods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Quick and qualitative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Protects against major errors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relationship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pic>
        <p:nvPicPr>
          <p:cNvPr id="31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12" y="4243247"/>
            <a:ext cx="7788894" cy="517354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relationship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20" name="Shape 320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22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65" y="4324450"/>
            <a:ext cx="7845595" cy="497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10" name="Shape 210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I</a:t>
            </a:r>
            <a:r>
              <a:rPr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N</a:t>
            </a:r>
            <a:r>
              <a:rPr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E</a:t>
            </a:r>
            <a:r>
              <a:rPr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877087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26" name="Shape 326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28" name="pasted-image.png"/>
          <p:cNvPicPr>
            <a:picLocks noChangeAspect="1"/>
          </p:cNvPicPr>
          <p:nvPr/>
        </p:nvPicPr>
        <p:blipFill>
          <a:blip r:embed="rId3"/>
          <a:srcRect r="63741"/>
          <a:stretch>
            <a:fillRect/>
          </a:stretch>
        </p:blipFill>
        <p:spPr>
          <a:xfrm>
            <a:off x="1171239" y="4243247"/>
            <a:ext cx="6795681" cy="4857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32" name="Shape 332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34" name="pasted-image.png"/>
          <p:cNvPicPr>
            <a:picLocks noChangeAspect="1"/>
          </p:cNvPicPr>
          <p:nvPr/>
        </p:nvPicPr>
        <p:blipFill>
          <a:blip r:embed="rId3"/>
          <a:srcRect l="35136" r="32190"/>
          <a:stretch>
            <a:fillRect/>
          </a:stretch>
        </p:blipFill>
        <p:spPr>
          <a:xfrm>
            <a:off x="1197270" y="4243145"/>
            <a:ext cx="6500650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38" name="Shape 338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3"/>
          <a:srcRect l="66194" r="1133"/>
          <a:stretch>
            <a:fillRect/>
          </a:stretch>
        </p:blipFill>
        <p:spPr>
          <a:xfrm>
            <a:off x="1197270" y="4243145"/>
            <a:ext cx="6500649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strike="sngStrike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strike="sngStrike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Independence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47" name="pasted-image.png"/>
          <p:cNvPicPr>
            <a:picLocks noChangeAspect="1"/>
          </p:cNvPicPr>
          <p:nvPr/>
        </p:nvPicPr>
        <p:blipFill>
          <a:blip r:embed="rId3"/>
          <a:srcRect l="1002" r="24271"/>
          <a:stretch>
            <a:fillRect/>
          </a:stretch>
        </p:blipFill>
        <p:spPr>
          <a:xfrm>
            <a:off x="675190" y="4648200"/>
            <a:ext cx="9032478" cy="401095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 rot="18546354">
            <a:off x="10625965" y="6515583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2624366">
            <a:off x="11232346" y="6033970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Independence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53" name="Fitting_correlation_matrix.png"/>
          <p:cNvPicPr>
            <a:picLocks noChangeAspect="1"/>
          </p:cNvPicPr>
          <p:nvPr/>
        </p:nvPicPr>
        <p:blipFill>
          <a:blip r:embed="rId3"/>
          <a:srcRect r="47657"/>
          <a:stretch>
            <a:fillRect/>
          </a:stretch>
        </p:blipFill>
        <p:spPr>
          <a:xfrm>
            <a:off x="1203739" y="4489712"/>
            <a:ext cx="6961197" cy="431642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I</a:t>
            </a:r>
            <a:r>
              <a:rPr strike="sngStrike"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N</a:t>
            </a:r>
            <a:r>
              <a:rPr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E</a:t>
            </a:r>
            <a:r>
              <a:rPr strike="sngStrike"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42900730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Normality of errors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histogram</a:t>
            </a:r>
          </a:p>
        </p:txBody>
      </p:sp>
      <p:sp>
        <p:nvSpPr>
          <p:cNvPr id="359" name="Shape 359"/>
          <p:cNvSpPr/>
          <p:nvPr/>
        </p:nvSpPr>
        <p:spPr>
          <a:xfrm rot="18546354">
            <a:off x="9715588" y="6365707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rot="2624366">
            <a:off x="10321969" y="5884094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22" y="4032920"/>
            <a:ext cx="7930721" cy="5228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Normality of errors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histogram</a:t>
            </a:r>
          </a:p>
        </p:txBody>
      </p:sp>
      <p:sp>
        <p:nvSpPr>
          <p:cNvPr id="367" name="Shape 367"/>
          <p:cNvSpPr/>
          <p:nvPr/>
        </p:nvSpPr>
        <p:spPr>
          <a:xfrm rot="2859210">
            <a:off x="9405810" y="6463008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 rot="18911602">
            <a:off x="9413546" y="6433362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69" name="pasted-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50" y="4022927"/>
            <a:ext cx="6715537" cy="537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 Linear models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I</a:t>
            </a:r>
            <a:r>
              <a:rPr strike="sngStrike"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N</a:t>
            </a:r>
            <a:r>
              <a:rPr strike="sngStrike"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E</a:t>
            </a:r>
            <a:r>
              <a:rPr strike="sngStrike"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98605346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16" name="Shape 216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17" name="Shape 217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18" name="Shape 218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19" name="Shape 219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Python Equivalent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531687" y="4286249"/>
            <a:ext cx="1294670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model.coef_ = np.array([2.0])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model.intercept_ = 1.0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25" name="Shape 225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27" name="Shape 227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28" name="Shape 228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Training a Model</a:t>
            </a:r>
          </a:p>
        </p:txBody>
      </p:sp>
      <p:sp>
        <p:nvSpPr>
          <p:cNvPr id="231" name="Shape 231"/>
          <p:cNvSpPr/>
          <p:nvPr/>
        </p:nvSpPr>
        <p:spPr>
          <a:xfrm>
            <a:off x="41749" y="4381499"/>
            <a:ext cx="1359992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[‘crime_rate’]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model.fit(df[columns],df[‘median_price])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34" name="Shape 23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model.predict(df[columns])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646</Words>
  <Application>Microsoft Office PowerPoint</Application>
  <PresentationFormat>Custom</PresentationFormat>
  <Paragraphs>131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Linear Regression</vt:lpstr>
      <vt:lpstr>Imported as sklearn</vt:lpstr>
      <vt:lpstr>single-variable Linear models</vt:lpstr>
      <vt:lpstr>single-variable</vt:lpstr>
      <vt:lpstr>Python Equivalent</vt:lpstr>
      <vt:lpstr>single-variable</vt:lpstr>
      <vt:lpstr>Training a Model</vt:lpstr>
      <vt:lpstr>Using a Model</vt:lpstr>
      <vt:lpstr>PowerPoint Presentation</vt:lpstr>
      <vt:lpstr>Multi-variable</vt:lpstr>
      <vt:lpstr>Multi-variable</vt:lpstr>
      <vt:lpstr>Training a Model</vt:lpstr>
      <vt:lpstr>Using a Model</vt:lpstr>
      <vt:lpstr>Interpreting Linear models</vt:lpstr>
      <vt:lpstr>Problem with interpreting coefficients:</vt:lpstr>
      <vt:lpstr>Solution: Normalize!</vt:lpstr>
      <vt:lpstr>Normalizing your data</vt:lpstr>
      <vt:lpstr>Problem WITH Sum of Squared Errors (SSE)</vt:lpstr>
      <vt:lpstr>Mean Squared Error (MSE): Solution?</vt:lpstr>
      <vt:lpstr>Problem with using MEAN squared error (MSE) to evaluate a model:</vt:lpstr>
      <vt:lpstr>SOLUTION: R2 Score!</vt:lpstr>
      <vt:lpstr>PowerPoint Presentation</vt:lpstr>
      <vt:lpstr>R2 score (coefficient of determination)</vt:lpstr>
      <vt:lpstr>Exercises</vt:lpstr>
      <vt:lpstr>Linear model assumptions</vt:lpstr>
      <vt:lpstr>Testing methods</vt:lpstr>
      <vt:lpstr>Linear relationship</vt:lpstr>
      <vt:lpstr>Linear relationship</vt:lpstr>
      <vt:lpstr>Linear model assumptions</vt:lpstr>
      <vt:lpstr>Equal Variance</vt:lpstr>
      <vt:lpstr>equal Variance</vt:lpstr>
      <vt:lpstr>equal Variance</vt:lpstr>
      <vt:lpstr>Linear model assumptions</vt:lpstr>
      <vt:lpstr>Independence</vt:lpstr>
      <vt:lpstr>Independence</vt:lpstr>
      <vt:lpstr>Linear model assumptions</vt:lpstr>
      <vt:lpstr>Normality of errors</vt:lpstr>
      <vt:lpstr>Normality of errors</vt:lpstr>
      <vt:lpstr>Linear model assumptions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Student 4</cp:lastModifiedBy>
  <cp:revision>19</cp:revision>
  <dcterms:modified xsi:type="dcterms:W3CDTF">2020-08-06T17:39:56Z</dcterms:modified>
</cp:coreProperties>
</file>