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48" r:id="rId2"/>
  </p:sldMasterIdLst>
  <p:notesMasterIdLst>
    <p:notesMasterId r:id="rId45"/>
  </p:notesMasterIdLst>
  <p:sldIdLst>
    <p:sldId id="256" r:id="rId3"/>
    <p:sldId id="261" r:id="rId4"/>
    <p:sldId id="260" r:id="rId5"/>
    <p:sldId id="258" r:id="rId6"/>
    <p:sldId id="259" r:id="rId7"/>
    <p:sldId id="267" r:id="rId8"/>
    <p:sldId id="268" r:id="rId9"/>
    <p:sldId id="269" r:id="rId10"/>
    <p:sldId id="277" r:id="rId11"/>
    <p:sldId id="279" r:id="rId12"/>
    <p:sldId id="281" r:id="rId13"/>
    <p:sldId id="317" r:id="rId14"/>
    <p:sldId id="282" r:id="rId15"/>
    <p:sldId id="285" r:id="rId16"/>
    <p:sldId id="287" r:id="rId17"/>
    <p:sldId id="316" r:id="rId18"/>
    <p:sldId id="311" r:id="rId19"/>
    <p:sldId id="313" r:id="rId20"/>
    <p:sldId id="312" r:id="rId21"/>
    <p:sldId id="314" r:id="rId22"/>
    <p:sldId id="315" r:id="rId23"/>
    <p:sldId id="318" r:id="rId24"/>
    <p:sldId id="319" r:id="rId25"/>
    <p:sldId id="288" r:id="rId26"/>
    <p:sldId id="289" r:id="rId27"/>
    <p:sldId id="320" r:id="rId28"/>
    <p:sldId id="321" r:id="rId29"/>
    <p:sldId id="293" r:id="rId30"/>
    <p:sldId id="295" r:id="rId31"/>
    <p:sldId id="297" r:id="rId32"/>
    <p:sldId id="299" r:id="rId33"/>
    <p:sldId id="300" r:id="rId34"/>
    <p:sldId id="301" r:id="rId35"/>
    <p:sldId id="302" r:id="rId36"/>
    <p:sldId id="303" r:id="rId37"/>
    <p:sldId id="305" r:id="rId38"/>
    <p:sldId id="307" r:id="rId39"/>
    <p:sldId id="322" r:id="rId40"/>
    <p:sldId id="323" r:id="rId41"/>
    <p:sldId id="324" r:id="rId42"/>
    <p:sldId id="308" r:id="rId43"/>
    <p:sldId id="309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5" autoAdjust="0"/>
    <p:restoredTop sz="94653"/>
  </p:normalViewPr>
  <p:slideViewPr>
    <p:cSldViewPr snapToGrid="0">
      <p:cViewPr varScale="1">
        <p:scale>
          <a:sx n="120" d="100"/>
          <a:sy n="120" d="100"/>
        </p:scale>
        <p:origin x="208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4196495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_by_sid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title" hasCustomPrompt="1"/>
          </p:nvPr>
        </p:nvSpPr>
        <p:spPr>
          <a:xfrm>
            <a:off x="406400" y="1536700"/>
            <a:ext cx="6096000" cy="78581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700">
                <a:latin typeface="+mj-l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0960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Shape 94">
            <a:extLst>
              <a:ext uri="{FF2B5EF4-FFF2-40B4-BE49-F238E27FC236}">
                <a16:creationId xmlns:a16="http://schemas.microsoft.com/office/drawing/2014/main" id="{28E16C2D-EC00-1CFE-94ED-ABD2E975FAEF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705600" y="2743200"/>
            <a:ext cx="60960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DF9990-FC3D-3F95-01CB-22CABF60C3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1536700"/>
            <a:ext cx="5794375" cy="78581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7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8190620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316574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899014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2441984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1100661"/>
            <a:ext cx="6705600" cy="6375903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7522017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8473612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815041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7024497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3470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0689319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9772680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18657591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256931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6038142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493500"/>
            <a:ext cx="12192000" cy="5828300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74190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6026305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1263263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726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84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+mj-lt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245" name="Shape 245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46" name="Shape 246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array([3, 4])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253" name="Shape 253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*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54" name="Shape 254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array([3, 9])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4BF2-0854-00FD-F04F-7ED47E61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8076025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Slices: View vs Copy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406400" y="2813736"/>
            <a:ext cx="12192000" cy="4879748"/>
          </a:xfrm>
          <a:prstGeom prst="rect">
            <a:avLst/>
          </a:prstGeom>
        </p:spPr>
        <p:txBody>
          <a:bodyPr/>
          <a:lstStyle/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endParaRPr/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Slice on list creates a new copy</a:t>
            </a: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Slice on array creates a “view”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 as view</a:t>
            </a:r>
          </a:p>
        </p:txBody>
      </p:sp>
      <p:sp>
        <p:nvSpPr>
          <p:cNvPr id="267" name="Shape 267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68" name="Shape 268"/>
          <p:cNvSpPr/>
          <p:nvPr/>
        </p:nvSpPr>
        <p:spPr>
          <a:xfrm rot="21591301">
            <a:off x="458640" y="7696861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278932" y="7442889"/>
            <a:ext cx="519372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dirty="0"/>
              <a:t>original: [</a:t>
            </a:r>
            <a:r>
              <a:rPr lang="en-US" dirty="0"/>
              <a:t>1</a:t>
            </a:r>
            <a:r>
              <a:rPr dirty="0"/>
              <a:t>, </a:t>
            </a:r>
            <a:r>
              <a:rPr lang="en-US" dirty="0"/>
              <a:t>0</a:t>
            </a:r>
            <a:r>
              <a:rPr dirty="0"/>
              <a:t>, 3]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solution</a:t>
            </a:r>
          </a:p>
        </p:txBody>
      </p:sp>
      <p:sp>
        <p:nvSpPr>
          <p:cNvPr id="275" name="Shape 275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  <a:r>
              <a:rPr>
                <a:solidFill>
                  <a:schemeClr val="accent3"/>
                </a:solidFill>
              </a:rPr>
              <a:t>.copy()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76" name="Shape 276"/>
          <p:cNvSpPr/>
          <p:nvPr/>
        </p:nvSpPr>
        <p:spPr>
          <a:xfrm rot="21591301">
            <a:off x="458640" y="7696861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278932" y="7384350"/>
            <a:ext cx="5776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original: [1, 2, 3]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AE16-9F97-A85B-B26A-74F02F0B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</a:p>
        </p:txBody>
      </p:sp>
    </p:spTree>
    <p:extLst>
      <p:ext uri="{BB962C8B-B14F-4D97-AF65-F5344CB8AC3E}">
        <p14:creationId xmlns:p14="http://schemas.microsoft.com/office/powerpoint/2010/main" val="29779932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A5A-5D03-439A-BA56-9CAF5DAD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Fancy Indexing: Lists of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24E93-CC99-08FA-46AA-D7E21DB57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 possible to give a </a:t>
            </a:r>
            <a:r>
              <a:rPr lang="en-US" dirty="0">
                <a:solidFill>
                  <a:schemeClr val="accent1"/>
                </a:solidFill>
              </a:rPr>
              <a:t>list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 list of indices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[100, 200, 300, 400, 500, 600]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indices = [1, 3, 5]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[indices]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92D050"/>
                </a:solidFill>
                <a:latin typeface="+mn-lt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92D050"/>
                </a:solidFill>
                <a:latin typeface="+mn-lt"/>
                <a:cs typeface="Courier New" panose="02070309020205020404" pitchFamily="49" charset="0"/>
              </a:rPr>
              <a:t> provides new, </a:t>
            </a:r>
            <a:r>
              <a:rPr lang="en-US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fancy indexing </a:t>
            </a:r>
            <a:r>
              <a:rPr lang="en-US" dirty="0">
                <a:solidFill>
                  <a:srgbClr val="92D050"/>
                </a:solidFill>
                <a:latin typeface="+mn-lt"/>
                <a:cs typeface="Courier New" panose="02070309020205020404" pitchFamily="49" charset="0"/>
              </a:rPr>
              <a:t>functionality!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)[indices]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array([200, 400, 600])</a:t>
            </a:r>
          </a:p>
        </p:txBody>
      </p:sp>
    </p:spTree>
    <p:extLst>
      <p:ext uri="{BB962C8B-B14F-4D97-AF65-F5344CB8AC3E}">
        <p14:creationId xmlns:p14="http://schemas.microsoft.com/office/powerpoint/2010/main" val="37661545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743-F901-9320-2717-D7B70919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FEB8-06F8-6010-367A-21A5E6BB3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Grabbing </a:t>
            </a:r>
            <a:r>
              <a:rPr lang="en-US" dirty="0">
                <a:solidFill>
                  <a:schemeClr val="accent1"/>
                </a:solidFill>
              </a:rPr>
              <a:t>multiple elements </a:t>
            </a:r>
            <a:r>
              <a:rPr lang="en-US" dirty="0"/>
              <a:t>from a </a:t>
            </a:r>
            <a:r>
              <a:rPr lang="en-US" dirty="0">
                <a:solidFill>
                  <a:schemeClr val="accent1"/>
                </a:solidFill>
              </a:rPr>
              <a:t>single dimension</a:t>
            </a:r>
          </a:p>
          <a:p>
            <a:pPr lvl="1"/>
            <a:r>
              <a:rPr lang="en-US" dirty="0"/>
              <a:t>A list</a:t>
            </a:r>
          </a:p>
          <a:p>
            <a:pPr lvl="1"/>
            <a:r>
              <a:rPr lang="en-US" dirty="0"/>
              <a:t>Not just numbers separated by commas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)[1, 3, 5]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)[[1, 3, 5]]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array([200, 400, 600])</a:t>
            </a:r>
          </a:p>
        </p:txBody>
      </p:sp>
    </p:spTree>
    <p:extLst>
      <p:ext uri="{BB962C8B-B14F-4D97-AF65-F5344CB8AC3E}">
        <p14:creationId xmlns:p14="http://schemas.microsoft.com/office/powerpoint/2010/main" val="12864192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743-F901-9320-2717-D7B70919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FEB8-06F8-6010-367A-21A5E6BB3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Grabbing </a:t>
            </a:r>
            <a:r>
              <a:rPr lang="en-US" dirty="0">
                <a:solidFill>
                  <a:schemeClr val="accent1"/>
                </a:solidFill>
              </a:rPr>
              <a:t>multiple elements </a:t>
            </a:r>
            <a:r>
              <a:rPr lang="en-US" dirty="0"/>
              <a:t>from a </a:t>
            </a:r>
            <a:r>
              <a:rPr lang="en-US" dirty="0">
                <a:solidFill>
                  <a:schemeClr val="accent1"/>
                </a:solidFill>
              </a:rPr>
              <a:t>single dimension</a:t>
            </a:r>
          </a:p>
          <a:p>
            <a:pPr lvl="1"/>
            <a:r>
              <a:rPr lang="en-US" dirty="0"/>
              <a:t>A list</a:t>
            </a:r>
          </a:p>
          <a:p>
            <a:pPr lvl="1"/>
            <a:r>
              <a:rPr lang="en-US" dirty="0"/>
              <a:t>Not just numbers separated by commas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)[1, 3, 5]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)[[1, 3, 5]]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array([200, 400, 600])</a:t>
            </a:r>
          </a:p>
        </p:txBody>
      </p: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BBFE50F7-847B-5508-EC54-AEE09B7E1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717" y="59504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559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Nothing comes for free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073811"/>
          </a:xfrm>
          <a:prstGeom prst="rect">
            <a:avLst/>
          </a:prstGeom>
        </p:spPr>
        <p:txBody>
          <a:bodyPr/>
          <a:lstStyle/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rPr dirty="0"/>
              <a:t>List &amp; dictionary hold any value 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rPr dirty="0"/>
              <a:t>Also grow to any length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rPr dirty="0"/>
              <a:t>Numbers have no fixed size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743-F901-9320-2717-D7B70919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FEB8-06F8-6010-367A-21A5E6BB3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Grabbing </a:t>
            </a:r>
            <a:r>
              <a:rPr lang="en-US" dirty="0">
                <a:solidFill>
                  <a:schemeClr val="accent1"/>
                </a:solidFill>
              </a:rPr>
              <a:t>multiple elements </a:t>
            </a:r>
            <a:r>
              <a:rPr lang="en-US" dirty="0"/>
              <a:t>from a </a:t>
            </a:r>
            <a:r>
              <a:rPr lang="en-US" dirty="0">
                <a:solidFill>
                  <a:schemeClr val="accent1"/>
                </a:solidFill>
              </a:rPr>
              <a:t>single dimension</a:t>
            </a:r>
          </a:p>
          <a:p>
            <a:pPr lvl="1"/>
            <a:r>
              <a:rPr lang="en-US" dirty="0"/>
              <a:t>A list</a:t>
            </a:r>
          </a:p>
          <a:p>
            <a:pPr lvl="1"/>
            <a:r>
              <a:rPr lang="en-US" dirty="0"/>
              <a:t>Not just numbers separated by commas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)[1, 3, 5]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)[[1, 3, 5]]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array([200, 400, 600])</a:t>
            </a: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35E3589F-250B-1721-921F-7C8997C1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717" y="59504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325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743-F901-9320-2717-D7B70919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FEB8-06F8-6010-367A-21A5E6BB3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Grabbing </a:t>
            </a:r>
            <a:r>
              <a:rPr lang="en-US" dirty="0">
                <a:solidFill>
                  <a:schemeClr val="accent1"/>
                </a:solidFill>
              </a:rPr>
              <a:t>multiple elements </a:t>
            </a:r>
            <a:r>
              <a:rPr lang="en-US" dirty="0"/>
              <a:t>from a </a:t>
            </a:r>
            <a:r>
              <a:rPr lang="en-US" dirty="0">
                <a:solidFill>
                  <a:schemeClr val="accent1"/>
                </a:solidFill>
              </a:rPr>
              <a:t>single dimension</a:t>
            </a:r>
          </a:p>
          <a:p>
            <a:pPr lvl="1"/>
            <a:r>
              <a:rPr lang="en-US" dirty="0"/>
              <a:t>A list</a:t>
            </a:r>
          </a:p>
          <a:p>
            <a:pPr lvl="1"/>
            <a:r>
              <a:rPr lang="en-US" dirty="0"/>
              <a:t>Not just numbers separated by commas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)[1, 3, 5]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)[[1, 3, 5]]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array([200, 400, 600])</a:t>
            </a: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D12DAEE4-E3CC-1D44-E8D7-EFAD50C69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717" y="5950450"/>
            <a:ext cx="914400" cy="9144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E5006B6F-06E0-F08D-5BDE-E232274CC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2316" y="79602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13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2160-2CD0-1817-238F-CF2A624C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Side Note: Can’t create a view with this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5981A-CF61-A72E-BF0E-2A40BE514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[[1, 3, 5]]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pieces[0] = -1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print(pieces)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[-1, 400, 600]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[100, 200, 300, 400, 500, 600]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The original didn’t change.</a:t>
            </a:r>
          </a:p>
        </p:txBody>
      </p:sp>
    </p:spTree>
    <p:extLst>
      <p:ext uri="{BB962C8B-B14F-4D97-AF65-F5344CB8AC3E}">
        <p14:creationId xmlns:p14="http://schemas.microsoft.com/office/powerpoint/2010/main" val="17657624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6A83-7BE8-610B-35FF-6CBC288D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you </a:t>
            </a:r>
            <a:r>
              <a:rPr lang="en-US" i="1" dirty="0"/>
              <a:t>can</a:t>
            </a:r>
            <a:r>
              <a:rPr lang="en-US" dirty="0"/>
              <a:t>  modify the original </a:t>
            </a:r>
            <a:r>
              <a:rPr lang="en-US" dirty="0">
                <a:solidFill>
                  <a:srgbClr val="92D050"/>
                </a:solidFill>
              </a:rPr>
              <a:t>in-line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5EB3-26C4-7645-3289-F3AC213C3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[[1, 3, 5]] = -1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[100, -1, 300, -1, 500, -1]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The original changed.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381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rPr lang="en-US" dirty="0"/>
              <a:t>E</a:t>
            </a:r>
            <a:r>
              <a:rPr dirty="0"/>
              <a:t>lement-wise operations</a:t>
            </a:r>
          </a:p>
          <a:p>
            <a:pPr marL="444500" indent="-444500">
              <a:defRPr sz="4800"/>
            </a:pPr>
            <a:r>
              <a:rPr dirty="0"/>
              <a:t>Broadcasting</a:t>
            </a:r>
          </a:p>
          <a:p>
            <a:pPr marL="444500" indent="-444500">
              <a:defRPr sz="4800"/>
            </a:pPr>
            <a:r>
              <a:rPr dirty="0"/>
              <a:t>View vs Copy</a:t>
            </a:r>
            <a:endParaRPr lang="en-US" dirty="0"/>
          </a:p>
          <a:p>
            <a:pPr marL="444500" indent="-444500">
              <a:defRPr sz="4800"/>
            </a:pPr>
            <a:r>
              <a:rPr lang="en-US" dirty="0"/>
              <a:t>Fancy indexing</a:t>
            </a:r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2E15-99F7-6EDA-B527-5EF7B0C0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Masks</a:t>
            </a:r>
          </a:p>
        </p:txBody>
      </p:sp>
    </p:spTree>
    <p:extLst>
      <p:ext uri="{BB962C8B-B14F-4D97-AF65-F5344CB8AC3E}">
        <p14:creationId xmlns:p14="http://schemas.microsoft.com/office/powerpoint/2010/main" val="9843715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7B21-AB3A-4C2A-6BE4-DC58FB92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Arrays the same as two individual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9479A-277C-35E6-CC48-E39EF0764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1 == 2</a:t>
            </a:r>
          </a:p>
          <a:p>
            <a:pPr marL="0" indent="0">
              <a:buNone/>
            </a:pP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4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en-US" sz="4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100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([1, 2]) == </a:t>
            </a:r>
            <a:r>
              <a:rPr lang="en-US" sz="4100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([1, 2])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4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array([True, True])</a:t>
            </a:r>
          </a:p>
        </p:txBody>
      </p:sp>
    </p:spTree>
    <p:extLst>
      <p:ext uri="{BB962C8B-B14F-4D97-AF65-F5344CB8AC3E}">
        <p14:creationId xmlns:p14="http://schemas.microsoft.com/office/powerpoint/2010/main" val="378506972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Element-wise</a:t>
            </a:r>
          </a:p>
        </p:txBody>
      </p:sp>
      <p:sp>
        <p:nvSpPr>
          <p:cNvPr id="294" name="Shape 294"/>
          <p:cNvSpPr/>
          <p:nvPr/>
        </p:nvSpPr>
        <p:spPr>
          <a:xfrm>
            <a:off x="434394" y="4813886"/>
            <a:ext cx="12946701" cy="198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np.array</a:t>
            </a:r>
            <a:r>
              <a:rPr dirty="0"/>
              <a:t>([1, 2]) </a:t>
            </a:r>
            <a:r>
              <a:rPr lang="en-US" dirty="0"/>
              <a:t>== </a:t>
            </a:r>
            <a:r>
              <a:rPr dirty="0" err="1"/>
              <a:t>np.array</a:t>
            </a:r>
            <a:r>
              <a:rPr dirty="0"/>
              <a:t>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</a:t>
            </a:r>
          </a:p>
        </p:txBody>
      </p:sp>
      <p:sp>
        <p:nvSpPr>
          <p:cNvPr id="295" name="Shape 295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481605" y="6142983"/>
            <a:ext cx="62156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array([True, True])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302" name="Shape 302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&lt;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03" name="Shape 303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481605" y="6142983"/>
            <a:ext cx="64952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array([True, False])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1661423" y="3734591"/>
            <a:ext cx="9681954" cy="1794627"/>
          </a:xfrm>
          <a:prstGeom prst="rect">
            <a:avLst/>
          </a:prstGeom>
        </p:spPr>
        <p:txBody>
          <a:bodyPr>
            <a:normAutofit/>
          </a:bodyPr>
          <a:lstStyle>
            <a:lvl1pPr defTabSz="455675">
              <a:defRPr sz="13259"/>
            </a:lvl1pPr>
          </a:lstStyle>
          <a:p>
            <a:r>
              <a:t>Flexible is slow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310" name="Shape 310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 ==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11" name="Shape 311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481605" y="6142983"/>
            <a:ext cx="862507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array([False, False, True])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my_array</a:t>
            </a:r>
            <a:r>
              <a:rPr dirty="0"/>
              <a:t> = </a:t>
            </a:r>
            <a:r>
              <a:rPr dirty="0" err="1"/>
              <a:t>np.array</a:t>
            </a:r>
            <a:r>
              <a:rPr dirty="0"/>
              <a:t>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 dirty="0"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my_array</a:t>
            </a:r>
            <a:r>
              <a:rPr dirty="0"/>
              <a:t>[[False, False, True]]</a:t>
            </a:r>
          </a:p>
        </p:txBody>
      </p:sp>
      <p:sp>
        <p:nvSpPr>
          <p:cNvPr id="319" name="Shape 319"/>
          <p:cNvSpPr/>
          <p:nvPr/>
        </p:nvSpPr>
        <p:spPr>
          <a:xfrm rot="21591301">
            <a:off x="433306" y="815287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253598" y="7840363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array([3])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23" name="Shape 323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my_array[[False, False, True]]</a:t>
            </a:r>
          </a:p>
        </p:txBody>
      </p:sp>
      <p:sp>
        <p:nvSpPr>
          <p:cNvPr id="324" name="Shape 324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boolean mask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329" name="Shape 329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boolean mask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33" name="Shape 333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334" name="Shape 334"/>
          <p:cNvSpPr/>
          <p:nvPr/>
        </p:nvSpPr>
        <p:spPr>
          <a:xfrm rot="21591301">
            <a:off x="509308" y="820354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329601" y="7891031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array([3])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38" name="Shape 338"/>
          <p:cNvSpPr/>
          <p:nvPr/>
        </p:nvSpPr>
        <p:spPr>
          <a:xfrm>
            <a:off x="510396" y="3779569"/>
            <a:ext cx="10682374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dirty="0"/>
              <a:t>ones</a:t>
            </a:r>
            <a:r>
              <a:rPr dirty="0"/>
              <a:t> = (</a:t>
            </a:r>
            <a:r>
              <a:rPr dirty="0" err="1"/>
              <a:t>my_array</a:t>
            </a:r>
            <a:r>
              <a:rPr dirty="0"/>
              <a:t> </a:t>
            </a:r>
            <a:r>
              <a:rPr lang="en-US" dirty="0"/>
              <a:t>==</a:t>
            </a:r>
            <a:r>
              <a:rPr dirty="0"/>
              <a:t> 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 dirty="0"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evens = (</a:t>
            </a:r>
            <a:r>
              <a:rPr dirty="0" err="1"/>
              <a:t>my_array</a:t>
            </a:r>
            <a:r>
              <a:rPr dirty="0"/>
              <a:t> % 2 == 0)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44" name="Shape 344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my_array[ones | evens]</a:t>
            </a:r>
          </a:p>
        </p:txBody>
      </p:sp>
      <p:sp>
        <p:nvSpPr>
          <p:cNvPr id="345" name="Shape 345"/>
          <p:cNvSpPr/>
          <p:nvPr/>
        </p:nvSpPr>
        <p:spPr>
          <a:xfrm rot="16200000">
            <a:off x="4015402" y="6486353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763427" y="7555871"/>
            <a:ext cx="51564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dirty="0"/>
              <a:t>works like “or”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Boolean </a:t>
            </a:r>
            <a:r>
              <a:rPr dirty="0" err="1"/>
              <a:t>INdexing</a:t>
            </a:r>
            <a:endParaRPr dirty="0"/>
          </a:p>
        </p:txBody>
      </p:sp>
      <p:sp>
        <p:nvSpPr>
          <p:cNvPr id="352" name="Shape 352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my_array[ones &amp; evens]</a:t>
            </a:r>
          </a:p>
        </p:txBody>
      </p:sp>
      <p:sp>
        <p:nvSpPr>
          <p:cNvPr id="353" name="Shape 353"/>
          <p:cNvSpPr/>
          <p:nvPr/>
        </p:nvSpPr>
        <p:spPr>
          <a:xfrm rot="16200000">
            <a:off x="4039062" y="6252981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830739" y="7322499"/>
            <a:ext cx="57470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dirty="0"/>
              <a:t>works like “and”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446B-C90A-664B-3B8E-5E9C953C9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872B3F-A6E8-7895-3551-3D78588F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Elements with Boolean Masks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21473-D669-7A57-30E8-D47B37BE1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([1, 2, 3])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gt1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[1 -1 -1]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The original changed.</a:t>
            </a:r>
          </a:p>
        </p:txBody>
      </p:sp>
    </p:spTree>
    <p:extLst>
      <p:ext uri="{BB962C8B-B14F-4D97-AF65-F5344CB8AC3E}">
        <p14:creationId xmlns:p14="http://schemas.microsoft.com/office/powerpoint/2010/main" val="313302177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85800E-48D6-6660-37E2-E8D8B99AB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60673-4650-6CD5-5884-7924CB49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557374"/>
          </a:xfrm>
        </p:spPr>
        <p:txBody>
          <a:bodyPr>
            <a:normAutofit fontScale="90000"/>
          </a:bodyPr>
          <a:lstStyle/>
          <a:p>
            <a:r>
              <a:rPr lang="en-US" dirty="0"/>
              <a:t>Just remember:</a:t>
            </a:r>
            <a:br>
              <a:rPr lang="en-US" dirty="0"/>
            </a:br>
            <a:r>
              <a:rPr lang="en-US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cap="none" dirty="0">
                <a:latin typeface="Consolas" panose="020B0609020204030204" pitchFamily="49" charset="0"/>
                <a:cs typeface="Consolas" panose="020B0609020204030204" pitchFamily="49" charset="0"/>
              </a:rPr>
              <a:t>[gt1]</a:t>
            </a:r>
            <a:r>
              <a:rPr lang="en-US" cap="none" dirty="0">
                <a:cs typeface="Consolas" panose="020B0609020204030204" pitchFamily="49" charset="0"/>
              </a:rPr>
              <a:t> </a:t>
            </a:r>
            <a:r>
              <a:rPr lang="en-US" dirty="0"/>
              <a:t>only modifies if it’s in-line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CCB2-4016-686F-13E4-574E31CC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3519376"/>
            <a:ext cx="12192000" cy="53325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57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See what happens if you try (and fail) to create a view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([1, 2, 3])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pieces[1] = 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[2 -1]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 2 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The original didn’t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0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Packages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Code designed for re-use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Must be installed before use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3CB54E-B5BC-E8F9-5370-9E6AA2A3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06557"/>
            <a:ext cx="5892800" cy="785813"/>
          </a:xfrm>
        </p:spPr>
        <p:txBody>
          <a:bodyPr>
            <a:normAutofit/>
          </a:bodyPr>
          <a:lstStyle/>
          <a:p>
            <a:r>
              <a:rPr lang="en-US" sz="3600" cap="small" dirty="0">
                <a:solidFill>
                  <a:schemeClr val="accent4"/>
                </a:solidFill>
              </a:rPr>
              <a:t>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EE385-A0A9-3157-E653-3BA0E2E36E9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400" y="2992371"/>
            <a:ext cx="6096000" cy="341906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ar_elem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ar_slice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[3:]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11B6D8-0FDF-DD9D-A0FA-AE021FFD207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007395" y="2992371"/>
            <a:ext cx="6794205" cy="325958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lst_elem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lst_slice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[3:]</a:t>
            </a: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masked_ar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1]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fancy_idx_ar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[[1, 3]]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6B3F04-65DE-6094-B80F-F174C4E060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07395" y="2206557"/>
            <a:ext cx="6492581" cy="785813"/>
          </a:xfrm>
        </p:spPr>
        <p:txBody>
          <a:bodyPr/>
          <a:lstStyle/>
          <a:p>
            <a:r>
              <a:rPr lang="en-US" sz="3600" cap="small" dirty="0">
                <a:solidFill>
                  <a:schemeClr val="accent4"/>
                </a:solidFill>
              </a:rPr>
              <a:t>Copy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6E39267-973E-5BA6-36B2-C8FE10453FFC}"/>
              </a:ext>
            </a:extLst>
          </p:cNvPr>
          <p:cNvSpPr txBox="1">
            <a:spLocks/>
          </p:cNvSpPr>
          <p:nvPr/>
        </p:nvSpPr>
        <p:spPr>
          <a:xfrm>
            <a:off x="609601" y="5846430"/>
            <a:ext cx="4983126" cy="785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 anchorCtr="0">
            <a:normAutofit/>
          </a:bodyPr>
          <a:lstStyle>
            <a:lvl1pPr marL="0" marR="0" indent="0" algn="l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7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j-lt"/>
                <a:ea typeface="Calibri"/>
                <a:cs typeface="Calibri"/>
                <a:sym typeface="Calibri"/>
              </a:defRPr>
            </a:lvl1pPr>
            <a:lvl2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sz="3600" cap="small" dirty="0">
                <a:solidFill>
                  <a:schemeClr val="accent4"/>
                </a:solidFill>
              </a:rPr>
              <a:t>Modifies the Original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0E2AB1F-5B32-88CA-D98B-549C0D60A6BF}"/>
              </a:ext>
            </a:extLst>
          </p:cNvPr>
          <p:cNvSpPr txBox="1">
            <a:spLocks/>
          </p:cNvSpPr>
          <p:nvPr/>
        </p:nvSpPr>
        <p:spPr>
          <a:xfrm>
            <a:off x="609600" y="6632243"/>
            <a:ext cx="5299371" cy="299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5022" tIns="65022" rIns="65022" bIns="65022">
            <a:noAutofit/>
          </a:bodyPr>
          <a:lstStyle>
            <a:lvl1pPr marL="471487" marR="0" indent="-471487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906234" marR="0" indent="-449034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333500" marR="0" indent="-41910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874520" marR="0" indent="-502919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331720" marR="0" indent="-50292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797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42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86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31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ar_elem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-1</a:t>
            </a:r>
          </a:p>
          <a:p>
            <a:pPr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ar_slice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-1</a:t>
            </a:r>
          </a:p>
          <a:p>
            <a:pPr hangingPunct="1"/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1] = -1</a:t>
            </a:r>
          </a:p>
          <a:p>
            <a:pPr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[[1, 3]] = -1</a:t>
            </a:r>
          </a:p>
          <a:p>
            <a:pPr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 = -1</a:t>
            </a:r>
          </a:p>
          <a:p>
            <a:pPr hangingPunct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6548C6C5-C8BB-8F44-B5CB-5F2FBD130A1F}"/>
              </a:ext>
            </a:extLst>
          </p:cNvPr>
          <p:cNvSpPr txBox="1">
            <a:spLocks/>
          </p:cNvSpPr>
          <p:nvPr/>
        </p:nvSpPr>
        <p:spPr>
          <a:xfrm>
            <a:off x="6007395" y="6632244"/>
            <a:ext cx="6997405" cy="278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>
            <a:lvl1pPr marL="471487" marR="0" indent="-471487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906234" marR="0" indent="-449034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333500" marR="0" indent="-41910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874520" marR="0" indent="-502919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331720" marR="0" indent="-50292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797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42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86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31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lst_slice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 = -2</a:t>
            </a:r>
          </a:p>
          <a:p>
            <a:pPr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masked_ar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 = -2</a:t>
            </a:r>
          </a:p>
          <a:p>
            <a:pPr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fancy_idx_ar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 = -2</a:t>
            </a:r>
          </a:p>
          <a:p>
            <a:pPr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lst_elem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-2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4BA450E-7469-E5B3-839B-F97FFF1637E6}"/>
              </a:ext>
            </a:extLst>
          </p:cNvPr>
          <p:cNvSpPr txBox="1">
            <a:spLocks/>
          </p:cNvSpPr>
          <p:nvPr/>
        </p:nvSpPr>
        <p:spPr>
          <a:xfrm>
            <a:off x="6007396" y="5846430"/>
            <a:ext cx="6695780" cy="785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 anchorCtr="0">
            <a:normAutofit/>
          </a:bodyPr>
          <a:lstStyle>
            <a:lvl1pPr marL="0" marR="0" indent="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47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j-lt"/>
                <a:ea typeface="Calibri"/>
                <a:cs typeface="Calibri"/>
                <a:sym typeface="Calibri"/>
              </a:defRPr>
            </a:lvl1pPr>
            <a:lvl2pPr marL="906234" marR="0" indent="-449034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4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333500" marR="0" indent="-41910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874520" marR="0" indent="-502919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4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331720" marR="0" indent="-50292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4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797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42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86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31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sz="3600" cap="small" dirty="0">
                <a:solidFill>
                  <a:schemeClr val="accent4"/>
                </a:solidFill>
              </a:rPr>
              <a:t>Won’t Modify the Original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8ACF343-63F5-9C02-8C3B-FEB4F9504B3A}"/>
              </a:ext>
            </a:extLst>
          </p:cNvPr>
          <p:cNvSpPr txBox="1">
            <a:spLocks/>
          </p:cNvSpPr>
          <p:nvPr/>
        </p:nvSpPr>
        <p:spPr>
          <a:xfrm>
            <a:off x="406400" y="446571"/>
            <a:ext cx="12192000" cy="131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 anchorCtr="0">
            <a:normAutofit/>
          </a:bodyPr>
          <a:lstStyle>
            <a:lvl1pPr marL="0" marR="0" indent="0" algn="l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7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j-lt"/>
                <a:ea typeface="Calibri"/>
                <a:cs typeface="Calibri"/>
                <a:sym typeface="Calibri"/>
              </a:defRPr>
            </a:lvl1pPr>
            <a:lvl2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dirty="0"/>
              <a:t>Review of modifying the original</a:t>
            </a:r>
          </a:p>
        </p:txBody>
      </p:sp>
    </p:spTree>
    <p:extLst>
      <p:ext uri="{BB962C8B-B14F-4D97-AF65-F5344CB8AC3E}">
        <p14:creationId xmlns:p14="http://schemas.microsoft.com/office/powerpoint/2010/main" val="35012056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rPr dirty="0"/>
              <a:t>Element-wise Boolean operations</a:t>
            </a:r>
          </a:p>
          <a:p>
            <a:pPr marL="444500" indent="-444500">
              <a:defRPr sz="4800"/>
            </a:pPr>
            <a:r>
              <a:rPr dirty="0"/>
              <a:t>Broadcasting Boolean operations </a:t>
            </a:r>
          </a:p>
          <a:p>
            <a:pPr marL="444500" indent="-444500">
              <a:defRPr sz="4800"/>
            </a:pPr>
            <a:r>
              <a:rPr dirty="0"/>
              <a:t>Boolean mask</a:t>
            </a:r>
            <a:endParaRPr lang="en-US" dirty="0"/>
          </a:p>
          <a:p>
            <a:pPr marL="444500" indent="-444500">
              <a:defRPr sz="4800"/>
            </a:pPr>
            <a:r>
              <a:rPr lang="en-US" dirty="0"/>
              <a:t>Modifying the original array </a:t>
            </a:r>
            <a:endParaRPr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lang="en-US" dirty="0"/>
              <a:t>One such</a:t>
            </a:r>
            <a:r>
              <a:rPr dirty="0"/>
              <a:t> Package: </a:t>
            </a:r>
            <a:r>
              <a:rPr dirty="0" err="1"/>
              <a:t>Numpy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“numerical python”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Has array that is faster for math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importing numpy</a:t>
            </a:r>
          </a:p>
        </p:txBody>
      </p:sp>
      <p:sp>
        <p:nvSpPr>
          <p:cNvPr id="207" name="Shape 207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 as np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08" name="Shape 208"/>
          <p:cNvSpPr/>
          <p:nvPr/>
        </p:nvSpPr>
        <p:spPr>
          <a:xfrm rot="13500000">
            <a:off x="6665476" y="60754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8333764" y="6345655"/>
            <a:ext cx="16741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alias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NDarray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“n-dimensional array”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one dimension will be enough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creating an array</a:t>
            </a:r>
          </a:p>
        </p:txBody>
      </p:sp>
      <p:sp>
        <p:nvSpPr>
          <p:cNvPr id="215" name="Shape 215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Element-wise addition</a:t>
            </a:r>
          </a:p>
        </p:txBody>
      </p:sp>
      <p:sp>
        <p:nvSpPr>
          <p:cNvPr id="237" name="Shape 237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np.array([1,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38" name="Shape 238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array([2, 4])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1258</Words>
  <Application>Microsoft Macintosh PowerPoint</Application>
  <PresentationFormat>Custom</PresentationFormat>
  <Paragraphs>222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Avenir Next</vt:lpstr>
      <vt:lpstr>Avenir Next Medium</vt:lpstr>
      <vt:lpstr>Calibri</vt:lpstr>
      <vt:lpstr>Consolas</vt:lpstr>
      <vt:lpstr>Courier New</vt:lpstr>
      <vt:lpstr>DIN Alternate</vt:lpstr>
      <vt:lpstr>DIN Condensed</vt:lpstr>
      <vt:lpstr>Franklin Gothic Medium</vt:lpstr>
      <vt:lpstr>Helvetica</vt:lpstr>
      <vt:lpstr>Helvetica Neue</vt:lpstr>
      <vt:lpstr>Webdings</vt:lpstr>
      <vt:lpstr>New</vt:lpstr>
      <vt:lpstr>New_Template7</vt:lpstr>
      <vt:lpstr>Bootcamp</vt:lpstr>
      <vt:lpstr>Nothing comes for free</vt:lpstr>
      <vt:lpstr>Flexible is slow</vt:lpstr>
      <vt:lpstr>Packages</vt:lpstr>
      <vt:lpstr>One such Package: Numpy</vt:lpstr>
      <vt:lpstr>importing numpy</vt:lpstr>
      <vt:lpstr>NDarray</vt:lpstr>
      <vt:lpstr>creating an array</vt:lpstr>
      <vt:lpstr>Element-wise addition</vt:lpstr>
      <vt:lpstr>broaDcasting</vt:lpstr>
      <vt:lpstr>broaDcasting</vt:lpstr>
      <vt:lpstr>views</vt:lpstr>
      <vt:lpstr>Slices: View vs Copy</vt:lpstr>
      <vt:lpstr>Slice as view</vt:lpstr>
      <vt:lpstr>solution</vt:lpstr>
      <vt:lpstr>Fancy Indexing</vt:lpstr>
      <vt:lpstr>Fancy Indexing: Lists of indices</vt:lpstr>
      <vt:lpstr>Be Careful!</vt:lpstr>
      <vt:lpstr>Be Careful!</vt:lpstr>
      <vt:lpstr>Be Careful!</vt:lpstr>
      <vt:lpstr>Be Careful!</vt:lpstr>
      <vt:lpstr>Side Note: Can’t create a view with this</vt:lpstr>
      <vt:lpstr>But you can  modify the original in-line</vt:lpstr>
      <vt:lpstr>Concepts covered so Far</vt:lpstr>
      <vt:lpstr>Exercises</vt:lpstr>
      <vt:lpstr>Boolean Masks</vt:lpstr>
      <vt:lpstr>Compare Arrays the same as two individual numbers</vt:lpstr>
      <vt:lpstr>Element-wise</vt:lpstr>
      <vt:lpstr>broaDcasting</vt:lpstr>
      <vt:lpstr>broaDcasting</vt:lpstr>
      <vt:lpstr>Boolean INdexing</vt:lpstr>
      <vt:lpstr>Boolean INdexing</vt:lpstr>
      <vt:lpstr>Boolean INdexing</vt:lpstr>
      <vt:lpstr>Boolean INdexing</vt:lpstr>
      <vt:lpstr>Boolean INdexing</vt:lpstr>
      <vt:lpstr>Boolean INdexing</vt:lpstr>
      <vt:lpstr>Boolean INdexing</vt:lpstr>
      <vt:lpstr>Changing Elements with Boolean Masks</vt:lpstr>
      <vt:lpstr>Just remember: my_array[gt1] only modifies if it’s in-line</vt:lpstr>
      <vt:lpstr>View</vt:lpstr>
      <vt:lpstr>Concepts covered so Far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10</cp:revision>
  <dcterms:modified xsi:type="dcterms:W3CDTF">2024-07-29T21:14:13Z</dcterms:modified>
</cp:coreProperties>
</file>