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9" r:id="rId8"/>
    <p:sldId id="268" r:id="rId9"/>
    <p:sldId id="270" r:id="rId10"/>
    <p:sldId id="271" r:id="rId11"/>
    <p:sldId id="272" r:id="rId12"/>
    <p:sldId id="273" r:id="rId13"/>
    <p:sldId id="276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48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15" r:id="rId47"/>
    <p:sldId id="316" r:id="rId48"/>
    <p:sldId id="318" r:id="rId49"/>
    <p:sldId id="320" r:id="rId50"/>
    <p:sldId id="322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7" r:id="rId62"/>
    <p:sldId id="336" r:id="rId63"/>
    <p:sldId id="338" r:id="rId64"/>
    <p:sldId id="340" r:id="rId65"/>
    <p:sldId id="342" r:id="rId66"/>
    <p:sldId id="343" r:id="rId67"/>
    <p:sldId id="344" r:id="rId68"/>
    <p:sldId id="345" r:id="rId69"/>
    <p:sldId id="346" r:id="rId7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88" autoAdjust="0"/>
    <p:restoredTop sz="94669"/>
  </p:normalViewPr>
  <p:slideViewPr>
    <p:cSldViewPr snapToGrid="0">
      <p:cViewPr varScale="1">
        <p:scale>
          <a:sx n="77" d="100"/>
          <a:sy n="77" d="100"/>
        </p:scale>
        <p:origin x="1560" y="1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E-4723-9E3B-6EE9D3863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0.16699999999999998</c:v>
                </c:pt>
                <c:pt idx="1">
                  <c:v>0.48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5-4F03-9B4B-D72ECDDE2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60000000000000009"/>
          <c:min val="0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DEC50-6ED0-4419-92D4-54F51AD933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49AB-4A2A-4373-90A4-3BCCA79E5B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49520-1930-4CF7-AFD0-1B7449654BA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4DF78-61AD-4EFA-A69F-DA48D259F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CCBA4-9856-4DA6-8710-4D5E9CEB46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F10A-F195-4C4A-8754-65101C20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2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https://git-</a:t>
            </a:r>
            <a:r>
              <a:rPr lang="en-US" dirty="0" err="1"/>
              <a:t>scm.com</a:t>
            </a:r>
            <a:r>
              <a:rPr lang="en-US" dirty="0"/>
              <a:t>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420146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6110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638" y="2803876"/>
            <a:ext cx="12192000" cy="6517924"/>
          </a:xfrm>
        </p:spPr>
        <p:txBody>
          <a:bodyPr/>
          <a:lstStyle>
            <a:lvl1pPr marL="633413" indent="-633413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9034485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0" dirty="0"/>
              <a:t>FUNDAMENTALS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How to think about Python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half" idx="10"/>
          </p:nvPr>
        </p:nvSpPr>
        <p:spPr>
          <a:xfrm>
            <a:off x="401638" y="3400022"/>
            <a:ext cx="12192000" cy="5921777"/>
          </a:xfrm>
        </p:spPr>
        <p:txBody>
          <a:bodyPr/>
          <a:lstStyle/>
          <a:p>
            <a:r>
              <a:rPr lang="en-US" dirty="0"/>
              <a:t>You are giving orders to your computer</a:t>
            </a:r>
          </a:p>
          <a:p>
            <a:r>
              <a:rPr lang="en-US" dirty="0"/>
              <a:t>Each order is called a “statement”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4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2" name="Shape 242"/>
          <p:cNvSpPr/>
          <p:nvPr/>
        </p:nvSpPr>
        <p:spPr>
          <a:xfrm>
            <a:off x="9348130" y="1543894"/>
            <a:ext cx="1594613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You</a:t>
            </a:r>
          </a:p>
        </p:txBody>
      </p:sp>
      <p:sp>
        <p:nvSpPr>
          <p:cNvPr id="243" name="Shape 243"/>
          <p:cNvSpPr/>
          <p:nvPr/>
        </p:nvSpPr>
        <p:spPr>
          <a:xfrm>
            <a:off x="2972729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53" name="Shape 253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remember “</a:t>
            </a:r>
            <a:r>
              <a:rPr dirty="0" err="1"/>
              <a:t>fav_number</a:t>
            </a:r>
            <a:r>
              <a:rPr dirty="0"/>
              <a:t>” means 3</a:t>
            </a:r>
          </a:p>
        </p:txBody>
      </p:sp>
      <p:sp>
        <p:nvSpPr>
          <p:cNvPr id="255" name="Shape 255"/>
          <p:cNvSpPr/>
          <p:nvPr/>
        </p:nvSpPr>
        <p:spPr>
          <a:xfrm rot="19262772">
            <a:off x="3106975" y="6989054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47943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arbitrary label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67" name="Shape 267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variable</a:t>
            </a:r>
          </a:p>
        </p:txBody>
      </p:sp>
      <p:sp>
        <p:nvSpPr>
          <p:cNvPr id="269" name="Shape 269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fav_number = 3</a:t>
            </a:r>
          </a:p>
        </p:txBody>
      </p:sp>
      <p:sp>
        <p:nvSpPr>
          <p:cNvPr id="270" name="Shape 270"/>
          <p:cNvSpPr/>
          <p:nvPr/>
        </p:nvSpPr>
        <p:spPr>
          <a:xfrm rot="14680374">
            <a:off x="7896050" y="6477163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567834" y="7590586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500"/>
            </a:lvl1pPr>
          </a:lstStyle>
          <a:p>
            <a:r>
              <a:rPr lang="en-US"/>
              <a:t>Rules for Variables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Must start with a letter or underscore</a:t>
            </a:r>
          </a:p>
          <a:p>
            <a:r>
              <a:rPr lang="en-US" dirty="0"/>
              <a:t>Cannot start with a number</a:t>
            </a:r>
          </a:p>
          <a:p>
            <a:r>
              <a:rPr lang="en-US" dirty="0"/>
              <a:t>Only letters, numbers and underscores allowed</a:t>
            </a:r>
          </a:p>
          <a:p>
            <a:r>
              <a:rPr lang="en-US" dirty="0">
                <a:solidFill>
                  <a:srgbClr val="92D050"/>
                </a:solidFill>
              </a:rPr>
              <a:t>Variable names are case-sensitive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4" name="Shape 284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7" name="Shape 287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88" name="Shape 288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2" name="Shape 292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3" name="Shape 293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8" name="Shape 298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9" name="Shape 299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02" name="Shape 302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000"/>
            </a:lvl1pPr>
          </a:lstStyle>
          <a:p>
            <a:r>
              <a:rPr lang="en-US"/>
              <a:t>Patrick Staudt, CFA</a:t>
            </a:r>
            <a:endParaRPr lang="en-US" dirty="0"/>
          </a:p>
        </p:txBody>
      </p:sp>
      <p:sp>
        <p:nvSpPr>
          <p:cNvPr id="184" name="Shape 184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Developing Python scripts for astrophysics research since 2017</a:t>
            </a:r>
          </a:p>
          <a:p>
            <a:r>
              <a:rPr lang="en-US" dirty="0"/>
              <a:t>VBA since 2011</a:t>
            </a:r>
          </a:p>
          <a:p>
            <a:r>
              <a:rPr lang="en-US" dirty="0"/>
              <a:t>A stint of C++ in 2008</a:t>
            </a:r>
          </a:p>
          <a:p>
            <a:endParaRPr lang="en-US" dirty="0"/>
          </a:p>
          <a:p>
            <a:r>
              <a:rPr lang="en-US" dirty="0"/>
              <a:t>Ph.D. student, Physics, UC Irvine, 2026</a:t>
            </a:r>
          </a:p>
          <a:p>
            <a:r>
              <a:rPr lang="en-US" dirty="0"/>
              <a:t>B.S., Astrophysics, Rutgers, January 2020</a:t>
            </a:r>
          </a:p>
          <a:p>
            <a:r>
              <a:rPr lang="en-US" dirty="0"/>
              <a:t>B.S., Management, UConn, May 2010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06" name="Shape 306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07" name="Shape 307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0" name="Shape 310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15" name="Shape 315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16" name="Shape 316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9" name="Shape 319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  <p:sp>
        <p:nvSpPr>
          <p:cNvPr id="322" name="Shape 322"/>
          <p:cNvSpPr/>
          <p:nvPr/>
        </p:nvSpPr>
        <p:spPr>
          <a:xfrm rot="2859210">
            <a:off x="5695808" y="765367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8911602">
            <a:off x="5703544" y="7624029"/>
            <a:ext cx="1597713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5F1-8805-430E-8F84-DCC09F3C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</a:t>
            </a:r>
            <a:br>
              <a:rPr lang="en-US" dirty="0"/>
            </a:br>
            <a:r>
              <a:rPr lang="en-US" dirty="0"/>
              <a:t>	</a:t>
            </a:r>
            <a:r>
              <a:rPr lang="en-US" cap="none" dirty="0"/>
              <a:t>vs.</a:t>
            </a:r>
            <a:br>
              <a:rPr lang="en-US" cap="none" dirty="0"/>
            </a:b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1763253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An expression is part of a statement</a:t>
            </a:r>
          </a:p>
          <a:p>
            <a:r>
              <a:rPr lang="en-US"/>
              <a:t>Noun without a verb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Examples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Variables (like </a:t>
            </a:r>
            <a:r>
              <a:rPr lang="en-US" dirty="0" err="1"/>
              <a:t>fav_number</a:t>
            </a:r>
            <a:r>
              <a:rPr lang="en-US" dirty="0"/>
              <a:t>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fav_number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/>
              <a:t>Values (like 3)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6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013" r="280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Python thinks like your calculator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you enter 7 + 9, this is still an expression.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Equivalent to 16.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0"/>
          </p:nvPr>
        </p:nvSpPr>
        <p:spPr/>
        <p:txBody>
          <a:bodyPr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en-US" dirty="0"/>
              <a:t>Equal to a single value: expression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0"/>
          </p:nvPr>
        </p:nvSpPr>
        <p:spPr>
          <a:xfrm>
            <a:off x="401638" y="3493500"/>
            <a:ext cx="12192000" cy="3452732"/>
          </a:xfrm>
        </p:spPr>
        <p:txBody>
          <a:bodyPr>
            <a:normAutofit/>
          </a:bodyPr>
          <a:lstStyle/>
          <a:p>
            <a:r>
              <a:rPr lang="en-US" dirty="0"/>
              <a:t>Equal to a single value: expression </a:t>
            </a:r>
          </a:p>
          <a:p>
            <a:r>
              <a:rPr lang="en-US" dirty="0"/>
              <a:t>Executing an order: statement</a:t>
            </a:r>
          </a:p>
          <a:p>
            <a:r>
              <a:rPr lang="en-US" dirty="0"/>
              <a:t>Important to know when you’re giving an order vs noun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2CC70-8995-4557-B8A5-0B98B077EDF9}"/>
              </a:ext>
            </a:extLst>
          </p:cNvPr>
          <p:cNvSpPr txBox="1"/>
          <p:nvPr/>
        </p:nvSpPr>
        <p:spPr>
          <a:xfrm>
            <a:off x="1332080" y="7283113"/>
            <a:ext cx="625583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Expression</a:t>
            </a:r>
          </a:p>
          <a:p>
            <a:pPr>
              <a:spcBef>
                <a:spcPts val="0"/>
              </a:spcBef>
            </a:pP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B40D6-C9AE-41B6-A3DA-4E08C34DE294}"/>
              </a:ext>
            </a:extLst>
          </p:cNvPr>
          <p:cNvSpPr txBox="1"/>
          <p:nvPr/>
        </p:nvSpPr>
        <p:spPr>
          <a:xfrm>
            <a:off x="6914147" y="7283114"/>
            <a:ext cx="5919537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2"/>
                </a:solidFill>
              </a:rPr>
              <a:t>l = </a:t>
            </a: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Integers (called “int”)</a:t>
            </a:r>
          </a:p>
          <a:p>
            <a:r>
              <a:rPr lang="en-US"/>
              <a:t>Decimals (called “float”)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Addition (+)</a:t>
            </a:r>
          </a:p>
          <a:p>
            <a:r>
              <a:rPr lang="en-US"/>
              <a:t>Multiplication (*)</a:t>
            </a:r>
          </a:p>
          <a:p>
            <a:r>
              <a:rPr lang="en-US"/>
              <a:t>Division (/)</a:t>
            </a:r>
          </a:p>
          <a:p>
            <a:r>
              <a:rPr lang="en-US"/>
              <a:t>Exponents (**)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Why Python?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 New Friend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Modulo (%)</a:t>
            </a:r>
          </a:p>
          <a:p>
            <a:r>
              <a:rPr lang="en-US"/>
              <a:t>Finds the remainder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Statement </a:t>
            </a:r>
          </a:p>
          <a:p>
            <a:r>
              <a:rPr lang="en-US"/>
              <a:t>Expression</a:t>
            </a:r>
          </a:p>
          <a:p>
            <a:r>
              <a:rPr lang="en-US"/>
              <a:t>Variable</a:t>
            </a:r>
          </a:p>
          <a:p>
            <a:r>
              <a:rPr lang="en-US"/>
              <a:t>Int, Float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New Data Type: String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Text wrapped in quotes</a:t>
            </a:r>
          </a:p>
          <a:p>
            <a:r>
              <a:rPr lang="en-US"/>
              <a:t>Only meaningful to humans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  <p:sp>
        <p:nvSpPr>
          <p:cNvPr id="366" name="Shape 366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Indexing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C4F1B-D7C5-4967-9F23-CBB4205A7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90" dirty="0">
                <a:solidFill>
                  <a:srgbClr val="00B050"/>
                </a:solidFill>
              </a:rPr>
              <a:t>PYTHON IS ZERO INDEXED! NEVER FORGET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English:</a:t>
            </a:r>
          </a:p>
          <a:p>
            <a:pPr marL="0" indent="0">
              <a:buNone/>
            </a:pPr>
            <a:r>
              <a:rPr lang="en-US" i="1" dirty="0"/>
              <a:t>get the </a:t>
            </a:r>
            <a:r>
              <a:rPr lang="en-US" i="1" dirty="0">
                <a:solidFill>
                  <a:srgbClr val="00B050"/>
                </a:solidFill>
              </a:rPr>
              <a:t>first</a:t>
            </a:r>
            <a:r>
              <a:rPr lang="en-US" i="1" dirty="0"/>
              <a:t> letter in </a:t>
            </a:r>
            <a:r>
              <a:rPr lang="en-US" i="1" dirty="0" err="1"/>
              <a:t>my_string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1" name="Shape 381"/>
          <p:cNvSpPr/>
          <p:nvPr/>
        </p:nvSpPr>
        <p:spPr>
          <a:xfrm>
            <a:off x="3759560" y="4413248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0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4" name="Shape 384"/>
          <p:cNvSpPr/>
          <p:nvPr/>
        </p:nvSpPr>
        <p:spPr>
          <a:xfrm>
            <a:off x="439080" y="4072619"/>
            <a:ext cx="60416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 translation:</a:t>
            </a:r>
          </a:p>
        </p:txBody>
      </p:sp>
      <p:sp>
        <p:nvSpPr>
          <p:cNvPr id="385" name="Shape 385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seventh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8" name="Shape 388"/>
          <p:cNvSpPr/>
          <p:nvPr/>
        </p:nvSpPr>
        <p:spPr>
          <a:xfrm>
            <a:off x="4552634" y="4413248"/>
            <a:ext cx="4850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6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Modern Software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10A882-84BA-4A4E-8838-25C7249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Version Control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91FEBF-2AA5-30C0-126E-7EA4C239AB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rgbClr val="FFFFFF"/>
          </a:solidFill>
        </p:spPr>
      </p:sp>
      <p:pic>
        <p:nvPicPr>
          <p:cNvPr id="1028" name="Picture 4" descr="Workflow C">
            <a:extLst>
              <a:ext uri="{FF2B5EF4-FFF2-40B4-BE49-F238E27FC236}">
                <a16:creationId xmlns:a16="http://schemas.microsoft.com/office/drawing/2014/main" id="{CB0D8551-941B-599B-3A9E-2DB99736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48069" y="2325200"/>
            <a:ext cx="9401033" cy="50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1" name="Shape 391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392" name="Shape 392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last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5" name="Shape 395"/>
          <p:cNvSpPr/>
          <p:nvPr/>
        </p:nvSpPr>
        <p:spPr>
          <a:xfrm>
            <a:off x="4552634" y="4413248"/>
            <a:ext cx="54088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-1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80EE7-8D87-C87B-3333-4CBAC9FBC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2800"/>
              </a:spcBef>
              <a:buNone/>
            </a:pPr>
            <a:r>
              <a:rPr lang="en-US" i="0" dirty="0"/>
              <a:t>English:</a:t>
            </a:r>
          </a:p>
          <a:p>
            <a:pPr marL="272821" lvl="1" indent="0">
              <a:spcBef>
                <a:spcPts val="2800"/>
              </a:spcBef>
              <a:buNone/>
            </a:pPr>
            <a:r>
              <a:rPr lang="en-US" i="0" dirty="0"/>
              <a:t>get the </a:t>
            </a:r>
            <a:r>
              <a:rPr lang="en-US" i="0" dirty="0">
                <a:solidFill>
                  <a:srgbClr val="00B050"/>
                </a:solidFill>
              </a:rPr>
              <a:t>third</a:t>
            </a:r>
            <a:r>
              <a:rPr lang="en-US" i="0" dirty="0"/>
              <a:t> to the </a:t>
            </a:r>
            <a:r>
              <a:rPr lang="en-US" i="0" dirty="0">
                <a:solidFill>
                  <a:srgbClr val="00B050"/>
                </a:solidFill>
              </a:rPr>
              <a:t>eleventh</a:t>
            </a:r>
            <a:r>
              <a:rPr lang="en-US" i="0" dirty="0"/>
              <a:t> elements of </a:t>
            </a:r>
            <a:r>
              <a:rPr lang="en-US" i="0" dirty="0" err="1"/>
              <a:t>my_string</a:t>
            </a:r>
            <a:endParaRPr lang="en-US" i="0" dirty="0"/>
          </a:p>
          <a:p>
            <a:pPr marL="272821" lvl="1" indent="0">
              <a:spcBef>
                <a:spcPts val="2800"/>
              </a:spcBef>
              <a:buNone/>
            </a:pPr>
            <a:r>
              <a:rPr lang="en-US" i="0" dirty="0"/>
              <a:t>	or in other words</a:t>
            </a:r>
          </a:p>
          <a:p>
            <a:pPr marL="272821" lvl="1" indent="0">
              <a:spcBef>
                <a:spcPts val="2800"/>
              </a:spcBef>
              <a:buNone/>
            </a:pPr>
            <a:r>
              <a:rPr lang="en-US" i="0" dirty="0"/>
              <a:t>get the </a:t>
            </a:r>
            <a:r>
              <a:rPr lang="en-US" i="0" dirty="0">
                <a:solidFill>
                  <a:srgbClr val="00B050"/>
                </a:solidFill>
              </a:rPr>
              <a:t>fourth</a:t>
            </a:r>
            <a:r>
              <a:rPr lang="en-US" i="0" dirty="0"/>
              <a:t> letter to the </a:t>
            </a:r>
            <a:r>
              <a:rPr lang="en-US" i="0" dirty="0">
                <a:solidFill>
                  <a:srgbClr val="00B050"/>
                </a:solidFill>
              </a:rPr>
              <a:t>twelfth</a:t>
            </a:r>
            <a:r>
              <a:rPr lang="en-US" i="0" dirty="0"/>
              <a:t> letter</a:t>
            </a:r>
          </a:p>
          <a:p>
            <a:pPr marL="0" indent="0">
              <a:spcBef>
                <a:spcPts val="2800"/>
              </a:spcBef>
              <a:buNone/>
            </a:pPr>
            <a:endParaRPr lang="en-US" dirty="0"/>
          </a:p>
        </p:txBody>
      </p:sp>
      <p:sp>
        <p:nvSpPr>
          <p:cNvPr id="399" name="Shape 399"/>
          <p:cNvSpPr/>
          <p:nvPr/>
        </p:nvSpPr>
        <p:spPr>
          <a:xfrm>
            <a:off x="519909" y="5322061"/>
            <a:ext cx="12484891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endParaRPr i="0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B3426E-EE60-44DE-AE64-6EE09F61C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my_string</a:t>
            </a:r>
            <a:r>
              <a:rPr lang="en-US" dirty="0"/>
              <a:t>[start : </a:t>
            </a:r>
            <a:r>
              <a:rPr lang="en-US" dirty="0" err="1"/>
              <a:t>stop_exclusive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01234567890123456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‘this is my string’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[3:</a:t>
            </a:r>
            <a:r>
              <a:rPr lang="en-US" sz="4800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 is my s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345678901</a:t>
            </a:r>
          </a:p>
        </p:txBody>
      </p:sp>
      <p:sp>
        <p:nvSpPr>
          <p:cNvPr id="5" name="Shape 406">
            <a:extLst>
              <a:ext uri="{FF2B5EF4-FFF2-40B4-BE49-F238E27FC236}">
                <a16:creationId xmlns:a16="http://schemas.microsoft.com/office/drawing/2014/main" id="{C65C8447-205F-4ECE-89E2-53C73B158915}"/>
              </a:ext>
            </a:extLst>
          </p:cNvPr>
          <p:cNvSpPr/>
          <p:nvPr/>
        </p:nvSpPr>
        <p:spPr>
          <a:xfrm rot="16200000">
            <a:off x="7149206" y="7506949"/>
            <a:ext cx="2076181" cy="816917"/>
          </a:xfrm>
          <a:prstGeom prst="rightArrow">
            <a:avLst>
              <a:gd name="adj1" fmla="val 17803"/>
              <a:gd name="adj2" fmla="val 5863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407">
            <a:extLst>
              <a:ext uri="{FF2B5EF4-FFF2-40B4-BE49-F238E27FC236}">
                <a16:creationId xmlns:a16="http://schemas.microsoft.com/office/drawing/2014/main" id="{A5500F8D-F427-4D5A-81B7-EA0578AA31F5}"/>
              </a:ext>
            </a:extLst>
          </p:cNvPr>
          <p:cNvSpPr/>
          <p:nvPr/>
        </p:nvSpPr>
        <p:spPr>
          <a:xfrm>
            <a:off x="6502400" y="8953499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not included!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0" name="Shape 410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1" name="Shape 411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get all the letters up to the third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A2245-6556-4A8B-B456-3502F42A9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[:3]</a:t>
            </a:r>
          </a:p>
          <a:p>
            <a:pPr marL="0" indent="0">
              <a:buNone/>
            </a:pPr>
            <a:r>
              <a:rPr lang="en-US" dirty="0"/>
              <a:t>same thing 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[0:3]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7" name="Shape 417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8" name="Shape 418"/>
          <p:cNvSpPr/>
          <p:nvPr/>
        </p:nvSpPr>
        <p:spPr>
          <a:xfrm>
            <a:off x="449664" y="5457172"/>
            <a:ext cx="12105472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grab from the </a:t>
            </a:r>
            <a:r>
              <a:rPr lang="en-US" dirty="0"/>
              <a:t>second</a:t>
            </a:r>
            <a:r>
              <a:rPr dirty="0"/>
              <a:t> </a:t>
            </a:r>
            <a:r>
              <a:rPr dirty="0">
                <a:solidFill>
                  <a:srgbClr val="00B050"/>
                </a:solidFill>
              </a:rPr>
              <a:t>element</a:t>
            </a:r>
            <a:r>
              <a:rPr dirty="0"/>
              <a:t> through until the end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21" name="Shape 421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my_string[2:]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27" name="Shape 427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33" name="Shape 433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4" name="Shape 434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506542" y="5826141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even # items in list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4046" r="34046"/>
          <a:stretch>
            <a:fillRect/>
          </a:stretch>
        </p:blipFill>
        <p:spPr/>
      </p:pic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/>
        <p:txBody>
          <a:bodyPr/>
          <a:lstStyle>
            <a:lvl1pPr>
              <a:defRPr sz="5300"/>
            </a:lvl1pPr>
          </a:lstStyle>
          <a:p>
            <a:r>
              <a:rPr lang="en-US"/>
              <a:t>broad Open-Source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5B940F-95AF-4274-BBDD-9D5B192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1" name="Shape 441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2" name="Shape 442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506542" y="5826141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odd # items in list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9" name="Shape 449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50" name="Shape 450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2506542" y="5826141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Values: What kinds ARE THERE?</a:t>
            </a:r>
          </a:p>
        </p:txBody>
      </p:sp>
      <p:sp>
        <p:nvSpPr>
          <p:cNvPr id="456" name="Shape 45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</a:t>
            </a:r>
          </a:p>
          <a:p>
            <a:r>
              <a:rPr lang="en-US"/>
              <a:t>Float</a:t>
            </a:r>
          </a:p>
          <a:p>
            <a:r>
              <a:rPr lang="en-US"/>
              <a:t>String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59" name="Shape 45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8.0</a:t>
            </a:r>
          </a:p>
        </p:txBody>
      </p:sp>
      <p:sp>
        <p:nvSpPr>
          <p:cNvPr id="460" name="Shape 460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64" name="Shape 464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 + 7.0 = 8.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465" name="Shape 465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“7.0” = </a:t>
            </a:r>
            <a:r>
              <a:rPr dirty="0"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468" name="Shape 468"/>
          <p:cNvSpPr/>
          <p:nvPr/>
        </p:nvSpPr>
        <p:spPr>
          <a:xfrm rot="2859210">
            <a:off x="6922709" y="6142973"/>
            <a:ext cx="1542640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 rot="18911602">
            <a:off x="6930445" y="6113328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72" name="Shape 472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</a:t>
            </a:r>
          </a:p>
        </p:txBody>
      </p:sp>
      <p:sp>
        <p:nvSpPr>
          <p:cNvPr id="473" name="Shape 473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int(“7.0”) = 8.0</a:t>
            </a:r>
          </a:p>
        </p:txBody>
      </p:sp>
      <p:sp>
        <p:nvSpPr>
          <p:cNvPr id="476" name="Shape 476"/>
          <p:cNvSpPr/>
          <p:nvPr/>
        </p:nvSpPr>
        <p:spPr>
          <a:xfrm rot="18546354">
            <a:off x="8564449" y="5809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 rot="2624366">
            <a:off x="9170830" y="5327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0" name="Shape 480"/>
          <p:cNvSpPr>
            <a:spLocks noGrp="1"/>
          </p:cNvSpPr>
          <p:nvPr>
            <p:ph type="body" idx="4294967295"/>
          </p:nvPr>
        </p:nvSpPr>
        <p:spPr>
          <a:xfrm>
            <a:off x="406400" y="3953767"/>
            <a:ext cx="12192000" cy="4998602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with variables injected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3" name="Shape 483"/>
          <p:cNvSpPr/>
          <p:nvPr/>
        </p:nvSpPr>
        <p:spPr>
          <a:xfrm>
            <a:off x="487153" y="4540248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my_name = “rob”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6" name="Shape 486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8398" r="58268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Code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Short, Readable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9" name="Shape 489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  <p:sp>
        <p:nvSpPr>
          <p:cNvPr id="490" name="Shape 490"/>
          <p:cNvSpPr/>
          <p:nvPr/>
        </p:nvSpPr>
        <p:spPr>
          <a:xfrm rot="21559398">
            <a:off x="744740" y="6986396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2987234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“Hello, Rob”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Function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Performs an action</a:t>
            </a:r>
          </a:p>
          <a:p>
            <a:r>
              <a:rPr lang="en-US"/>
              <a:t>Action in example: cast to integer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Anatomy of a function call</a:t>
            </a:r>
          </a:p>
        </p:txBody>
      </p:sp>
      <p:sp>
        <p:nvSpPr>
          <p:cNvPr id="502" name="Shape 502"/>
          <p:cNvSpPr/>
          <p:nvPr/>
        </p:nvSpPr>
        <p:spPr>
          <a:xfrm>
            <a:off x="1786333" y="4333061"/>
            <a:ext cx="322203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u="sng" dirty="0">
                <a:uFill>
                  <a:solidFill>
                    <a:schemeClr val="accent4"/>
                  </a:solidFill>
                </a:uFill>
              </a:rPr>
              <a:t>int</a:t>
            </a:r>
            <a:r>
              <a:rPr dirty="0"/>
              <a:t>(</a:t>
            </a:r>
            <a:r>
              <a:rPr u="sng" dirty="0">
                <a:uFill>
                  <a:solidFill>
                    <a:srgbClr val="FF0000"/>
                  </a:solidFill>
                </a:uFill>
              </a:rPr>
              <a:t>“7.0”</a:t>
            </a:r>
            <a:r>
              <a:rPr dirty="0"/>
              <a:t>)</a:t>
            </a:r>
          </a:p>
        </p:txBody>
      </p:sp>
      <p:sp>
        <p:nvSpPr>
          <p:cNvPr id="503" name="Shape 503"/>
          <p:cNvSpPr/>
          <p:nvPr/>
        </p:nvSpPr>
        <p:spPr>
          <a:xfrm rot="16200000">
            <a:off x="8518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60044" y="8315256"/>
            <a:ext cx="271388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>
                <a:solidFill>
                  <a:schemeClr val="accent4"/>
                </a:solidFill>
              </a:rPr>
              <a:t>function</a:t>
            </a:r>
          </a:p>
        </p:txBody>
      </p:sp>
      <p:sp>
        <p:nvSpPr>
          <p:cNvPr id="505" name="Shape 505"/>
          <p:cNvSpPr/>
          <p:nvPr/>
        </p:nvSpPr>
        <p:spPr>
          <a:xfrm rot="14705488">
            <a:off x="3046703" y="6669167"/>
            <a:ext cx="3335362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4520184" y="8256717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(aka argument)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12" name="Shape 512"/>
          <p:cNvSpPr/>
          <p:nvPr/>
        </p:nvSpPr>
        <p:spPr>
          <a:xfrm>
            <a:off x="466598" y="3924452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Same</a:t>
            </a:r>
            <a:r>
              <a:rPr u="none"/>
              <a:t>: performs an “action” with input</a:t>
            </a:r>
          </a:p>
        </p:txBody>
      </p:sp>
      <p:sp>
        <p:nvSpPr>
          <p:cNvPr id="513" name="Shape 513"/>
          <p:cNvSpPr/>
          <p:nvPr/>
        </p:nvSpPr>
        <p:spPr>
          <a:xfrm>
            <a:off x="466597" y="5897032"/>
            <a:ext cx="120716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</a:t>
            </a:r>
            <a:r>
              <a:rPr u="none"/>
              <a:t>: where input comes from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method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779A-E9BC-4748-9F6C-E24E5FF08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“Rob”.</a:t>
            </a:r>
            <a:r>
              <a:rPr lang="en-US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R”,“B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‘Bob’</a:t>
            </a:r>
          </a:p>
        </p:txBody>
      </p:sp>
      <p:sp>
        <p:nvSpPr>
          <p:cNvPr id="8" name="Shape 525">
            <a:extLst>
              <a:ext uri="{FF2B5EF4-FFF2-40B4-BE49-F238E27FC236}">
                <a16:creationId xmlns:a16="http://schemas.microsoft.com/office/drawing/2014/main" id="{1018420E-1F02-4413-8183-69F924ABF5B7}"/>
              </a:ext>
            </a:extLst>
          </p:cNvPr>
          <p:cNvSpPr/>
          <p:nvPr/>
        </p:nvSpPr>
        <p:spPr>
          <a:xfrm rot="16200000">
            <a:off x="4773001" y="4382889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526">
            <a:extLst>
              <a:ext uri="{FF2B5EF4-FFF2-40B4-BE49-F238E27FC236}">
                <a16:creationId xmlns:a16="http://schemas.microsoft.com/office/drawing/2014/main" id="{F0DAEB24-A6F2-4076-8910-45DDF5339049}"/>
              </a:ext>
            </a:extLst>
          </p:cNvPr>
          <p:cNvSpPr/>
          <p:nvPr/>
        </p:nvSpPr>
        <p:spPr>
          <a:xfrm>
            <a:off x="4098254" y="5490290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method on string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29" name="Shape 52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0" name="Shape 530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1" name="Shape 531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35" name="Shape 535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6" name="Shape 536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7" name="Shape 537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539" name="Shape 539"/>
          <p:cNvSpPr/>
          <p:nvPr/>
        </p:nvSpPr>
        <p:spPr>
          <a:xfrm rot="10800000">
            <a:off x="8779027" y="67564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0232389" y="6642100"/>
            <a:ext cx="26429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Casting between Data types</a:t>
            </a:r>
          </a:p>
        </p:txBody>
      </p:sp>
      <p:sp>
        <p:nvSpPr>
          <p:cNvPr id="543" name="Shape 54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int()</a:t>
            </a:r>
          </a:p>
          <a:p>
            <a:r>
              <a:rPr lang="en-US"/>
              <a:t>float()</a:t>
            </a:r>
          </a:p>
          <a:p>
            <a:r>
              <a:rPr lang="en-US"/>
              <a:t>str()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Function</a:t>
            </a:r>
          </a:p>
          <a:p>
            <a:r>
              <a:rPr lang="en-US"/>
              <a:t>Method</a:t>
            </a:r>
          </a:p>
          <a:p>
            <a:r>
              <a:rPr lang="en-US"/>
              <a:t>Casting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8EBB-30FD-46EB-9E8B-3AA592635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9" name="Chart 229"/>
          <p:cNvGraphicFramePr/>
          <p:nvPr/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0" name="Shape 230"/>
          <p:cNvSpPr/>
          <p:nvPr/>
        </p:nvSpPr>
        <p:spPr>
          <a:xfrm rot="2859210">
            <a:off x="885255" y="5952264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 rot="18911602">
            <a:off x="859309" y="5902704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0CEB-98E7-4A18-BE8C-9806C0B07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6" name="Chart 226"/>
          <p:cNvGraphicFramePr/>
          <p:nvPr>
            <p:extLst>
              <p:ext uri="{D42A27DB-BD31-4B8C-83A1-F6EECF244321}">
                <p14:modId xmlns:p14="http://schemas.microsoft.com/office/powerpoint/2010/main" val="462925167"/>
              </p:ext>
            </p:extLst>
          </p:nvPr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D60EF4-B36A-4FCA-8F64-BBD25CAAC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 minutes for lesson &amp; demo</a:t>
            </a:r>
          </a:p>
          <a:p>
            <a:r>
              <a:rPr lang="en-US" dirty="0"/>
              <a:t>20 minutes for exercise</a:t>
            </a:r>
          </a:p>
          <a:p>
            <a:r>
              <a:rPr lang="en-US" dirty="0"/>
              <a:t>Pause to review &amp; ask questions</a:t>
            </a:r>
          </a:p>
          <a:p>
            <a:r>
              <a:rPr lang="en-US" dirty="0"/>
              <a:t>Rinse and repeat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Custom 4">
      <a:majorFont>
        <a:latin typeface="Din condensed"/>
        <a:ea typeface="Helvetica Neue"/>
        <a:cs typeface="Helvetica Neue"/>
      </a:majorFont>
      <a:minorFont>
        <a:latin typeface="Din alternative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868</Words>
  <Application>Microsoft Macintosh PowerPoint</Application>
  <PresentationFormat>Custom</PresentationFormat>
  <Paragraphs>220</Paragraphs>
  <Slides>69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Anonymous Pro for Powerline</vt:lpstr>
      <vt:lpstr>Arial</vt:lpstr>
      <vt:lpstr>Avenir Next</vt:lpstr>
      <vt:lpstr>Avenir Next Medium</vt:lpstr>
      <vt:lpstr>Calibri</vt:lpstr>
      <vt:lpstr>Courier New</vt:lpstr>
      <vt:lpstr>DIN Alternate</vt:lpstr>
      <vt:lpstr>DIN Condensed</vt:lpstr>
      <vt:lpstr>Helvetica Neue</vt:lpstr>
      <vt:lpstr>Webdings</vt:lpstr>
      <vt:lpstr>New_Template7</vt:lpstr>
      <vt:lpstr>Bootcamp</vt:lpstr>
      <vt:lpstr>Patrick Staudt, CFA</vt:lpstr>
      <vt:lpstr>Why Python?</vt:lpstr>
      <vt:lpstr>Collaboration and Version Control</vt:lpstr>
      <vt:lpstr>Community</vt:lpstr>
      <vt:lpstr>Code</vt:lpstr>
      <vt:lpstr>Class format</vt:lpstr>
      <vt:lpstr>Class format</vt:lpstr>
      <vt:lpstr>Class format</vt:lpstr>
      <vt:lpstr>FUNDAMENTALS</vt:lpstr>
      <vt:lpstr>How to think about Python</vt:lpstr>
      <vt:lpstr>PowerPoint Presentation</vt:lpstr>
      <vt:lpstr>ASSIgnment Statement</vt:lpstr>
      <vt:lpstr>ASSIgnment Statement</vt:lpstr>
      <vt:lpstr>Rules for Variables</vt:lpstr>
      <vt:lpstr>Variables</vt:lpstr>
      <vt:lpstr>Variables</vt:lpstr>
      <vt:lpstr>Variables</vt:lpstr>
      <vt:lpstr>Variables</vt:lpstr>
      <vt:lpstr>Variables</vt:lpstr>
      <vt:lpstr>Variables</vt:lpstr>
      <vt:lpstr>Expressions  vs. Statements</vt:lpstr>
      <vt:lpstr>ExpressionS</vt:lpstr>
      <vt:lpstr>Expression Examples</vt:lpstr>
      <vt:lpstr>Python thinks like your calculator</vt:lpstr>
      <vt:lpstr>Expression Vs Statement</vt:lpstr>
      <vt:lpstr>Expression Vs Statement</vt:lpstr>
      <vt:lpstr>Old Friends</vt:lpstr>
      <vt:lpstr>Old Friends</vt:lpstr>
      <vt:lpstr>A New Friend</vt:lpstr>
      <vt:lpstr>Concepts covered so Far</vt:lpstr>
      <vt:lpstr>Exercises</vt:lpstr>
      <vt:lpstr>New Data Type: String</vt:lpstr>
      <vt:lpstr>String Example</vt:lpstr>
      <vt:lpstr>String Example</vt:lpstr>
      <vt:lpstr>Indexing Syntax</vt:lpstr>
      <vt:lpstr>Indexing Syntax</vt:lpstr>
      <vt:lpstr>Indexing Syntax</vt:lpstr>
      <vt:lpstr>Indexing Syntax</vt:lpstr>
      <vt:lpstr>Indexing Syntax</vt:lpstr>
      <vt:lpstr>Indexing Syntax</vt:lpstr>
      <vt:lpstr>Slice Syntax</vt:lpstr>
      <vt:lpstr>SLICE Syntax</vt:lpstr>
      <vt:lpstr>Slice Syntax</vt:lpstr>
      <vt:lpstr>SLICE Syntax</vt:lpstr>
      <vt:lpstr>Slice Syntax</vt:lpstr>
      <vt:lpstr>SLICE Syntax</vt:lpstr>
      <vt:lpstr>Slice: step</vt:lpstr>
      <vt:lpstr>Slice: step</vt:lpstr>
      <vt:lpstr>Slice: step</vt:lpstr>
      <vt:lpstr>Slice: step</vt:lpstr>
      <vt:lpstr>Exercises</vt:lpstr>
      <vt:lpstr>Values: What kinds ARE THERE?</vt:lpstr>
      <vt:lpstr>Mixing data types</vt:lpstr>
      <vt:lpstr>Mixing data types</vt:lpstr>
      <vt:lpstr>Mixing data types</vt:lpstr>
      <vt:lpstr>F-Strings</vt:lpstr>
      <vt:lpstr>F-strings</vt:lpstr>
      <vt:lpstr>F-strings</vt:lpstr>
      <vt:lpstr>F-strings</vt:lpstr>
      <vt:lpstr>Function</vt:lpstr>
      <vt:lpstr>Anatomy of a function call</vt:lpstr>
      <vt:lpstr>Function vs method</vt:lpstr>
      <vt:lpstr>method Example</vt:lpstr>
      <vt:lpstr>Function vs method</vt:lpstr>
      <vt:lpstr>Function vs method</vt:lpstr>
      <vt:lpstr>Casting between Data types</vt:lpstr>
      <vt:lpstr>Concepts covered so Far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Patrick Staudt</dc:creator>
  <cp:lastModifiedBy>Patrick Staudt</cp:lastModifiedBy>
  <cp:revision>26</cp:revision>
  <dcterms:modified xsi:type="dcterms:W3CDTF">2023-11-07T17:59:36Z</dcterms:modified>
</cp:coreProperties>
</file>