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3" r:id="rId3"/>
    <p:sldId id="264" r:id="rId4"/>
    <p:sldId id="266" r:id="rId5"/>
    <p:sldId id="265" r:id="rId6"/>
    <p:sldId id="267" r:id="rId7"/>
    <p:sldId id="268" r:id="rId8"/>
    <p:sldId id="257" r:id="rId9"/>
    <p:sldId id="258" r:id="rId10"/>
    <p:sldId id="259" r:id="rId11"/>
    <p:sldId id="262" r:id="rId12"/>
    <p:sldId id="256" r:id="rId13"/>
    <p:sldId id="26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3" autoAdjust="0"/>
    <p:restoredTop sz="94366" autoAdjust="0"/>
  </p:normalViewPr>
  <p:slideViewPr>
    <p:cSldViewPr snapToGrid="0" snapToObjects="1">
      <p:cViewPr varScale="1">
        <p:scale>
          <a:sx n="108" d="100"/>
          <a:sy n="108" d="100"/>
        </p:scale>
        <p:origin x="34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B91F-88D0-5740-AFBE-66BF6F7DC6F0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90E36-3D5C-464D-9D39-FE583D24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517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B91F-88D0-5740-AFBE-66BF6F7DC6F0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90E36-3D5C-464D-9D39-FE583D24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496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B91F-88D0-5740-AFBE-66BF6F7DC6F0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90E36-3D5C-464D-9D39-FE583D24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12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B91F-88D0-5740-AFBE-66BF6F7DC6F0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90E36-3D5C-464D-9D39-FE583D24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87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B91F-88D0-5740-AFBE-66BF6F7DC6F0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90E36-3D5C-464D-9D39-FE583D24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85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B91F-88D0-5740-AFBE-66BF6F7DC6F0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90E36-3D5C-464D-9D39-FE583D24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81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B91F-88D0-5740-AFBE-66BF6F7DC6F0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90E36-3D5C-464D-9D39-FE583D24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662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B91F-88D0-5740-AFBE-66BF6F7DC6F0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90E36-3D5C-464D-9D39-FE583D24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589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B91F-88D0-5740-AFBE-66BF6F7DC6F0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90E36-3D5C-464D-9D39-FE583D24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05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B91F-88D0-5740-AFBE-66BF6F7DC6F0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90E36-3D5C-464D-9D39-FE583D24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92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B91F-88D0-5740-AFBE-66BF6F7DC6F0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90E36-3D5C-464D-9D39-FE583D24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16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9B91F-88D0-5740-AFBE-66BF6F7DC6F0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90E36-3D5C-464D-9D39-FE583D24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21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69130"/>
            <a:ext cx="8229600" cy="437539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dirty="0" smtClean="0">
                <a:latin typeface="Palatino"/>
                <a:cs typeface="Palatino"/>
              </a:rPr>
              <a:t>Design Updates: </a:t>
            </a:r>
            <a:r>
              <a:rPr lang="en-US" sz="2400" dirty="0" smtClean="0">
                <a:latin typeface="Palatino"/>
                <a:cs typeface="Palatino"/>
              </a:rPr>
              <a:t>September 15, 2014</a:t>
            </a:r>
            <a:endParaRPr lang="en-US" sz="2400" dirty="0">
              <a:latin typeface="Palatino"/>
              <a:cs typeface="Palatino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1925" y="1145219"/>
            <a:ext cx="8822277" cy="4989251"/>
          </a:xfrm>
        </p:spPr>
        <p:txBody>
          <a:bodyPr>
            <a:normAutofit/>
          </a:bodyPr>
          <a:lstStyle/>
          <a:p>
            <a:r>
              <a:rPr lang="en-US" sz="2400" dirty="0"/>
              <a:t>Most of the components have arrived; </a:t>
            </a:r>
            <a:r>
              <a:rPr lang="en-US" sz="2400" dirty="0" smtClean="0"/>
              <a:t>remaining items:</a:t>
            </a:r>
            <a:endParaRPr lang="en-US" sz="2400" dirty="0"/>
          </a:p>
          <a:p>
            <a:pPr lvl="1"/>
            <a:r>
              <a:rPr lang="en-US" sz="2000" dirty="0"/>
              <a:t>PV system </a:t>
            </a:r>
            <a:endParaRPr lang="en-US" sz="2000" dirty="0" smtClean="0"/>
          </a:p>
          <a:p>
            <a:pPr lvl="2"/>
            <a:r>
              <a:rPr lang="en-US" sz="1600" dirty="0" smtClean="0"/>
              <a:t>solar panels </a:t>
            </a:r>
          </a:p>
          <a:p>
            <a:pPr lvl="2"/>
            <a:r>
              <a:rPr lang="en-US" sz="1600" dirty="0" smtClean="0"/>
              <a:t>charge controller</a:t>
            </a:r>
          </a:p>
          <a:p>
            <a:pPr lvl="2"/>
            <a:r>
              <a:rPr lang="en-US" sz="1600" dirty="0" smtClean="0"/>
              <a:t>cables, switches/breakers</a:t>
            </a:r>
          </a:p>
          <a:p>
            <a:pPr lvl="2"/>
            <a:r>
              <a:rPr lang="en-US" sz="1600" dirty="0" smtClean="0"/>
              <a:t>Mounting hardware</a:t>
            </a:r>
            <a:endParaRPr lang="en-US" sz="1600" dirty="0"/>
          </a:p>
          <a:p>
            <a:pPr lvl="1"/>
            <a:r>
              <a:rPr lang="en-US" sz="2000" dirty="0" smtClean="0"/>
              <a:t>Trailer (for PV array + batteries &amp; transporting system)</a:t>
            </a:r>
          </a:p>
          <a:p>
            <a:pPr lvl="1"/>
            <a:r>
              <a:rPr lang="en-US" sz="2000" dirty="0" smtClean="0"/>
              <a:t>Pump (discussion follows)</a:t>
            </a:r>
            <a:endParaRPr lang="en-US" sz="2000" dirty="0"/>
          </a:p>
          <a:p>
            <a:pPr lvl="1"/>
            <a:r>
              <a:rPr lang="en-US" sz="2000" dirty="0" smtClean="0"/>
              <a:t>(?) Pressure </a:t>
            </a:r>
            <a:r>
              <a:rPr lang="en-US" sz="2000" dirty="0"/>
              <a:t>gage </a:t>
            </a:r>
            <a:r>
              <a:rPr lang="en-US" sz="2000" dirty="0" smtClean="0"/>
              <a:t>(following pump discussion)</a:t>
            </a:r>
            <a:endParaRPr lang="en-US" sz="2000" dirty="0"/>
          </a:p>
          <a:p>
            <a:r>
              <a:rPr lang="en-US" sz="2400" dirty="0"/>
              <a:t>Major decision: </a:t>
            </a:r>
            <a:endParaRPr lang="en-US" sz="2400" dirty="0" smtClean="0"/>
          </a:p>
          <a:p>
            <a:pPr lvl="1"/>
            <a:r>
              <a:rPr lang="en-US" sz="2000" dirty="0" smtClean="0"/>
              <a:t>retain </a:t>
            </a:r>
            <a:r>
              <a:rPr lang="en-US" sz="2000" dirty="0"/>
              <a:t>single tube with subsampling into canisters (high power consumption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i="1" dirty="0" smtClean="0"/>
              <a:t>or</a:t>
            </a:r>
            <a:r>
              <a:rPr lang="en-US" sz="2000" dirty="0" smtClean="0"/>
              <a:t> sample directly from atmosphere into canisters (low power consumption)</a:t>
            </a:r>
          </a:p>
        </p:txBody>
      </p:sp>
    </p:spTree>
    <p:extLst>
      <p:ext uri="{BB962C8B-B14F-4D97-AF65-F5344CB8AC3E}">
        <p14:creationId xmlns:p14="http://schemas.microsoft.com/office/powerpoint/2010/main" val="202514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400908" y="5019390"/>
            <a:ext cx="182876" cy="182871"/>
            <a:chOff x="1620522" y="4496689"/>
            <a:chExt cx="182876" cy="365752"/>
          </a:xfrm>
        </p:grpSpPr>
        <p:sp>
          <p:nvSpPr>
            <p:cNvPr id="5" name="Isosceles Triangle 4"/>
            <p:cNvSpPr>
              <a:spLocks noChangeAspect="1"/>
            </p:cNvSpPr>
            <p:nvPr/>
          </p:nvSpPr>
          <p:spPr>
            <a:xfrm>
              <a:off x="1620522" y="4679565"/>
              <a:ext cx="182876" cy="182876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" name="Isosceles Triangle 5"/>
            <p:cNvSpPr>
              <a:spLocks noChangeAspect="1"/>
            </p:cNvSpPr>
            <p:nvPr/>
          </p:nvSpPr>
          <p:spPr>
            <a:xfrm flipV="1">
              <a:off x="1620522" y="4496689"/>
              <a:ext cx="182876" cy="182876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325205" y="5467310"/>
            <a:ext cx="334282" cy="141235"/>
            <a:chOff x="4922523" y="2261044"/>
            <a:chExt cx="334282" cy="141235"/>
          </a:xfrm>
        </p:grpSpPr>
        <p:sp>
          <p:nvSpPr>
            <p:cNvPr id="16" name="Chevron 15"/>
            <p:cNvSpPr>
              <a:spLocks noChangeAspect="1"/>
            </p:cNvSpPr>
            <p:nvPr/>
          </p:nvSpPr>
          <p:spPr>
            <a:xfrm>
              <a:off x="4922523" y="2261044"/>
              <a:ext cx="143341" cy="141235"/>
            </a:xfrm>
            <a:prstGeom prst="chevron">
              <a:avLst>
                <a:gd name="adj" fmla="val 86232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Chevron 16"/>
            <p:cNvSpPr>
              <a:spLocks noChangeAspect="1"/>
            </p:cNvSpPr>
            <p:nvPr/>
          </p:nvSpPr>
          <p:spPr>
            <a:xfrm flipH="1">
              <a:off x="5113464" y="2261044"/>
              <a:ext cx="143341" cy="141235"/>
            </a:xfrm>
            <a:prstGeom prst="chevron">
              <a:avLst>
                <a:gd name="adj" fmla="val 86232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68784" y="5842785"/>
            <a:ext cx="447124" cy="312089"/>
            <a:chOff x="6159390" y="1764085"/>
            <a:chExt cx="447124" cy="312089"/>
          </a:xfrm>
        </p:grpSpPr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6159390" y="1764085"/>
              <a:ext cx="312089" cy="3120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45720" anchor="ctr" anchorCtr="1"/>
            <a:lstStyle/>
            <a:p>
              <a:pPr algn="ctr"/>
              <a:r>
                <a:rPr lang="en-US" sz="1600" b="1" dirty="0" smtClean="0">
                  <a:solidFill>
                    <a:srgbClr val="000000"/>
                  </a:solidFill>
                </a:rPr>
                <a:t>P</a:t>
              </a:r>
              <a:endParaRPr lang="en-US" sz="16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6471482" y="1920257"/>
              <a:ext cx="135032" cy="385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4803925" y="4424720"/>
            <a:ext cx="433671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500"/>
              </a:spcAft>
            </a:pPr>
            <a:r>
              <a:rPr lang="en-US" b="1" u="sng" dirty="0" smtClean="0">
                <a:latin typeface="Palatino"/>
                <a:cs typeface="Palatino"/>
              </a:rPr>
              <a:t>Legend</a:t>
            </a:r>
            <a:endParaRPr lang="en-US" b="1" dirty="0" smtClean="0">
              <a:latin typeface="Palatino"/>
              <a:cs typeface="Palatino"/>
            </a:endParaRPr>
          </a:p>
          <a:p>
            <a:pPr>
              <a:spcAft>
                <a:spcPts val="1500"/>
              </a:spcAft>
            </a:pPr>
            <a:r>
              <a:rPr lang="en-US" dirty="0" smtClean="0">
                <a:latin typeface="Palatino"/>
                <a:cs typeface="Palatino"/>
              </a:rPr>
              <a:t>Manual, High Integrity On/Off Valve</a:t>
            </a:r>
            <a:endParaRPr lang="en-US" dirty="0">
              <a:latin typeface="Palatino"/>
              <a:cs typeface="Palatino"/>
            </a:endParaRPr>
          </a:p>
          <a:p>
            <a:pPr>
              <a:spcAft>
                <a:spcPts val="1500"/>
              </a:spcAft>
            </a:pPr>
            <a:r>
              <a:rPr lang="en-US" dirty="0" smtClean="0">
                <a:latin typeface="Palatino"/>
                <a:cs typeface="Palatino"/>
              </a:rPr>
              <a:t>High Precision Critical Orifice</a:t>
            </a:r>
            <a:endParaRPr lang="en-US" dirty="0">
              <a:latin typeface="Palatino"/>
              <a:cs typeface="Palatino"/>
            </a:endParaRPr>
          </a:p>
          <a:p>
            <a:pPr>
              <a:spcAft>
                <a:spcPts val="1500"/>
              </a:spcAft>
            </a:pPr>
            <a:r>
              <a:rPr lang="en-US" dirty="0" smtClean="0">
                <a:latin typeface="Palatino"/>
                <a:cs typeface="Palatino"/>
              </a:rPr>
              <a:t>High Precision Vacuum/Pressure Gauge</a:t>
            </a:r>
            <a:endParaRPr lang="en-US" dirty="0">
              <a:latin typeface="Palatino"/>
              <a:cs typeface="Palatino"/>
            </a:endParaRPr>
          </a:p>
          <a:p>
            <a:pPr>
              <a:spcAft>
                <a:spcPts val="1500"/>
              </a:spcAft>
            </a:pPr>
            <a:r>
              <a:rPr lang="en-US" dirty="0" smtClean="0">
                <a:latin typeface="Palatino"/>
                <a:cs typeface="Palatino"/>
              </a:rPr>
              <a:t>Fast, Low Dead Space </a:t>
            </a:r>
            <a:r>
              <a:rPr lang="en-US" dirty="0">
                <a:latin typeface="Palatino"/>
                <a:cs typeface="Palatino"/>
              </a:rPr>
              <a:t>Three-Way Valve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097131" y="4424719"/>
            <a:ext cx="4937444" cy="2326503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1249050" y="3684751"/>
            <a:ext cx="2310959" cy="3066471"/>
          </a:xfrm>
          <a:prstGeom prst="roundRect">
            <a:avLst/>
          </a:prstGeom>
          <a:noFill/>
          <a:ln w="317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/>
            <a:r>
              <a:rPr lang="en-US" b="1" dirty="0" smtClean="0">
                <a:solidFill>
                  <a:srgbClr val="000000"/>
                </a:solidFill>
                <a:latin typeface="Palatino"/>
                <a:cs typeface="Palatino"/>
              </a:rPr>
              <a:t>Sampling</a:t>
            </a:r>
          </a:p>
          <a:p>
            <a:pPr algn="ctr"/>
            <a:r>
              <a:rPr lang="en-US" b="1" dirty="0" smtClean="0">
                <a:solidFill>
                  <a:srgbClr val="000000"/>
                </a:solidFill>
                <a:latin typeface="Palatino"/>
                <a:cs typeface="Palatino"/>
              </a:rPr>
              <a:t>Canister</a:t>
            </a:r>
            <a:endParaRPr lang="en-US" b="1" dirty="0">
              <a:solidFill>
                <a:srgbClr val="000000"/>
              </a:solidFill>
              <a:latin typeface="Palatino"/>
              <a:cs typeface="Palatino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2918627" y="3320316"/>
            <a:ext cx="0" cy="36443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2827189" y="3127185"/>
            <a:ext cx="182876" cy="182871"/>
            <a:chOff x="1620522" y="4496689"/>
            <a:chExt cx="182876" cy="365752"/>
          </a:xfrm>
        </p:grpSpPr>
        <p:sp>
          <p:nvSpPr>
            <p:cNvPr id="32" name="Isosceles Triangle 31"/>
            <p:cNvSpPr>
              <a:spLocks noChangeAspect="1"/>
            </p:cNvSpPr>
            <p:nvPr/>
          </p:nvSpPr>
          <p:spPr>
            <a:xfrm>
              <a:off x="1620522" y="4679565"/>
              <a:ext cx="182876" cy="182876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Isosceles Triangle 32"/>
            <p:cNvSpPr>
              <a:spLocks noChangeAspect="1"/>
            </p:cNvSpPr>
            <p:nvPr/>
          </p:nvSpPr>
          <p:spPr>
            <a:xfrm flipV="1">
              <a:off x="1620522" y="4496689"/>
              <a:ext cx="182876" cy="182876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153788" y="3049344"/>
            <a:ext cx="6870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Palatino"/>
                <a:cs typeface="Palatino"/>
              </a:rPr>
              <a:t>Open</a:t>
            </a:r>
            <a:endParaRPr lang="en-US" sz="1600" dirty="0">
              <a:latin typeface="Palatino"/>
              <a:cs typeface="Palatino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1789984" y="3310057"/>
            <a:ext cx="0" cy="36443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1698546" y="3127185"/>
            <a:ext cx="182876" cy="182871"/>
            <a:chOff x="1620522" y="4496689"/>
            <a:chExt cx="182876" cy="365752"/>
          </a:xfrm>
        </p:grpSpPr>
        <p:sp>
          <p:nvSpPr>
            <p:cNvPr id="37" name="Isosceles Triangle 36"/>
            <p:cNvSpPr>
              <a:spLocks noChangeAspect="1"/>
            </p:cNvSpPr>
            <p:nvPr/>
          </p:nvSpPr>
          <p:spPr>
            <a:xfrm>
              <a:off x="1620522" y="4679565"/>
              <a:ext cx="182876" cy="182876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Isosceles Triangle 37"/>
            <p:cNvSpPr>
              <a:spLocks noChangeAspect="1"/>
            </p:cNvSpPr>
            <p:nvPr/>
          </p:nvSpPr>
          <p:spPr>
            <a:xfrm flipV="1">
              <a:off x="1620522" y="4496689"/>
              <a:ext cx="182876" cy="182876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905546" y="3049344"/>
            <a:ext cx="6870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Palatino"/>
                <a:cs typeface="Palatino"/>
              </a:rPr>
              <a:t>Open</a:t>
            </a:r>
            <a:endParaRPr lang="en-US" sz="1600" dirty="0">
              <a:latin typeface="Palatino"/>
              <a:cs typeface="Palatino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1789984" y="2398027"/>
            <a:ext cx="5766" cy="72915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1342860" y="2606705"/>
            <a:ext cx="447124" cy="312089"/>
            <a:chOff x="6159390" y="1764085"/>
            <a:chExt cx="447124" cy="312089"/>
          </a:xfrm>
        </p:grpSpPr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6159390" y="1764085"/>
              <a:ext cx="312089" cy="3120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45720" anchor="ctr" anchorCtr="1"/>
            <a:lstStyle/>
            <a:p>
              <a:pPr algn="ctr"/>
              <a:r>
                <a:rPr lang="en-US" sz="1600" b="1" dirty="0" smtClean="0">
                  <a:solidFill>
                    <a:srgbClr val="000000"/>
                  </a:solidFill>
                </a:rPr>
                <a:t>P1</a:t>
              </a:r>
              <a:endParaRPr lang="en-US" sz="16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6471482" y="1920257"/>
              <a:ext cx="135032" cy="385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1698546" y="2215156"/>
            <a:ext cx="182876" cy="182871"/>
            <a:chOff x="1620522" y="4496689"/>
            <a:chExt cx="182876" cy="365752"/>
          </a:xfrm>
        </p:grpSpPr>
        <p:sp>
          <p:nvSpPr>
            <p:cNvPr id="62" name="Isosceles Triangle 61"/>
            <p:cNvSpPr>
              <a:spLocks noChangeAspect="1"/>
            </p:cNvSpPr>
            <p:nvPr/>
          </p:nvSpPr>
          <p:spPr>
            <a:xfrm>
              <a:off x="1620522" y="4679565"/>
              <a:ext cx="182876" cy="182876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3" name="Isosceles Triangle 62"/>
            <p:cNvSpPr>
              <a:spLocks noChangeAspect="1"/>
            </p:cNvSpPr>
            <p:nvPr/>
          </p:nvSpPr>
          <p:spPr>
            <a:xfrm flipV="1">
              <a:off x="1620522" y="4496689"/>
              <a:ext cx="182876" cy="182876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cxnSp>
        <p:nvCxnSpPr>
          <p:cNvPr id="64" name="Straight Connector 63"/>
          <p:cNvCxnSpPr/>
          <p:nvPr/>
        </p:nvCxnSpPr>
        <p:spPr>
          <a:xfrm>
            <a:off x="1789984" y="2086877"/>
            <a:ext cx="0" cy="12563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905546" y="2137315"/>
            <a:ext cx="6870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Palatino"/>
                <a:cs typeface="Palatino"/>
              </a:rPr>
              <a:t>Open</a:t>
            </a:r>
            <a:endParaRPr lang="en-US" sz="1600" dirty="0">
              <a:latin typeface="Palatino"/>
              <a:cs typeface="Palatino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823665" y="382675"/>
            <a:ext cx="30081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u="sng" dirty="0" smtClean="0">
                <a:latin typeface="Palatino"/>
                <a:cs typeface="Palatino"/>
              </a:rPr>
              <a:t>Smart REA Sampler</a:t>
            </a:r>
            <a:endParaRPr lang="en-US" sz="2400" dirty="0" smtClean="0">
              <a:latin typeface="Palatino"/>
              <a:cs typeface="Palatino"/>
            </a:endParaRPr>
          </a:p>
          <a:p>
            <a:pPr algn="ctr"/>
            <a:r>
              <a:rPr lang="en-US" sz="2400" dirty="0" smtClean="0">
                <a:latin typeface="Palatino"/>
                <a:cs typeface="Palatino"/>
              </a:rPr>
              <a:t>Evacuation Mode</a:t>
            </a:r>
            <a:endParaRPr lang="en-US" sz="2400" dirty="0">
              <a:latin typeface="Palatino"/>
              <a:cs typeface="Palatino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224528" y="1988886"/>
            <a:ext cx="4318667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u="sng" dirty="0" smtClean="0">
                <a:latin typeface="Palatino"/>
                <a:cs typeface="Palatino"/>
              </a:rPr>
              <a:t>Vacuum</a:t>
            </a:r>
            <a:r>
              <a:rPr lang="en-US" sz="1600" dirty="0" smtClean="0">
                <a:latin typeface="Palatino"/>
                <a:cs typeface="Palatino"/>
              </a:rPr>
              <a:t> pump </a:t>
            </a:r>
            <a:r>
              <a:rPr lang="en-US" sz="1600" dirty="0" smtClean="0">
                <a:latin typeface="Palatino"/>
                <a:cs typeface="Palatino"/>
              </a:rPr>
              <a:t>must be able to evacuate system to near vacuum </a:t>
            </a:r>
            <a:r>
              <a:rPr lang="en-US" sz="1600" dirty="0" smtClean="0">
                <a:latin typeface="Palatino"/>
                <a:cs typeface="Palatino"/>
              </a:rPr>
              <a:t>(&lt; 0.1 </a:t>
            </a:r>
            <a:r>
              <a:rPr lang="en-US" sz="1600" dirty="0" smtClean="0">
                <a:latin typeface="Palatino"/>
                <a:cs typeface="Palatino"/>
              </a:rPr>
              <a:t>psi </a:t>
            </a:r>
            <a:r>
              <a:rPr lang="en-US" sz="1600" dirty="0" smtClean="0">
                <a:latin typeface="Palatino"/>
                <a:cs typeface="Palatino"/>
              </a:rPr>
              <a:t>= 7 </a:t>
            </a:r>
            <a:r>
              <a:rPr lang="en-US" sz="1600" dirty="0" err="1" smtClean="0">
                <a:latin typeface="Palatino"/>
                <a:cs typeface="Palatino"/>
              </a:rPr>
              <a:t>mb</a:t>
            </a:r>
            <a:r>
              <a:rPr lang="en-US" sz="1600" dirty="0" smtClean="0">
                <a:latin typeface="Palatino"/>
                <a:cs typeface="Palatino"/>
              </a:rPr>
              <a:t>).</a:t>
            </a:r>
            <a:endParaRPr lang="en-US" sz="1600" dirty="0" smtClean="0">
              <a:latin typeface="Palatino"/>
              <a:cs typeface="Palatino"/>
            </a:endParaRPr>
          </a:p>
          <a:p>
            <a:pPr marL="285750" indent="-285750">
              <a:buFont typeface="Arial"/>
              <a:buChar char="•"/>
            </a:pPr>
            <a:r>
              <a:rPr lang="en-US" sz="1600" strike="sngStrike" dirty="0" smtClean="0">
                <a:latin typeface="Palatino"/>
                <a:cs typeface="Palatino"/>
              </a:rPr>
              <a:t>Solenoid also evacuated to minimize contamination.</a:t>
            </a:r>
          </a:p>
        </p:txBody>
      </p:sp>
      <p:sp>
        <p:nvSpPr>
          <p:cNvPr id="65" name="Right Arrow 64"/>
          <p:cNvSpPr/>
          <p:nvPr/>
        </p:nvSpPr>
        <p:spPr>
          <a:xfrm rot="16200000">
            <a:off x="2581280" y="2668778"/>
            <a:ext cx="683728" cy="218000"/>
          </a:xfrm>
          <a:prstGeom prst="rightArrow">
            <a:avLst>
              <a:gd name="adj1" fmla="val 37494"/>
              <a:gd name="adj2" fmla="val 57928"/>
            </a:avLst>
          </a:prstGeom>
          <a:solidFill>
            <a:srgbClr val="00009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2328464" y="1604917"/>
            <a:ext cx="11870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0090"/>
                </a:solidFill>
                <a:latin typeface="Palatino"/>
                <a:cs typeface="Palatino"/>
              </a:rPr>
              <a:t>To Suitable</a:t>
            </a:r>
          </a:p>
          <a:p>
            <a:pPr algn="ctr"/>
            <a:r>
              <a:rPr lang="en-US" sz="1600" dirty="0" smtClean="0">
                <a:solidFill>
                  <a:srgbClr val="000090"/>
                </a:solidFill>
                <a:latin typeface="Palatino"/>
                <a:cs typeface="Palatino"/>
              </a:rPr>
              <a:t>Vacuum</a:t>
            </a:r>
          </a:p>
          <a:p>
            <a:pPr algn="ctr"/>
            <a:r>
              <a:rPr lang="en-US" sz="1600" dirty="0" smtClean="0">
                <a:solidFill>
                  <a:srgbClr val="000090"/>
                </a:solidFill>
                <a:latin typeface="Palatino"/>
                <a:cs typeface="Palatino"/>
              </a:rPr>
              <a:t>Pump</a:t>
            </a:r>
            <a:endParaRPr lang="en-US" sz="1600" dirty="0">
              <a:solidFill>
                <a:srgbClr val="000090"/>
              </a:solidFill>
              <a:latin typeface="Palatino"/>
              <a:cs typeface="Palatino"/>
            </a:endParaRPr>
          </a:p>
        </p:txBody>
      </p:sp>
      <p:cxnSp>
        <p:nvCxnSpPr>
          <p:cNvPr id="94" name="Straight Connector 93"/>
          <p:cNvCxnSpPr/>
          <p:nvPr/>
        </p:nvCxnSpPr>
        <p:spPr>
          <a:xfrm>
            <a:off x="1789984" y="1216154"/>
            <a:ext cx="0" cy="996357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11" name="Group 110"/>
          <p:cNvGrpSpPr/>
          <p:nvPr/>
        </p:nvGrpSpPr>
        <p:grpSpPr>
          <a:xfrm>
            <a:off x="4327622" y="6272735"/>
            <a:ext cx="256162" cy="506213"/>
            <a:chOff x="2706673" y="1814208"/>
            <a:chExt cx="256162" cy="506213"/>
          </a:xfrm>
        </p:grpSpPr>
        <p:grpSp>
          <p:nvGrpSpPr>
            <p:cNvPr id="112" name="Group 111"/>
            <p:cNvGrpSpPr/>
            <p:nvPr/>
          </p:nvGrpSpPr>
          <p:grpSpPr>
            <a:xfrm rot="5400000">
              <a:off x="2656419" y="1877162"/>
              <a:ext cx="354493" cy="228586"/>
              <a:chOff x="2577624" y="2081773"/>
              <a:chExt cx="354493" cy="228586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2749241" y="2081773"/>
                <a:ext cx="182876" cy="228586"/>
                <a:chOff x="1620522" y="4496689"/>
                <a:chExt cx="182876" cy="365752"/>
              </a:xfrm>
              <a:solidFill>
                <a:schemeClr val="tx1"/>
              </a:solidFill>
            </p:grpSpPr>
            <p:sp>
              <p:nvSpPr>
                <p:cNvPr id="116" name="Isosceles Triangle 115"/>
                <p:cNvSpPr>
                  <a:spLocks noChangeAspect="1"/>
                </p:cNvSpPr>
                <p:nvPr/>
              </p:nvSpPr>
              <p:spPr>
                <a:xfrm>
                  <a:off x="1620522" y="4679565"/>
                  <a:ext cx="182876" cy="182876"/>
                </a:xfrm>
                <a:prstGeom prst="triangle">
                  <a:avLst/>
                </a:prstGeom>
                <a:grp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7" name="Isosceles Triangle 116"/>
                <p:cNvSpPr>
                  <a:spLocks noChangeAspect="1"/>
                </p:cNvSpPr>
                <p:nvPr/>
              </p:nvSpPr>
              <p:spPr>
                <a:xfrm flipV="1">
                  <a:off x="1620522" y="4496689"/>
                  <a:ext cx="182876" cy="182876"/>
                </a:xfrm>
                <a:prstGeom prst="triangle">
                  <a:avLst/>
                </a:prstGeom>
                <a:grp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US"/>
                </a:p>
              </p:txBody>
            </p:sp>
          </p:grpSp>
          <p:cxnSp>
            <p:nvCxnSpPr>
              <p:cNvPr id="115" name="Straight Connector 114"/>
              <p:cNvCxnSpPr>
                <a:endCxn id="117" idx="0"/>
              </p:cNvCxnSpPr>
              <p:nvPr/>
            </p:nvCxnSpPr>
            <p:spPr>
              <a:xfrm>
                <a:off x="2577624" y="2192208"/>
                <a:ext cx="263055" cy="3858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3" name="TextBox 112"/>
            <p:cNvSpPr txBox="1"/>
            <p:nvPr/>
          </p:nvSpPr>
          <p:spPr>
            <a:xfrm>
              <a:off x="2706673" y="2058811"/>
              <a:ext cx="256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3</a:t>
              </a:r>
              <a:endParaRPr lang="en-US" sz="1100" dirty="0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989405" y="1140011"/>
            <a:ext cx="851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Palatino"/>
                <a:cs typeface="Palatino"/>
              </a:rPr>
              <a:t>Closed </a:t>
            </a:r>
          </a:p>
          <a:p>
            <a:r>
              <a:rPr lang="en-US" sz="1400" dirty="0" smtClean="0">
                <a:latin typeface="Palatino"/>
                <a:cs typeface="Palatino"/>
              </a:rPr>
              <a:t>to </a:t>
            </a:r>
            <a:r>
              <a:rPr lang="en-US" sz="1400" dirty="0" smtClean="0">
                <a:latin typeface="Palatino"/>
                <a:cs typeface="Palatino"/>
              </a:rPr>
              <a:t>Pump</a:t>
            </a:r>
            <a:endParaRPr lang="en-US" sz="1400" dirty="0">
              <a:latin typeface="Palatino"/>
              <a:cs typeface="Palatino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144730" y="282469"/>
            <a:ext cx="1338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Palatino"/>
                <a:cs typeface="Palatino"/>
              </a:rPr>
              <a:t>Open to </a:t>
            </a:r>
            <a:r>
              <a:rPr lang="en-US" sz="1400" dirty="0" smtClean="0">
                <a:latin typeface="Palatino"/>
                <a:cs typeface="Palatino"/>
              </a:rPr>
              <a:t>Pump</a:t>
            </a:r>
            <a:endParaRPr lang="en-US" sz="1400" dirty="0">
              <a:latin typeface="Palatino"/>
              <a:cs typeface="Palatino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240816" y="994495"/>
            <a:ext cx="598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Palatino"/>
                <a:cs typeface="Palatino"/>
              </a:rPr>
              <a:t>To</a:t>
            </a:r>
          </a:p>
          <a:p>
            <a:pPr algn="ctr"/>
            <a:r>
              <a:rPr lang="en-US" sz="1200" dirty="0" smtClean="0">
                <a:latin typeface="Palatino"/>
                <a:cs typeface="Palatino"/>
              </a:rPr>
              <a:t>Pump</a:t>
            </a:r>
            <a:endParaRPr lang="en-US" sz="1200" dirty="0">
              <a:latin typeface="Palatino"/>
              <a:cs typeface="Palatino"/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989405" y="658313"/>
            <a:ext cx="3850178" cy="1004918"/>
            <a:chOff x="662620" y="1323977"/>
            <a:chExt cx="3850178" cy="1004918"/>
          </a:xfrm>
        </p:grpSpPr>
        <p:grpSp>
          <p:nvGrpSpPr>
            <p:cNvPr id="72" name="Group 71"/>
            <p:cNvGrpSpPr/>
            <p:nvPr/>
          </p:nvGrpSpPr>
          <p:grpSpPr>
            <a:xfrm>
              <a:off x="2509417" y="1518924"/>
              <a:ext cx="334282" cy="141235"/>
              <a:chOff x="4922523" y="2261044"/>
              <a:chExt cx="334282" cy="141235"/>
            </a:xfrm>
          </p:grpSpPr>
          <p:sp>
            <p:nvSpPr>
              <p:cNvPr id="87" name="Chevron 86"/>
              <p:cNvSpPr>
                <a:spLocks noChangeAspect="1"/>
              </p:cNvSpPr>
              <p:nvPr/>
            </p:nvSpPr>
            <p:spPr>
              <a:xfrm>
                <a:off x="4922523" y="2261044"/>
                <a:ext cx="143341" cy="141235"/>
              </a:xfrm>
              <a:prstGeom prst="chevron">
                <a:avLst>
                  <a:gd name="adj" fmla="val 8623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Chevron 87"/>
              <p:cNvSpPr>
                <a:spLocks noChangeAspect="1"/>
              </p:cNvSpPr>
              <p:nvPr/>
            </p:nvSpPr>
            <p:spPr>
              <a:xfrm flipH="1">
                <a:off x="5113464" y="2261044"/>
                <a:ext cx="143341" cy="141235"/>
              </a:xfrm>
              <a:prstGeom prst="chevron">
                <a:avLst>
                  <a:gd name="adj" fmla="val 8623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73" name="Straight Connector 72"/>
            <p:cNvCxnSpPr/>
            <p:nvPr/>
          </p:nvCxnSpPr>
          <p:spPr>
            <a:xfrm>
              <a:off x="2676558" y="1323977"/>
              <a:ext cx="0" cy="232624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662620" y="1805675"/>
              <a:ext cx="8515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Palatino"/>
                  <a:cs typeface="Palatino"/>
                </a:rPr>
                <a:t>Closed </a:t>
              </a:r>
            </a:p>
            <a:p>
              <a:r>
                <a:rPr lang="en-US" sz="1400" dirty="0" smtClean="0">
                  <a:latin typeface="Palatino"/>
                  <a:cs typeface="Palatino"/>
                </a:rPr>
                <a:t>to </a:t>
              </a:r>
              <a:r>
                <a:rPr lang="en-US" sz="1400" dirty="0" smtClean="0">
                  <a:latin typeface="Palatino"/>
                  <a:cs typeface="Palatino"/>
                </a:rPr>
                <a:t>Pump</a:t>
              </a:r>
              <a:endParaRPr lang="en-US" sz="1400" dirty="0">
                <a:latin typeface="Palatino"/>
                <a:cs typeface="Palatino"/>
              </a:endParaRPr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2548477" y="1618761"/>
              <a:ext cx="256162" cy="506213"/>
              <a:chOff x="2706673" y="1814208"/>
              <a:chExt cx="256162" cy="506213"/>
            </a:xfrm>
          </p:grpSpPr>
          <p:grpSp>
            <p:nvGrpSpPr>
              <p:cNvPr id="81" name="Group 80"/>
              <p:cNvGrpSpPr/>
              <p:nvPr/>
            </p:nvGrpSpPr>
            <p:grpSpPr>
              <a:xfrm rot="5400000">
                <a:off x="2656419" y="1877162"/>
                <a:ext cx="354493" cy="228586"/>
                <a:chOff x="2577624" y="2081773"/>
                <a:chExt cx="354493" cy="228586"/>
              </a:xfrm>
            </p:grpSpPr>
            <p:grpSp>
              <p:nvGrpSpPr>
                <p:cNvPr id="83" name="Group 82"/>
                <p:cNvGrpSpPr/>
                <p:nvPr/>
              </p:nvGrpSpPr>
              <p:grpSpPr>
                <a:xfrm>
                  <a:off x="2749241" y="2081773"/>
                  <a:ext cx="182876" cy="228586"/>
                  <a:chOff x="1620522" y="4496689"/>
                  <a:chExt cx="182876" cy="365752"/>
                </a:xfrm>
                <a:solidFill>
                  <a:schemeClr val="tx1"/>
                </a:solidFill>
              </p:grpSpPr>
              <p:sp>
                <p:nvSpPr>
                  <p:cNvPr id="85" name="Isosceles Triangle 84"/>
                  <p:cNvSpPr>
                    <a:spLocks noChangeAspect="1"/>
                  </p:cNvSpPr>
                  <p:nvPr/>
                </p:nvSpPr>
                <p:spPr>
                  <a:xfrm>
                    <a:off x="1620522" y="4679565"/>
                    <a:ext cx="182876" cy="182876"/>
                  </a:xfrm>
                  <a:prstGeom prst="triangle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6" name="Isosceles Triangle 85"/>
                  <p:cNvSpPr>
                    <a:spLocks noChangeAspect="1"/>
                  </p:cNvSpPr>
                  <p:nvPr/>
                </p:nvSpPr>
                <p:spPr>
                  <a:xfrm flipV="1">
                    <a:off x="1620522" y="4496689"/>
                    <a:ext cx="182876" cy="182876"/>
                  </a:xfrm>
                  <a:prstGeom prst="triangle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84" name="Straight Connector 83"/>
                <p:cNvCxnSpPr>
                  <a:endCxn id="86" idx="0"/>
                </p:cNvCxnSpPr>
                <p:nvPr/>
              </p:nvCxnSpPr>
              <p:spPr>
                <a:xfrm>
                  <a:off x="2577624" y="2192208"/>
                  <a:ext cx="263055" cy="3858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2" name="TextBox 81"/>
              <p:cNvSpPr txBox="1"/>
              <p:nvPr/>
            </p:nvSpPr>
            <p:spPr>
              <a:xfrm>
                <a:off x="2706673" y="2058811"/>
                <a:ext cx="25616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3</a:t>
                </a:r>
                <a:endParaRPr lang="en-US" sz="1100" dirty="0"/>
              </a:p>
            </p:txBody>
          </p:sp>
        </p:grpSp>
        <p:sp>
          <p:nvSpPr>
            <p:cNvPr id="76" name="TextBox 75"/>
            <p:cNvSpPr txBox="1"/>
            <p:nvPr/>
          </p:nvSpPr>
          <p:spPr>
            <a:xfrm>
              <a:off x="3914031" y="1660159"/>
              <a:ext cx="5987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latin typeface="Palatino"/>
                  <a:cs typeface="Palatino"/>
                </a:rPr>
                <a:t>To</a:t>
              </a:r>
            </a:p>
            <a:p>
              <a:pPr algn="ctr"/>
              <a:r>
                <a:rPr lang="en-US" sz="1200" dirty="0" smtClean="0">
                  <a:latin typeface="Palatino"/>
                  <a:cs typeface="Palatino"/>
                </a:rPr>
                <a:t>Pump</a:t>
              </a:r>
              <a:endParaRPr lang="en-US" sz="1200" dirty="0">
                <a:latin typeface="Palatino"/>
                <a:cs typeface="Palatino"/>
              </a:endParaRPr>
            </a:p>
          </p:txBody>
        </p:sp>
        <p:cxnSp>
          <p:nvCxnSpPr>
            <p:cNvPr id="77" name="Straight Arrow Connector 76"/>
            <p:cNvCxnSpPr>
              <a:stCxn id="86" idx="3"/>
              <a:endCxn id="76" idx="1"/>
            </p:cNvCxnSpPr>
            <p:nvPr/>
          </p:nvCxnSpPr>
          <p:spPr>
            <a:xfrm>
              <a:off x="2789763" y="1881818"/>
              <a:ext cx="1124268" cy="917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endCxn id="85" idx="3"/>
            </p:cNvCxnSpPr>
            <p:nvPr/>
          </p:nvCxnSpPr>
          <p:spPr>
            <a:xfrm>
              <a:off x="1468965" y="1881818"/>
              <a:ext cx="1092212" cy="0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9" name="Oval 88"/>
          <p:cNvSpPr>
            <a:spLocks noChangeAspect="1"/>
          </p:cNvSpPr>
          <p:nvPr/>
        </p:nvSpPr>
        <p:spPr>
          <a:xfrm>
            <a:off x="3596915" y="683862"/>
            <a:ext cx="312089" cy="312089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45720" anchor="ctr" anchorCtr="1"/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</a:rPr>
              <a:t>P2</a:t>
            </a:r>
            <a:endParaRPr lang="en-US" sz="1600" b="1" dirty="0">
              <a:solidFill>
                <a:srgbClr val="000000"/>
              </a:solidFill>
            </a:endParaRPr>
          </a:p>
        </p:txBody>
      </p:sp>
      <p:cxnSp>
        <p:nvCxnSpPr>
          <p:cNvPr id="90" name="Straight Connector 89"/>
          <p:cNvCxnSpPr>
            <a:endCxn id="89" idx="4"/>
          </p:cNvCxnSpPr>
          <p:nvPr/>
        </p:nvCxnSpPr>
        <p:spPr>
          <a:xfrm flipV="1">
            <a:off x="3752959" y="995951"/>
            <a:ext cx="1" cy="22937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78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5362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latin typeface="Palatino"/>
                <a:cs typeface="Palatino"/>
              </a:rPr>
              <a:t>Design Updates: June 11, 2013</a:t>
            </a:r>
            <a:br>
              <a:rPr lang="en-US" sz="2400" dirty="0" smtClean="0">
                <a:latin typeface="Palatino"/>
                <a:cs typeface="Palatino"/>
              </a:rPr>
            </a:br>
            <a:r>
              <a:rPr lang="en-US" sz="2400" dirty="0" smtClean="0">
                <a:latin typeface="Palatino"/>
                <a:cs typeface="Palatino"/>
              </a:rPr>
              <a:t>	</a:t>
            </a:r>
            <a:endParaRPr lang="en-US" sz="2400" dirty="0">
              <a:latin typeface="Palatino"/>
              <a:cs typeface="Palatino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06770"/>
            <a:ext cx="8229600" cy="5285154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Palatino"/>
                <a:cs typeface="Palatino"/>
              </a:rPr>
              <a:t>Contacted Tom Jobson &amp; Claudia Toro about borrowing canisters. Claudia will work with </a:t>
            </a:r>
            <a:r>
              <a:rPr lang="en-US" sz="2000" dirty="0" err="1" smtClean="0">
                <a:latin typeface="Palatino"/>
                <a:cs typeface="Palatino"/>
              </a:rPr>
              <a:t>Korey</a:t>
            </a:r>
            <a:r>
              <a:rPr lang="en-US" sz="2000" dirty="0" smtClean="0">
                <a:latin typeface="Palatino"/>
                <a:cs typeface="Palatino"/>
              </a:rPr>
              <a:t> to get trained up on how to evacuate/fill them. </a:t>
            </a:r>
          </a:p>
          <a:p>
            <a:r>
              <a:rPr lang="en-US" sz="2000" dirty="0" smtClean="0">
                <a:latin typeface="Palatino"/>
                <a:cs typeface="Palatino"/>
              </a:rPr>
              <a:t>New design for the switching mechanism. Swapped critical orifice with switching valve and changed switching valve to three-way valve. Other arm of three-way valve will be tied to vacuum pump.</a:t>
            </a:r>
          </a:p>
          <a:p>
            <a:pPr lvl="1"/>
            <a:r>
              <a:rPr lang="en-US" sz="1600" dirty="0" smtClean="0">
                <a:latin typeface="Palatino"/>
                <a:cs typeface="Palatino"/>
              </a:rPr>
              <a:t>Flow will be passing through the critical orifice at all time, addressing concern about transient flows through the orifice.</a:t>
            </a:r>
          </a:p>
          <a:p>
            <a:pPr lvl="1"/>
            <a:r>
              <a:rPr lang="en-US" sz="1600" dirty="0" smtClean="0">
                <a:latin typeface="Palatino"/>
                <a:cs typeface="Palatino"/>
              </a:rPr>
              <a:t>Dead volume less of a concern now. Instead, we just need to have a very good understanding of the expected travel time from the tower top to the three way valve. Note Patrick’s concern below.</a:t>
            </a:r>
          </a:p>
          <a:p>
            <a:r>
              <a:rPr lang="en-US" sz="2000" dirty="0" smtClean="0">
                <a:latin typeface="Palatino"/>
                <a:cs typeface="Palatino"/>
              </a:rPr>
              <a:t>Patrick O’Keefe asked </a:t>
            </a:r>
            <a:r>
              <a:rPr lang="en-US" sz="2000" dirty="0">
                <a:latin typeface="Palatino"/>
                <a:cs typeface="Palatino"/>
              </a:rPr>
              <a:t>how </a:t>
            </a:r>
            <a:r>
              <a:rPr lang="en-US" sz="2000" dirty="0" smtClean="0">
                <a:latin typeface="Palatino"/>
                <a:cs typeface="Palatino"/>
              </a:rPr>
              <a:t>we “anticipate handling </a:t>
            </a:r>
            <a:r>
              <a:rPr lang="en-US" sz="2000" dirty="0">
                <a:latin typeface="Palatino"/>
                <a:cs typeface="Palatino"/>
              </a:rPr>
              <a:t>the time delay between the measurement of an up/down eddy </a:t>
            </a:r>
            <a:r>
              <a:rPr lang="en-US" sz="2000" dirty="0" smtClean="0">
                <a:latin typeface="Palatino"/>
                <a:cs typeface="Palatino"/>
              </a:rPr>
              <a:t>at the </a:t>
            </a:r>
            <a:r>
              <a:rPr lang="en-US" sz="2000" dirty="0">
                <a:latin typeface="Palatino"/>
                <a:cs typeface="Palatino"/>
              </a:rPr>
              <a:t>sonic and the switching of the appropriate valve down at </a:t>
            </a:r>
            <a:r>
              <a:rPr lang="en-US" sz="2000" dirty="0" smtClean="0">
                <a:latin typeface="Palatino"/>
                <a:cs typeface="Palatino"/>
              </a:rPr>
              <a:t>the canister</a:t>
            </a:r>
            <a:r>
              <a:rPr lang="en-US" sz="2000" dirty="0">
                <a:latin typeface="Palatino"/>
                <a:cs typeface="Palatino"/>
              </a:rPr>
              <a:t>? Will the flow be regulated well-enough to use a </a:t>
            </a:r>
            <a:r>
              <a:rPr lang="en-US" sz="2000" dirty="0" smtClean="0">
                <a:latin typeface="Palatino"/>
                <a:cs typeface="Palatino"/>
              </a:rPr>
              <a:t>static pre</a:t>
            </a:r>
            <a:r>
              <a:rPr lang="en-US" sz="2000" dirty="0">
                <a:latin typeface="Palatino"/>
                <a:cs typeface="Palatino"/>
              </a:rPr>
              <a:t>-calculated delay time? Seems like the switching should occur at </a:t>
            </a:r>
            <a:r>
              <a:rPr lang="en-US" sz="2000" dirty="0" smtClean="0">
                <a:latin typeface="Palatino"/>
                <a:cs typeface="Palatino"/>
              </a:rPr>
              <a:t>the sonic </a:t>
            </a:r>
            <a:r>
              <a:rPr lang="en-US" sz="2000" dirty="0">
                <a:latin typeface="Palatino"/>
                <a:cs typeface="Palatino"/>
              </a:rPr>
              <a:t>to avoid that ambiguity</a:t>
            </a:r>
            <a:r>
              <a:rPr lang="en-US" sz="2000" dirty="0" smtClean="0">
                <a:latin typeface="Palatino"/>
                <a:cs typeface="Palatino"/>
              </a:rPr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210182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400908" y="5019390"/>
            <a:ext cx="182876" cy="182871"/>
            <a:chOff x="1620522" y="4496689"/>
            <a:chExt cx="182876" cy="365752"/>
          </a:xfrm>
        </p:grpSpPr>
        <p:sp>
          <p:nvSpPr>
            <p:cNvPr id="5" name="Isosceles Triangle 4"/>
            <p:cNvSpPr>
              <a:spLocks noChangeAspect="1"/>
            </p:cNvSpPr>
            <p:nvPr/>
          </p:nvSpPr>
          <p:spPr>
            <a:xfrm>
              <a:off x="1620522" y="4679565"/>
              <a:ext cx="182876" cy="182876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" name="Isosceles Triangle 5"/>
            <p:cNvSpPr>
              <a:spLocks noChangeAspect="1"/>
            </p:cNvSpPr>
            <p:nvPr/>
          </p:nvSpPr>
          <p:spPr>
            <a:xfrm flipV="1">
              <a:off x="1620522" y="4496689"/>
              <a:ext cx="182876" cy="182876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204665" y="6387687"/>
            <a:ext cx="575363" cy="228586"/>
            <a:chOff x="2418522" y="4363074"/>
            <a:chExt cx="575363" cy="228586"/>
          </a:xfrm>
        </p:grpSpPr>
        <p:grpSp>
          <p:nvGrpSpPr>
            <p:cNvPr id="8" name="Group 7"/>
            <p:cNvGrpSpPr/>
            <p:nvPr/>
          </p:nvGrpSpPr>
          <p:grpSpPr>
            <a:xfrm>
              <a:off x="2811009" y="4363074"/>
              <a:ext cx="182876" cy="228586"/>
              <a:chOff x="1620522" y="4496689"/>
              <a:chExt cx="182876" cy="365752"/>
            </a:xfrm>
            <a:solidFill>
              <a:schemeClr val="tx1"/>
            </a:solidFill>
          </p:grpSpPr>
          <p:sp>
            <p:nvSpPr>
              <p:cNvPr id="9" name="Isosceles Triangle 8"/>
              <p:cNvSpPr>
                <a:spLocks noChangeAspect="1"/>
              </p:cNvSpPr>
              <p:nvPr/>
            </p:nvSpPr>
            <p:spPr>
              <a:xfrm>
                <a:off x="1620522" y="4679565"/>
                <a:ext cx="182876" cy="182876"/>
              </a:xfrm>
              <a:prstGeom prst="triangle">
                <a:avLst/>
              </a:prstGeom>
              <a:grp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Isosceles Triangle 9"/>
              <p:cNvSpPr>
                <a:spLocks noChangeAspect="1"/>
              </p:cNvSpPr>
              <p:nvPr/>
            </p:nvSpPr>
            <p:spPr>
              <a:xfrm flipV="1">
                <a:off x="1620522" y="4496689"/>
                <a:ext cx="182876" cy="182876"/>
              </a:xfrm>
              <a:prstGeom prst="triangle">
                <a:avLst/>
              </a:prstGeom>
              <a:grp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2418522" y="4363074"/>
              <a:ext cx="220870" cy="22087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91440" rtlCol="0" anchor="ctr" anchorCtr="1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S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Connector 13"/>
            <p:cNvCxnSpPr>
              <a:stCxn id="11" idx="3"/>
              <a:endCxn id="10" idx="0"/>
            </p:cNvCxnSpPr>
            <p:nvPr/>
          </p:nvCxnSpPr>
          <p:spPr>
            <a:xfrm>
              <a:off x="2639392" y="4473509"/>
              <a:ext cx="263055" cy="385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325205" y="5467310"/>
            <a:ext cx="334282" cy="141235"/>
            <a:chOff x="4922523" y="2261044"/>
            <a:chExt cx="334282" cy="141235"/>
          </a:xfrm>
        </p:grpSpPr>
        <p:sp>
          <p:nvSpPr>
            <p:cNvPr id="16" name="Chevron 15"/>
            <p:cNvSpPr>
              <a:spLocks noChangeAspect="1"/>
            </p:cNvSpPr>
            <p:nvPr/>
          </p:nvSpPr>
          <p:spPr>
            <a:xfrm>
              <a:off x="4922523" y="2261044"/>
              <a:ext cx="143341" cy="141235"/>
            </a:xfrm>
            <a:prstGeom prst="chevron">
              <a:avLst>
                <a:gd name="adj" fmla="val 86232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Chevron 16"/>
            <p:cNvSpPr>
              <a:spLocks noChangeAspect="1"/>
            </p:cNvSpPr>
            <p:nvPr/>
          </p:nvSpPr>
          <p:spPr>
            <a:xfrm flipH="1">
              <a:off x="5113464" y="2261044"/>
              <a:ext cx="143341" cy="141235"/>
            </a:xfrm>
            <a:prstGeom prst="chevron">
              <a:avLst>
                <a:gd name="adj" fmla="val 86232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68784" y="5842785"/>
            <a:ext cx="447124" cy="312089"/>
            <a:chOff x="6159390" y="1764085"/>
            <a:chExt cx="447124" cy="312089"/>
          </a:xfrm>
        </p:grpSpPr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6159390" y="1764085"/>
              <a:ext cx="312089" cy="3120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45720" anchor="ctr" anchorCtr="1"/>
            <a:lstStyle/>
            <a:p>
              <a:pPr algn="ctr"/>
              <a:r>
                <a:rPr lang="en-US" sz="1600" b="1" dirty="0" smtClean="0">
                  <a:solidFill>
                    <a:srgbClr val="000000"/>
                  </a:solidFill>
                </a:rPr>
                <a:t>P</a:t>
              </a:r>
              <a:endParaRPr lang="en-US" sz="16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6471482" y="1920257"/>
              <a:ext cx="135032" cy="385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4803925" y="4424720"/>
            <a:ext cx="433671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500"/>
              </a:spcAft>
            </a:pPr>
            <a:r>
              <a:rPr lang="en-US" b="1" u="sng" dirty="0" smtClean="0">
                <a:latin typeface="Palatino"/>
                <a:cs typeface="Palatino"/>
              </a:rPr>
              <a:t>Legend</a:t>
            </a:r>
            <a:endParaRPr lang="en-US" b="1" dirty="0" smtClean="0">
              <a:latin typeface="Palatino"/>
              <a:cs typeface="Palatino"/>
            </a:endParaRPr>
          </a:p>
          <a:p>
            <a:pPr>
              <a:spcAft>
                <a:spcPts val="1500"/>
              </a:spcAft>
            </a:pPr>
            <a:r>
              <a:rPr lang="en-US" dirty="0" smtClean="0">
                <a:latin typeface="Palatino"/>
                <a:cs typeface="Palatino"/>
              </a:rPr>
              <a:t>Manual, High Integrity On/Off Valve</a:t>
            </a:r>
            <a:endParaRPr lang="en-US" dirty="0">
              <a:latin typeface="Palatino"/>
              <a:cs typeface="Palatino"/>
            </a:endParaRPr>
          </a:p>
          <a:p>
            <a:pPr>
              <a:spcAft>
                <a:spcPts val="1500"/>
              </a:spcAft>
            </a:pPr>
            <a:r>
              <a:rPr lang="en-US" dirty="0" smtClean="0">
                <a:latin typeface="Palatino"/>
                <a:cs typeface="Palatino"/>
              </a:rPr>
              <a:t>High Precision Critical Orifice</a:t>
            </a:r>
            <a:endParaRPr lang="en-US" dirty="0">
              <a:latin typeface="Palatino"/>
              <a:cs typeface="Palatino"/>
            </a:endParaRPr>
          </a:p>
          <a:p>
            <a:pPr>
              <a:spcAft>
                <a:spcPts val="1500"/>
              </a:spcAft>
            </a:pPr>
            <a:r>
              <a:rPr lang="en-US" dirty="0" smtClean="0">
                <a:latin typeface="Palatino"/>
                <a:cs typeface="Palatino"/>
              </a:rPr>
              <a:t>High Precision Vacuum/Pressure Gauge</a:t>
            </a:r>
            <a:endParaRPr lang="en-US" dirty="0">
              <a:latin typeface="Palatino"/>
              <a:cs typeface="Palatino"/>
            </a:endParaRPr>
          </a:p>
          <a:p>
            <a:pPr>
              <a:spcAft>
                <a:spcPts val="1500"/>
              </a:spcAft>
            </a:pPr>
            <a:r>
              <a:rPr lang="en-US" dirty="0" smtClean="0">
                <a:latin typeface="Palatino"/>
                <a:cs typeface="Palatino"/>
              </a:rPr>
              <a:t>Fast, Low Dead Space Solenoid Valve</a:t>
            </a:r>
            <a:endParaRPr lang="en-US" dirty="0">
              <a:latin typeface="Palatino"/>
              <a:cs typeface="Palatino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097131" y="4424719"/>
            <a:ext cx="4937444" cy="2326503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Can 68"/>
          <p:cNvSpPr/>
          <p:nvPr/>
        </p:nvSpPr>
        <p:spPr>
          <a:xfrm rot="5400000">
            <a:off x="2043033" y="195"/>
            <a:ext cx="508000" cy="2139564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Bent Arrow 69"/>
          <p:cNvSpPr/>
          <p:nvPr/>
        </p:nvSpPr>
        <p:spPr>
          <a:xfrm flipV="1">
            <a:off x="605947" y="639991"/>
            <a:ext cx="577132" cy="544531"/>
          </a:xfrm>
          <a:prstGeom prst="bentArrow">
            <a:avLst>
              <a:gd name="adj1" fmla="val 11581"/>
              <a:gd name="adj2" fmla="val 18290"/>
              <a:gd name="adj3" fmla="val 25000"/>
              <a:gd name="adj4" fmla="val 43750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262059" y="77301"/>
            <a:ext cx="75403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Palatino"/>
                <a:cs typeface="Palatino"/>
              </a:rPr>
              <a:t>From</a:t>
            </a:r>
          </a:p>
          <a:p>
            <a:pPr algn="ctr"/>
            <a:r>
              <a:rPr lang="en-US" sz="1600" dirty="0" smtClean="0">
                <a:latin typeface="Palatino"/>
                <a:cs typeface="Palatino"/>
              </a:rPr>
              <a:t>Tower</a:t>
            </a:r>
            <a:endParaRPr lang="en-US" sz="1600" dirty="0">
              <a:latin typeface="Palatino"/>
              <a:cs typeface="Palatino"/>
            </a:endParaRPr>
          </a:p>
        </p:txBody>
      </p:sp>
      <p:sp>
        <p:nvSpPr>
          <p:cNvPr id="73" name="Right Arrow 72"/>
          <p:cNvSpPr/>
          <p:nvPr/>
        </p:nvSpPr>
        <p:spPr>
          <a:xfrm>
            <a:off x="3410987" y="966522"/>
            <a:ext cx="531535" cy="218000"/>
          </a:xfrm>
          <a:prstGeom prst="rightArrow">
            <a:avLst>
              <a:gd name="adj1" fmla="val 37494"/>
              <a:gd name="adj2" fmla="val 57928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3829768" y="814477"/>
            <a:ext cx="73680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Palatino"/>
                <a:cs typeface="Palatino"/>
              </a:rPr>
              <a:t>To</a:t>
            </a:r>
          </a:p>
          <a:p>
            <a:pPr algn="ctr"/>
            <a:r>
              <a:rPr lang="en-US" sz="1600" dirty="0" smtClean="0">
                <a:latin typeface="Palatino"/>
                <a:cs typeface="Palatino"/>
              </a:rPr>
              <a:t>Pump</a:t>
            </a:r>
            <a:endParaRPr lang="en-US" sz="1600" dirty="0">
              <a:latin typeface="Palatino"/>
              <a:cs typeface="Palatino"/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369119" y="1323977"/>
            <a:ext cx="3777158" cy="5427245"/>
            <a:chOff x="468506" y="1323977"/>
            <a:chExt cx="3777158" cy="5427245"/>
          </a:xfrm>
        </p:grpSpPr>
        <p:grpSp>
          <p:nvGrpSpPr>
            <p:cNvPr id="67" name="Group 66"/>
            <p:cNvGrpSpPr/>
            <p:nvPr/>
          </p:nvGrpSpPr>
          <p:grpSpPr>
            <a:xfrm>
              <a:off x="1184980" y="1323977"/>
              <a:ext cx="3060684" cy="5427245"/>
              <a:chOff x="294145" y="1104000"/>
              <a:chExt cx="3060684" cy="5427245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637649" y="3464774"/>
                <a:ext cx="2310959" cy="3066471"/>
              </a:xfrm>
              <a:prstGeom prst="roundRect">
                <a:avLst/>
              </a:prstGeom>
              <a:noFill/>
              <a:ln w="317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 anchorCtr="1"/>
              <a:lstStyle/>
              <a:p>
                <a:pPr algn="ctr"/>
                <a:r>
                  <a:rPr lang="en-US" b="1" dirty="0" smtClean="0">
                    <a:solidFill>
                      <a:srgbClr val="000000"/>
                    </a:solidFill>
                    <a:latin typeface="Palatino"/>
                    <a:cs typeface="Palatino"/>
                  </a:rPr>
                  <a:t>Sampling</a:t>
                </a:r>
              </a:p>
              <a:p>
                <a:pPr algn="ctr"/>
                <a:r>
                  <a:rPr lang="en-US" b="1" dirty="0" smtClean="0">
                    <a:solidFill>
                      <a:srgbClr val="000000"/>
                    </a:solidFill>
                    <a:latin typeface="Palatino"/>
                    <a:cs typeface="Palatino"/>
                  </a:rPr>
                  <a:t>Canister</a:t>
                </a:r>
                <a:endParaRPr lang="en-US" b="1" dirty="0">
                  <a:solidFill>
                    <a:srgbClr val="000000"/>
                  </a:solidFill>
                  <a:latin typeface="Palatino"/>
                  <a:cs typeface="Palatino"/>
                </a:endParaRPr>
              </a:p>
            </p:txBody>
          </p:sp>
          <p:cxnSp>
            <p:nvCxnSpPr>
              <p:cNvPr id="29" name="Straight Connector 28"/>
              <p:cNvCxnSpPr/>
              <p:nvPr/>
            </p:nvCxnSpPr>
            <p:spPr>
              <a:xfrm>
                <a:off x="2307226" y="3100339"/>
                <a:ext cx="0" cy="364435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>
              <a:xfrm>
                <a:off x="2215788" y="2907208"/>
                <a:ext cx="182876" cy="182871"/>
                <a:chOff x="1620522" y="4496689"/>
                <a:chExt cx="182876" cy="365752"/>
              </a:xfrm>
            </p:grpSpPr>
            <p:sp>
              <p:nvSpPr>
                <p:cNvPr id="32" name="Isosceles Triangle 31"/>
                <p:cNvSpPr>
                  <a:spLocks noChangeAspect="1"/>
                </p:cNvSpPr>
                <p:nvPr/>
              </p:nvSpPr>
              <p:spPr>
                <a:xfrm>
                  <a:off x="1620522" y="4679565"/>
                  <a:ext cx="182876" cy="182876"/>
                </a:xfrm>
                <a:prstGeom prst="triangle">
                  <a:avLst/>
                </a:prstGeom>
                <a:no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" name="Isosceles Triangle 32"/>
                <p:cNvSpPr>
                  <a:spLocks noChangeAspect="1"/>
                </p:cNvSpPr>
                <p:nvPr/>
              </p:nvSpPr>
              <p:spPr>
                <a:xfrm flipV="1">
                  <a:off x="1620522" y="4496689"/>
                  <a:ext cx="182876" cy="182876"/>
                </a:xfrm>
                <a:prstGeom prst="triangle">
                  <a:avLst/>
                </a:prstGeom>
                <a:no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4" name="TextBox 33"/>
              <p:cNvSpPr txBox="1"/>
              <p:nvPr/>
            </p:nvSpPr>
            <p:spPr>
              <a:xfrm>
                <a:off x="2542387" y="2829367"/>
                <a:ext cx="8124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Palatino"/>
                    <a:cs typeface="Palatino"/>
                  </a:rPr>
                  <a:t>Closed</a:t>
                </a:r>
                <a:endParaRPr lang="en-US" sz="1600" dirty="0">
                  <a:latin typeface="Palatino"/>
                  <a:cs typeface="Palatino"/>
                </a:endParaRPr>
              </a:p>
            </p:txBody>
          </p:sp>
          <p:cxnSp>
            <p:nvCxnSpPr>
              <p:cNvPr id="35" name="Straight Connector 34"/>
              <p:cNvCxnSpPr/>
              <p:nvPr/>
            </p:nvCxnSpPr>
            <p:spPr>
              <a:xfrm>
                <a:off x="1178583" y="3090080"/>
                <a:ext cx="0" cy="364435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6" name="Group 35"/>
              <p:cNvGrpSpPr/>
              <p:nvPr/>
            </p:nvGrpSpPr>
            <p:grpSpPr>
              <a:xfrm>
                <a:off x="1087145" y="2907208"/>
                <a:ext cx="182876" cy="182871"/>
                <a:chOff x="1620522" y="4496689"/>
                <a:chExt cx="182876" cy="365752"/>
              </a:xfrm>
            </p:grpSpPr>
            <p:sp>
              <p:nvSpPr>
                <p:cNvPr id="37" name="Isosceles Triangle 36"/>
                <p:cNvSpPr>
                  <a:spLocks noChangeAspect="1"/>
                </p:cNvSpPr>
                <p:nvPr/>
              </p:nvSpPr>
              <p:spPr>
                <a:xfrm>
                  <a:off x="1620522" y="4679565"/>
                  <a:ext cx="182876" cy="182876"/>
                </a:xfrm>
                <a:prstGeom prst="triangle">
                  <a:avLst/>
                </a:prstGeom>
                <a:no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" name="Isosceles Triangle 37"/>
                <p:cNvSpPr>
                  <a:spLocks noChangeAspect="1"/>
                </p:cNvSpPr>
                <p:nvPr/>
              </p:nvSpPr>
              <p:spPr>
                <a:xfrm flipV="1">
                  <a:off x="1620522" y="4496689"/>
                  <a:ext cx="182876" cy="182876"/>
                </a:xfrm>
                <a:prstGeom prst="triangle">
                  <a:avLst/>
                </a:prstGeom>
                <a:no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" name="TextBox 38"/>
              <p:cNvSpPr txBox="1"/>
              <p:nvPr/>
            </p:nvSpPr>
            <p:spPr>
              <a:xfrm>
                <a:off x="294145" y="2829367"/>
                <a:ext cx="6870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Palatino"/>
                    <a:cs typeface="Palatino"/>
                  </a:rPr>
                  <a:t>Open</a:t>
                </a:r>
                <a:endParaRPr lang="en-US" sz="1600" dirty="0">
                  <a:latin typeface="Palatino"/>
                  <a:cs typeface="Palatino"/>
                </a:endParaRPr>
              </a:p>
            </p:txBody>
          </p:sp>
          <p:cxnSp>
            <p:nvCxnSpPr>
              <p:cNvPr id="40" name="Straight Connector 39"/>
              <p:cNvCxnSpPr/>
              <p:nvPr/>
            </p:nvCxnSpPr>
            <p:spPr>
              <a:xfrm>
                <a:off x="1178583" y="2178050"/>
                <a:ext cx="5766" cy="729158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1" name="Group 40"/>
              <p:cNvGrpSpPr/>
              <p:nvPr/>
            </p:nvGrpSpPr>
            <p:grpSpPr>
              <a:xfrm>
                <a:off x="731459" y="2386728"/>
                <a:ext cx="447124" cy="312089"/>
                <a:chOff x="6159390" y="1764085"/>
                <a:chExt cx="447124" cy="312089"/>
              </a:xfrm>
            </p:grpSpPr>
            <p:sp>
              <p:nvSpPr>
                <p:cNvPr id="42" name="Oval 41"/>
                <p:cNvSpPr>
                  <a:spLocks noChangeAspect="1"/>
                </p:cNvSpPr>
                <p:nvPr/>
              </p:nvSpPr>
              <p:spPr>
                <a:xfrm>
                  <a:off x="6159390" y="1764085"/>
                  <a:ext cx="312089" cy="312089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45720" anchor="ctr" anchorCtr="1"/>
                <a:lstStyle/>
                <a:p>
                  <a:pPr algn="ctr"/>
                  <a:r>
                    <a:rPr lang="en-US" sz="1600" b="1" dirty="0" smtClean="0">
                      <a:solidFill>
                        <a:srgbClr val="000000"/>
                      </a:solidFill>
                    </a:rPr>
                    <a:t>P</a:t>
                  </a:r>
                  <a:endParaRPr lang="en-US" sz="1600" b="1" dirty="0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6471482" y="1920257"/>
                  <a:ext cx="135032" cy="3858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" name="Group 59"/>
              <p:cNvGrpSpPr/>
              <p:nvPr/>
            </p:nvGrpSpPr>
            <p:grpSpPr>
              <a:xfrm>
                <a:off x="694364" y="1104000"/>
                <a:ext cx="650482" cy="799255"/>
                <a:chOff x="694658" y="1285040"/>
                <a:chExt cx="650482" cy="799255"/>
              </a:xfrm>
            </p:grpSpPr>
            <p:grpSp>
              <p:nvGrpSpPr>
                <p:cNvPr id="47" name="Group 46"/>
                <p:cNvGrpSpPr/>
                <p:nvPr/>
              </p:nvGrpSpPr>
              <p:grpSpPr>
                <a:xfrm>
                  <a:off x="1010858" y="1943060"/>
                  <a:ext cx="334282" cy="141235"/>
                  <a:chOff x="4922523" y="2261044"/>
                  <a:chExt cx="334282" cy="141235"/>
                </a:xfrm>
              </p:grpSpPr>
              <p:sp>
                <p:nvSpPr>
                  <p:cNvPr id="48" name="Chevron 47"/>
                  <p:cNvSpPr>
                    <a:spLocks noChangeAspect="1"/>
                  </p:cNvSpPr>
                  <p:nvPr/>
                </p:nvSpPr>
                <p:spPr>
                  <a:xfrm>
                    <a:off x="4922523" y="2261044"/>
                    <a:ext cx="143341" cy="141235"/>
                  </a:xfrm>
                  <a:prstGeom prst="chevron">
                    <a:avLst>
                      <a:gd name="adj" fmla="val 86232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" name="Chevron 48"/>
                  <p:cNvSpPr>
                    <a:spLocks noChangeAspect="1"/>
                  </p:cNvSpPr>
                  <p:nvPr/>
                </p:nvSpPr>
                <p:spPr>
                  <a:xfrm flipH="1">
                    <a:off x="5113464" y="2261044"/>
                    <a:ext cx="143341" cy="141235"/>
                  </a:xfrm>
                  <a:prstGeom prst="chevron">
                    <a:avLst>
                      <a:gd name="adj" fmla="val 86232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50" name="Straight Connector 49"/>
                <p:cNvCxnSpPr/>
                <p:nvPr/>
              </p:nvCxnSpPr>
              <p:spPr>
                <a:xfrm>
                  <a:off x="1178583" y="1746250"/>
                  <a:ext cx="0" cy="232624"/>
                </a:xfrm>
                <a:prstGeom prst="line">
                  <a:avLst/>
                </a:prstGeom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53" name="Group 52"/>
                <p:cNvGrpSpPr/>
                <p:nvPr/>
              </p:nvGrpSpPr>
              <p:grpSpPr>
                <a:xfrm>
                  <a:off x="694658" y="1517664"/>
                  <a:ext cx="575363" cy="228586"/>
                  <a:chOff x="2418522" y="4363074"/>
                  <a:chExt cx="575363" cy="228586"/>
                </a:xfrm>
              </p:grpSpPr>
              <p:grpSp>
                <p:nvGrpSpPr>
                  <p:cNvPr id="54" name="Group 53"/>
                  <p:cNvGrpSpPr/>
                  <p:nvPr/>
                </p:nvGrpSpPr>
                <p:grpSpPr>
                  <a:xfrm>
                    <a:off x="2811009" y="4363074"/>
                    <a:ext cx="182876" cy="228586"/>
                    <a:chOff x="1620522" y="4496689"/>
                    <a:chExt cx="182876" cy="365752"/>
                  </a:xfrm>
                  <a:solidFill>
                    <a:schemeClr val="tx1"/>
                  </a:solidFill>
                </p:grpSpPr>
                <p:sp>
                  <p:nvSpPr>
                    <p:cNvPr id="57" name="Isosceles Triangle 56"/>
                    <p:cNvSpPr>
                      <a:spLocks noChangeAspect="1"/>
                    </p:cNvSpPr>
                    <p:nvPr/>
                  </p:nvSpPr>
                  <p:spPr>
                    <a:xfrm>
                      <a:off x="1620522" y="4679565"/>
                      <a:ext cx="182876" cy="182876"/>
                    </a:xfrm>
                    <a:prstGeom prst="triangle">
                      <a:avLst/>
                    </a:prstGeom>
                    <a:grpFill/>
                    <a:ln w="25400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8" name="Isosceles Triangle 57"/>
                    <p:cNvSpPr>
                      <a:spLocks noChangeAspect="1"/>
                    </p:cNvSpPr>
                    <p:nvPr/>
                  </p:nvSpPr>
                  <p:spPr>
                    <a:xfrm flipV="1">
                      <a:off x="1620522" y="4496689"/>
                      <a:ext cx="182876" cy="182876"/>
                    </a:xfrm>
                    <a:prstGeom prst="triangle">
                      <a:avLst/>
                    </a:prstGeom>
                    <a:grpFill/>
                    <a:ln w="25400"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55" name="Rectangle 54"/>
                  <p:cNvSpPr/>
                  <p:nvPr/>
                </p:nvSpPr>
                <p:spPr>
                  <a:xfrm>
                    <a:off x="2418522" y="4363074"/>
                    <a:ext cx="220870" cy="220870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bIns="91440" rtlCol="0" anchor="ctr" anchorCtr="1"/>
                  <a:lstStyle/>
                  <a:p>
                    <a:pPr algn="ctr"/>
                    <a:r>
                      <a:rPr lang="en-US" sz="1600" b="1" dirty="0" smtClean="0">
                        <a:solidFill>
                          <a:schemeClr val="tx1"/>
                        </a:solidFill>
                      </a:rPr>
                      <a:t>S</a:t>
                    </a:r>
                    <a:endParaRPr lang="en-US" sz="1600" b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56" name="Straight Connector 55"/>
                  <p:cNvCxnSpPr>
                    <a:stCxn id="55" idx="3"/>
                    <a:endCxn id="58" idx="0"/>
                  </p:cNvCxnSpPr>
                  <p:nvPr/>
                </p:nvCxnSpPr>
                <p:spPr>
                  <a:xfrm>
                    <a:off x="2639392" y="4473509"/>
                    <a:ext cx="263055" cy="3858"/>
                  </a:xfrm>
                  <a:prstGeom prst="line">
                    <a:avLst/>
                  </a:prstGeom>
                  <a:ln>
                    <a:solidFill>
                      <a:srgbClr val="00000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1178583" y="1285040"/>
                  <a:ext cx="0" cy="232624"/>
                </a:xfrm>
                <a:prstGeom prst="line">
                  <a:avLst/>
                </a:prstGeom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" name="Group 60"/>
              <p:cNvGrpSpPr/>
              <p:nvPr/>
            </p:nvGrpSpPr>
            <p:grpSpPr>
              <a:xfrm>
                <a:off x="1087145" y="1995179"/>
                <a:ext cx="182876" cy="182871"/>
                <a:chOff x="1620522" y="4496689"/>
                <a:chExt cx="182876" cy="365752"/>
              </a:xfrm>
            </p:grpSpPr>
            <p:sp>
              <p:nvSpPr>
                <p:cNvPr id="62" name="Isosceles Triangle 61"/>
                <p:cNvSpPr>
                  <a:spLocks noChangeAspect="1"/>
                </p:cNvSpPr>
                <p:nvPr/>
              </p:nvSpPr>
              <p:spPr>
                <a:xfrm>
                  <a:off x="1620522" y="4679565"/>
                  <a:ext cx="182876" cy="182876"/>
                </a:xfrm>
                <a:prstGeom prst="triangle">
                  <a:avLst/>
                </a:prstGeom>
                <a:no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" name="Isosceles Triangle 62"/>
                <p:cNvSpPr>
                  <a:spLocks noChangeAspect="1"/>
                </p:cNvSpPr>
                <p:nvPr/>
              </p:nvSpPr>
              <p:spPr>
                <a:xfrm flipV="1">
                  <a:off x="1620522" y="4496689"/>
                  <a:ext cx="182876" cy="182876"/>
                </a:xfrm>
                <a:prstGeom prst="triangle">
                  <a:avLst/>
                </a:prstGeom>
                <a:no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US"/>
                </a:p>
              </p:txBody>
            </p:sp>
          </p:grpSp>
          <p:cxnSp>
            <p:nvCxnSpPr>
              <p:cNvPr id="64" name="Straight Connector 63"/>
              <p:cNvCxnSpPr/>
              <p:nvPr/>
            </p:nvCxnSpPr>
            <p:spPr>
              <a:xfrm>
                <a:off x="1178583" y="1866900"/>
                <a:ext cx="0" cy="125634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6" name="TextBox 65"/>
              <p:cNvSpPr txBox="1"/>
              <p:nvPr/>
            </p:nvSpPr>
            <p:spPr>
              <a:xfrm>
                <a:off x="294145" y="1917338"/>
                <a:ext cx="6870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Palatino"/>
                    <a:cs typeface="Palatino"/>
                  </a:rPr>
                  <a:t>Open</a:t>
                </a:r>
                <a:endParaRPr lang="en-US" sz="1600" dirty="0">
                  <a:latin typeface="Palatino"/>
                  <a:cs typeface="Palatino"/>
                </a:endParaRPr>
              </a:p>
            </p:txBody>
          </p:sp>
        </p:grpSp>
        <p:sp>
          <p:nvSpPr>
            <p:cNvPr id="76" name="TextBox 75"/>
            <p:cNvSpPr txBox="1"/>
            <p:nvPr/>
          </p:nvSpPr>
          <p:spPr>
            <a:xfrm>
              <a:off x="468506" y="1497759"/>
              <a:ext cx="10951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Palatino"/>
                  <a:cs typeface="Palatino"/>
                </a:rPr>
                <a:t>Switching</a:t>
              </a:r>
              <a:endParaRPr lang="en-US" sz="1600" dirty="0">
                <a:latin typeface="Palatino"/>
                <a:cs typeface="Palatino"/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5841999" y="382675"/>
            <a:ext cx="29714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u="sng" dirty="0" smtClean="0">
                <a:latin typeface="Palatino"/>
                <a:cs typeface="Palatino"/>
              </a:rPr>
              <a:t>Smart REA Sampler</a:t>
            </a:r>
            <a:endParaRPr lang="en-US" sz="2400" dirty="0" smtClean="0">
              <a:latin typeface="Palatino"/>
              <a:cs typeface="Palatino"/>
            </a:endParaRPr>
          </a:p>
          <a:p>
            <a:pPr algn="ctr"/>
            <a:r>
              <a:rPr lang="en-US" sz="2400" dirty="0" smtClean="0">
                <a:latin typeface="Palatino"/>
                <a:cs typeface="Palatino"/>
              </a:rPr>
              <a:t>Collection Mode</a:t>
            </a:r>
            <a:endParaRPr lang="en-US" sz="2400" dirty="0">
              <a:latin typeface="Palatino"/>
              <a:cs typeface="Palatino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225818" y="1555844"/>
            <a:ext cx="4818796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Palatino"/>
                <a:cs typeface="Palatino"/>
              </a:rPr>
              <a:t>Identical systems for ‘up’ and ‘down’ sampling.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Palatino"/>
                <a:cs typeface="Palatino"/>
              </a:rPr>
              <a:t>Need to minimize dead volume between solenoid and critical orifice.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Palatino"/>
                <a:cs typeface="Palatino"/>
              </a:rPr>
              <a:t>Pressure gauge needs to work across wide range… something like &lt;0.1 psi to 30 psi.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Palatino"/>
                <a:cs typeface="Palatino"/>
              </a:rPr>
              <a:t>Manual valves must be leak tight in vacuum, and solenoid must seal under same conditions.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Palatino"/>
                <a:cs typeface="Palatino"/>
              </a:rPr>
              <a:t>All tubing &amp; fittings downstream of solenoid are stainless steel.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Palatino"/>
                <a:cs typeface="Palatino"/>
              </a:rPr>
              <a:t>Filter needed upstream of solenoid (not shown).</a:t>
            </a:r>
            <a:endParaRPr lang="en-US" sz="1600" dirty="0">
              <a:latin typeface="Palatino"/>
              <a:cs typeface="Palatino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60045" y="2967335"/>
            <a:ext cx="42239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OLD </a:t>
            </a:r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DESIGN 1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1644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400908" y="5019390"/>
            <a:ext cx="182876" cy="182871"/>
            <a:chOff x="1620522" y="4496689"/>
            <a:chExt cx="182876" cy="365752"/>
          </a:xfrm>
        </p:grpSpPr>
        <p:sp>
          <p:nvSpPr>
            <p:cNvPr id="5" name="Isosceles Triangle 4"/>
            <p:cNvSpPr>
              <a:spLocks noChangeAspect="1"/>
            </p:cNvSpPr>
            <p:nvPr/>
          </p:nvSpPr>
          <p:spPr>
            <a:xfrm>
              <a:off x="1620522" y="4679565"/>
              <a:ext cx="182876" cy="182876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" name="Isosceles Triangle 5"/>
            <p:cNvSpPr>
              <a:spLocks noChangeAspect="1"/>
            </p:cNvSpPr>
            <p:nvPr/>
          </p:nvSpPr>
          <p:spPr>
            <a:xfrm flipV="1">
              <a:off x="1620522" y="4496689"/>
              <a:ext cx="182876" cy="182876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325205" y="5467310"/>
            <a:ext cx="334282" cy="141235"/>
            <a:chOff x="4922523" y="2261044"/>
            <a:chExt cx="334282" cy="141235"/>
          </a:xfrm>
        </p:grpSpPr>
        <p:sp>
          <p:nvSpPr>
            <p:cNvPr id="16" name="Chevron 15"/>
            <p:cNvSpPr>
              <a:spLocks noChangeAspect="1"/>
            </p:cNvSpPr>
            <p:nvPr/>
          </p:nvSpPr>
          <p:spPr>
            <a:xfrm>
              <a:off x="4922523" y="2261044"/>
              <a:ext cx="143341" cy="141235"/>
            </a:xfrm>
            <a:prstGeom prst="chevron">
              <a:avLst>
                <a:gd name="adj" fmla="val 86232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Chevron 16"/>
            <p:cNvSpPr>
              <a:spLocks noChangeAspect="1"/>
            </p:cNvSpPr>
            <p:nvPr/>
          </p:nvSpPr>
          <p:spPr>
            <a:xfrm flipH="1">
              <a:off x="5113464" y="2261044"/>
              <a:ext cx="143341" cy="141235"/>
            </a:xfrm>
            <a:prstGeom prst="chevron">
              <a:avLst>
                <a:gd name="adj" fmla="val 86232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68784" y="5842785"/>
            <a:ext cx="447124" cy="312089"/>
            <a:chOff x="6159390" y="1764085"/>
            <a:chExt cx="447124" cy="312089"/>
          </a:xfrm>
        </p:grpSpPr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6159390" y="1764085"/>
              <a:ext cx="312089" cy="3120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45720" anchor="ctr" anchorCtr="1"/>
            <a:lstStyle/>
            <a:p>
              <a:pPr algn="ctr"/>
              <a:r>
                <a:rPr lang="en-US" sz="1600" b="1" dirty="0" smtClean="0">
                  <a:solidFill>
                    <a:srgbClr val="000000"/>
                  </a:solidFill>
                </a:rPr>
                <a:t>P</a:t>
              </a:r>
              <a:endParaRPr lang="en-US" sz="16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6471482" y="1920257"/>
              <a:ext cx="135032" cy="385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4803925" y="4424720"/>
            <a:ext cx="433671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500"/>
              </a:spcAft>
            </a:pPr>
            <a:r>
              <a:rPr lang="en-US" b="1" u="sng" dirty="0" smtClean="0">
                <a:latin typeface="Palatino"/>
                <a:cs typeface="Palatino"/>
              </a:rPr>
              <a:t>Legend</a:t>
            </a:r>
            <a:endParaRPr lang="en-US" b="1" dirty="0" smtClean="0">
              <a:latin typeface="Palatino"/>
              <a:cs typeface="Palatino"/>
            </a:endParaRPr>
          </a:p>
          <a:p>
            <a:pPr>
              <a:spcAft>
                <a:spcPts val="1500"/>
              </a:spcAft>
            </a:pPr>
            <a:r>
              <a:rPr lang="en-US" dirty="0" smtClean="0">
                <a:latin typeface="Palatino"/>
                <a:cs typeface="Palatino"/>
              </a:rPr>
              <a:t>Manual, High Integrity On/Off Valve</a:t>
            </a:r>
            <a:endParaRPr lang="en-US" dirty="0">
              <a:latin typeface="Palatino"/>
              <a:cs typeface="Palatino"/>
            </a:endParaRPr>
          </a:p>
          <a:p>
            <a:pPr>
              <a:spcAft>
                <a:spcPts val="1500"/>
              </a:spcAft>
            </a:pPr>
            <a:r>
              <a:rPr lang="en-US" dirty="0" smtClean="0">
                <a:latin typeface="Palatino"/>
                <a:cs typeface="Palatino"/>
              </a:rPr>
              <a:t>High Precision Critical Orifice</a:t>
            </a:r>
            <a:endParaRPr lang="en-US" dirty="0">
              <a:latin typeface="Palatino"/>
              <a:cs typeface="Palatino"/>
            </a:endParaRPr>
          </a:p>
          <a:p>
            <a:pPr>
              <a:spcAft>
                <a:spcPts val="1500"/>
              </a:spcAft>
            </a:pPr>
            <a:r>
              <a:rPr lang="en-US" dirty="0" smtClean="0">
                <a:latin typeface="Palatino"/>
                <a:cs typeface="Palatino"/>
              </a:rPr>
              <a:t>High Precision Vacuum/Pressure Gauge</a:t>
            </a:r>
            <a:endParaRPr lang="en-US" dirty="0">
              <a:latin typeface="Palatino"/>
              <a:cs typeface="Palatino"/>
            </a:endParaRPr>
          </a:p>
          <a:p>
            <a:pPr>
              <a:spcAft>
                <a:spcPts val="1500"/>
              </a:spcAft>
            </a:pPr>
            <a:r>
              <a:rPr lang="en-US" dirty="0" smtClean="0">
                <a:latin typeface="Palatino"/>
                <a:cs typeface="Palatino"/>
              </a:rPr>
              <a:t>Fast, Low Dead Space Three-Way Valve</a:t>
            </a:r>
            <a:endParaRPr lang="en-US" dirty="0">
              <a:latin typeface="Palatino"/>
              <a:cs typeface="Palatino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097131" y="4424719"/>
            <a:ext cx="4937444" cy="2326503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Can 68"/>
          <p:cNvSpPr/>
          <p:nvPr/>
        </p:nvSpPr>
        <p:spPr>
          <a:xfrm rot="5400000">
            <a:off x="2043033" y="195"/>
            <a:ext cx="508000" cy="2139564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Bent Arrow 69"/>
          <p:cNvSpPr/>
          <p:nvPr/>
        </p:nvSpPr>
        <p:spPr>
          <a:xfrm flipV="1">
            <a:off x="605947" y="639991"/>
            <a:ext cx="577132" cy="544531"/>
          </a:xfrm>
          <a:prstGeom prst="bentArrow">
            <a:avLst>
              <a:gd name="adj1" fmla="val 11581"/>
              <a:gd name="adj2" fmla="val 18290"/>
              <a:gd name="adj3" fmla="val 25000"/>
              <a:gd name="adj4" fmla="val 43750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262059" y="77301"/>
            <a:ext cx="75403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Palatino"/>
                <a:cs typeface="Palatino"/>
              </a:rPr>
              <a:t>From</a:t>
            </a:r>
          </a:p>
          <a:p>
            <a:pPr algn="ctr"/>
            <a:r>
              <a:rPr lang="en-US" sz="1600" dirty="0" smtClean="0">
                <a:latin typeface="Palatino"/>
                <a:cs typeface="Palatino"/>
              </a:rPr>
              <a:t>Tower</a:t>
            </a:r>
            <a:endParaRPr lang="en-US" sz="1600" dirty="0">
              <a:latin typeface="Palatino"/>
              <a:cs typeface="Palatino"/>
            </a:endParaRPr>
          </a:p>
        </p:txBody>
      </p:sp>
      <p:sp>
        <p:nvSpPr>
          <p:cNvPr id="73" name="Right Arrow 72"/>
          <p:cNvSpPr/>
          <p:nvPr/>
        </p:nvSpPr>
        <p:spPr>
          <a:xfrm>
            <a:off x="3410987" y="966522"/>
            <a:ext cx="531535" cy="218000"/>
          </a:xfrm>
          <a:prstGeom prst="rightArrow">
            <a:avLst>
              <a:gd name="adj1" fmla="val 37494"/>
              <a:gd name="adj2" fmla="val 57928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3829768" y="814477"/>
            <a:ext cx="73680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Palatino"/>
                <a:cs typeface="Palatino"/>
              </a:rPr>
              <a:t>To</a:t>
            </a:r>
          </a:p>
          <a:p>
            <a:pPr algn="ctr"/>
            <a:r>
              <a:rPr lang="en-US" sz="1600" dirty="0" smtClean="0">
                <a:latin typeface="Palatino"/>
                <a:cs typeface="Palatino"/>
              </a:rPr>
              <a:t>Pump</a:t>
            </a:r>
            <a:endParaRPr lang="en-US" sz="1600" dirty="0">
              <a:latin typeface="Palatino"/>
              <a:cs typeface="Palatino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429097" y="3684751"/>
            <a:ext cx="2310959" cy="3066471"/>
          </a:xfrm>
          <a:prstGeom prst="roundRect">
            <a:avLst/>
          </a:prstGeom>
          <a:noFill/>
          <a:ln w="317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/>
            <a:r>
              <a:rPr lang="en-US" b="1" dirty="0" smtClean="0">
                <a:solidFill>
                  <a:srgbClr val="000000"/>
                </a:solidFill>
                <a:latin typeface="Palatino"/>
                <a:cs typeface="Palatino"/>
              </a:rPr>
              <a:t>Sampling</a:t>
            </a:r>
          </a:p>
          <a:p>
            <a:pPr algn="ctr"/>
            <a:r>
              <a:rPr lang="en-US" b="1" dirty="0" smtClean="0">
                <a:solidFill>
                  <a:srgbClr val="000000"/>
                </a:solidFill>
                <a:latin typeface="Palatino"/>
                <a:cs typeface="Palatino"/>
              </a:rPr>
              <a:t>Canister</a:t>
            </a:r>
            <a:endParaRPr lang="en-US" b="1" dirty="0">
              <a:solidFill>
                <a:srgbClr val="000000"/>
              </a:solidFill>
              <a:latin typeface="Palatino"/>
              <a:cs typeface="Palatino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3098674" y="3320316"/>
            <a:ext cx="0" cy="36443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3007236" y="3127185"/>
            <a:ext cx="182876" cy="182871"/>
            <a:chOff x="1620522" y="4496689"/>
            <a:chExt cx="182876" cy="365752"/>
          </a:xfrm>
        </p:grpSpPr>
        <p:sp>
          <p:nvSpPr>
            <p:cNvPr id="32" name="Isosceles Triangle 31"/>
            <p:cNvSpPr>
              <a:spLocks noChangeAspect="1"/>
            </p:cNvSpPr>
            <p:nvPr/>
          </p:nvSpPr>
          <p:spPr>
            <a:xfrm>
              <a:off x="1620522" y="4679565"/>
              <a:ext cx="182876" cy="182876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Isosceles Triangle 32"/>
            <p:cNvSpPr>
              <a:spLocks noChangeAspect="1"/>
            </p:cNvSpPr>
            <p:nvPr/>
          </p:nvSpPr>
          <p:spPr>
            <a:xfrm flipV="1">
              <a:off x="1620522" y="4496689"/>
              <a:ext cx="182876" cy="182876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333835" y="3049344"/>
            <a:ext cx="8124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Palatino"/>
                <a:cs typeface="Palatino"/>
              </a:rPr>
              <a:t>Closed</a:t>
            </a:r>
            <a:endParaRPr lang="en-US" sz="1600" dirty="0">
              <a:latin typeface="Palatino"/>
              <a:cs typeface="Palatino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1970031" y="3310057"/>
            <a:ext cx="0" cy="36443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1878593" y="3127185"/>
            <a:ext cx="182876" cy="182871"/>
            <a:chOff x="1620522" y="4496689"/>
            <a:chExt cx="182876" cy="365752"/>
          </a:xfrm>
        </p:grpSpPr>
        <p:sp>
          <p:nvSpPr>
            <p:cNvPr id="37" name="Isosceles Triangle 36"/>
            <p:cNvSpPr>
              <a:spLocks noChangeAspect="1"/>
            </p:cNvSpPr>
            <p:nvPr/>
          </p:nvSpPr>
          <p:spPr>
            <a:xfrm>
              <a:off x="1620522" y="4679565"/>
              <a:ext cx="182876" cy="182876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Isosceles Triangle 37"/>
            <p:cNvSpPr>
              <a:spLocks noChangeAspect="1"/>
            </p:cNvSpPr>
            <p:nvPr/>
          </p:nvSpPr>
          <p:spPr>
            <a:xfrm flipV="1">
              <a:off x="1620522" y="4496689"/>
              <a:ext cx="182876" cy="182876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1085593" y="3049344"/>
            <a:ext cx="6870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Palatino"/>
                <a:cs typeface="Palatino"/>
              </a:rPr>
              <a:t>Open</a:t>
            </a:r>
            <a:endParaRPr lang="en-US" sz="1600" dirty="0">
              <a:latin typeface="Palatino"/>
              <a:cs typeface="Palatino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1970031" y="2398027"/>
            <a:ext cx="5766" cy="72915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1522907" y="2606705"/>
            <a:ext cx="447124" cy="312089"/>
            <a:chOff x="6159390" y="1764085"/>
            <a:chExt cx="447124" cy="312089"/>
          </a:xfrm>
        </p:grpSpPr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6159390" y="1764085"/>
              <a:ext cx="312089" cy="3120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45720" anchor="ctr" anchorCtr="1"/>
            <a:lstStyle/>
            <a:p>
              <a:pPr algn="ctr"/>
              <a:r>
                <a:rPr lang="en-US" sz="1600" b="1" dirty="0" smtClean="0">
                  <a:solidFill>
                    <a:srgbClr val="000000"/>
                  </a:solidFill>
                </a:rPr>
                <a:t>P</a:t>
              </a:r>
              <a:endParaRPr lang="en-US" sz="16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6471482" y="1920257"/>
              <a:ext cx="135032" cy="385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1878593" y="2215156"/>
            <a:ext cx="182876" cy="182871"/>
            <a:chOff x="1620522" y="4496689"/>
            <a:chExt cx="182876" cy="365752"/>
          </a:xfrm>
        </p:grpSpPr>
        <p:sp>
          <p:nvSpPr>
            <p:cNvPr id="62" name="Isosceles Triangle 61"/>
            <p:cNvSpPr>
              <a:spLocks noChangeAspect="1"/>
            </p:cNvSpPr>
            <p:nvPr/>
          </p:nvSpPr>
          <p:spPr>
            <a:xfrm>
              <a:off x="1620522" y="4679565"/>
              <a:ext cx="182876" cy="182876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3" name="Isosceles Triangle 62"/>
            <p:cNvSpPr>
              <a:spLocks noChangeAspect="1"/>
            </p:cNvSpPr>
            <p:nvPr/>
          </p:nvSpPr>
          <p:spPr>
            <a:xfrm flipV="1">
              <a:off x="1620522" y="4496689"/>
              <a:ext cx="182876" cy="182876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cxnSp>
        <p:nvCxnSpPr>
          <p:cNvPr id="64" name="Straight Connector 63"/>
          <p:cNvCxnSpPr/>
          <p:nvPr/>
        </p:nvCxnSpPr>
        <p:spPr>
          <a:xfrm>
            <a:off x="1970031" y="1881818"/>
            <a:ext cx="0" cy="330693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085593" y="2137315"/>
            <a:ext cx="6870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Palatino"/>
                <a:cs typeface="Palatino"/>
              </a:rPr>
              <a:t>Open</a:t>
            </a:r>
            <a:endParaRPr lang="en-US" sz="1600" dirty="0">
              <a:latin typeface="Palatino"/>
              <a:cs typeface="Palatino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841999" y="382675"/>
            <a:ext cx="29714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u="sng" dirty="0" smtClean="0">
                <a:latin typeface="Palatino"/>
                <a:cs typeface="Palatino"/>
              </a:rPr>
              <a:t>Smart REA Sampler</a:t>
            </a:r>
            <a:endParaRPr lang="en-US" sz="2400" dirty="0" smtClean="0">
              <a:latin typeface="Palatino"/>
              <a:cs typeface="Palatino"/>
            </a:endParaRPr>
          </a:p>
          <a:p>
            <a:pPr algn="ctr"/>
            <a:r>
              <a:rPr lang="en-US" sz="2400" dirty="0" smtClean="0">
                <a:latin typeface="Palatino"/>
                <a:cs typeface="Palatino"/>
              </a:rPr>
              <a:t>Collection Mode</a:t>
            </a:r>
            <a:endParaRPr lang="en-US" sz="2400" dirty="0">
              <a:latin typeface="Palatino"/>
              <a:cs typeface="Palatino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225818" y="1555844"/>
            <a:ext cx="4818796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Palatino"/>
                <a:cs typeface="Palatino"/>
              </a:rPr>
              <a:t>Identical systems for ‘up’ and ‘down’ sampling.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Palatino"/>
                <a:cs typeface="Palatino"/>
              </a:rPr>
              <a:t>Need to minimize dead volume between solenoid and critical orifice.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Palatino"/>
                <a:cs typeface="Palatino"/>
              </a:rPr>
              <a:t>Pressure gauge needs to work across wide range… something like &lt;0.1 psi to 30 psi.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Palatino"/>
                <a:cs typeface="Palatino"/>
              </a:rPr>
              <a:t>Manual valves must be leak tight in vacuum, and solenoid must seal under same conditions.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Palatino"/>
                <a:cs typeface="Palatino"/>
              </a:rPr>
              <a:t>All tubing &amp; fittings downstream of solenoid are stainless steel.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Palatino"/>
                <a:cs typeface="Palatino"/>
              </a:rPr>
              <a:t>Filter needed upstream of solenoid (not shown).</a:t>
            </a:r>
            <a:endParaRPr lang="en-US" sz="1600" dirty="0">
              <a:latin typeface="Palatino"/>
              <a:cs typeface="Palatino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1463199" y="1323977"/>
            <a:ext cx="2366569" cy="800997"/>
            <a:chOff x="1463199" y="1323977"/>
            <a:chExt cx="2366569" cy="800997"/>
          </a:xfrm>
        </p:grpSpPr>
        <p:grpSp>
          <p:nvGrpSpPr>
            <p:cNvPr id="47" name="Group 46"/>
            <p:cNvGrpSpPr/>
            <p:nvPr/>
          </p:nvGrpSpPr>
          <p:grpSpPr>
            <a:xfrm>
              <a:off x="2509417" y="1518924"/>
              <a:ext cx="334282" cy="141235"/>
              <a:chOff x="4922523" y="2261044"/>
              <a:chExt cx="334282" cy="141235"/>
            </a:xfrm>
          </p:grpSpPr>
          <p:sp>
            <p:nvSpPr>
              <p:cNvPr id="48" name="Chevron 47"/>
              <p:cNvSpPr>
                <a:spLocks noChangeAspect="1"/>
              </p:cNvSpPr>
              <p:nvPr/>
            </p:nvSpPr>
            <p:spPr>
              <a:xfrm>
                <a:off x="4922523" y="2261044"/>
                <a:ext cx="143341" cy="141235"/>
              </a:xfrm>
              <a:prstGeom prst="chevron">
                <a:avLst>
                  <a:gd name="adj" fmla="val 8623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Chevron 48"/>
              <p:cNvSpPr>
                <a:spLocks noChangeAspect="1"/>
              </p:cNvSpPr>
              <p:nvPr/>
            </p:nvSpPr>
            <p:spPr>
              <a:xfrm flipH="1">
                <a:off x="5113464" y="2261044"/>
                <a:ext cx="143341" cy="141235"/>
              </a:xfrm>
              <a:prstGeom prst="chevron">
                <a:avLst>
                  <a:gd name="adj" fmla="val 8623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59" name="Straight Connector 58"/>
            <p:cNvCxnSpPr/>
            <p:nvPr/>
          </p:nvCxnSpPr>
          <p:spPr>
            <a:xfrm>
              <a:off x="2676558" y="1323977"/>
              <a:ext cx="0" cy="232624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1463199" y="1481707"/>
              <a:ext cx="9802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Palatino"/>
                  <a:cs typeface="Palatino"/>
                </a:rPr>
                <a:t>Switching</a:t>
              </a:r>
              <a:endParaRPr lang="en-US" sz="1400" dirty="0">
                <a:latin typeface="Palatino"/>
                <a:cs typeface="Palatino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548477" y="1618761"/>
              <a:ext cx="256162" cy="506213"/>
              <a:chOff x="2706673" y="1814208"/>
              <a:chExt cx="256162" cy="506213"/>
            </a:xfrm>
          </p:grpSpPr>
          <p:grpSp>
            <p:nvGrpSpPr>
              <p:cNvPr id="12" name="Group 11"/>
              <p:cNvGrpSpPr/>
              <p:nvPr/>
            </p:nvGrpSpPr>
            <p:grpSpPr>
              <a:xfrm rot="5400000">
                <a:off x="2656419" y="1877162"/>
                <a:ext cx="354493" cy="228586"/>
                <a:chOff x="2577624" y="2081773"/>
                <a:chExt cx="354493" cy="228586"/>
              </a:xfrm>
            </p:grpSpPr>
            <p:grpSp>
              <p:nvGrpSpPr>
                <p:cNvPr id="54" name="Group 53"/>
                <p:cNvGrpSpPr/>
                <p:nvPr/>
              </p:nvGrpSpPr>
              <p:grpSpPr>
                <a:xfrm>
                  <a:off x="2749241" y="2081773"/>
                  <a:ext cx="182876" cy="228586"/>
                  <a:chOff x="1620522" y="4496689"/>
                  <a:chExt cx="182876" cy="365752"/>
                </a:xfrm>
                <a:solidFill>
                  <a:schemeClr val="tx1"/>
                </a:solidFill>
              </p:grpSpPr>
              <p:sp>
                <p:nvSpPr>
                  <p:cNvPr id="57" name="Isosceles Triangle 56"/>
                  <p:cNvSpPr>
                    <a:spLocks noChangeAspect="1"/>
                  </p:cNvSpPr>
                  <p:nvPr/>
                </p:nvSpPr>
                <p:spPr>
                  <a:xfrm>
                    <a:off x="1620522" y="4679565"/>
                    <a:ext cx="182876" cy="182876"/>
                  </a:xfrm>
                  <a:prstGeom prst="triangle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8" name="Isosceles Triangle 57"/>
                  <p:cNvSpPr>
                    <a:spLocks noChangeAspect="1"/>
                  </p:cNvSpPr>
                  <p:nvPr/>
                </p:nvSpPr>
                <p:spPr>
                  <a:xfrm flipV="1">
                    <a:off x="1620522" y="4496689"/>
                    <a:ext cx="182876" cy="182876"/>
                  </a:xfrm>
                  <a:prstGeom prst="triangle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56" name="Straight Connector 55"/>
                <p:cNvCxnSpPr>
                  <a:endCxn id="58" idx="0"/>
                </p:cNvCxnSpPr>
                <p:nvPr/>
              </p:nvCxnSpPr>
              <p:spPr>
                <a:xfrm>
                  <a:off x="2577624" y="2192208"/>
                  <a:ext cx="263055" cy="3858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TextBox 12"/>
              <p:cNvSpPr txBox="1"/>
              <p:nvPr/>
            </p:nvSpPr>
            <p:spPr>
              <a:xfrm>
                <a:off x="2706673" y="2058811"/>
                <a:ext cx="25616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3</a:t>
                </a:r>
                <a:endParaRPr lang="en-US" sz="1100" dirty="0"/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3231001" y="1650984"/>
              <a:ext cx="5987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latin typeface="Palatino"/>
                  <a:cs typeface="Palatino"/>
                </a:rPr>
                <a:t>To</a:t>
              </a:r>
            </a:p>
            <a:p>
              <a:pPr algn="ctr"/>
              <a:r>
                <a:rPr lang="en-US" sz="1200" dirty="0" smtClean="0">
                  <a:latin typeface="Palatino"/>
                  <a:cs typeface="Palatino"/>
                </a:rPr>
                <a:t>Pump</a:t>
              </a:r>
              <a:endParaRPr lang="en-US" sz="1200" dirty="0">
                <a:latin typeface="Palatino"/>
                <a:cs typeface="Palatino"/>
              </a:endParaRPr>
            </a:p>
          </p:txBody>
        </p:sp>
        <p:cxnSp>
          <p:nvCxnSpPr>
            <p:cNvPr id="23" name="Straight Arrow Connector 22"/>
            <p:cNvCxnSpPr>
              <a:stCxn id="58" idx="3"/>
              <a:endCxn id="68" idx="1"/>
            </p:cNvCxnSpPr>
            <p:nvPr/>
          </p:nvCxnSpPr>
          <p:spPr>
            <a:xfrm flipV="1">
              <a:off x="2789763" y="1881817"/>
              <a:ext cx="441238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endCxn id="57" idx="3"/>
            </p:cNvCxnSpPr>
            <p:nvPr/>
          </p:nvCxnSpPr>
          <p:spPr>
            <a:xfrm>
              <a:off x="1954632" y="1881818"/>
              <a:ext cx="606545" cy="0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4327622" y="6272735"/>
            <a:ext cx="256162" cy="506213"/>
            <a:chOff x="2706673" y="1814208"/>
            <a:chExt cx="256162" cy="506213"/>
          </a:xfrm>
        </p:grpSpPr>
        <p:grpSp>
          <p:nvGrpSpPr>
            <p:cNvPr id="81" name="Group 80"/>
            <p:cNvGrpSpPr/>
            <p:nvPr/>
          </p:nvGrpSpPr>
          <p:grpSpPr>
            <a:xfrm rot="5400000">
              <a:off x="2656419" y="1877162"/>
              <a:ext cx="354493" cy="228586"/>
              <a:chOff x="2577624" y="2081773"/>
              <a:chExt cx="354493" cy="228586"/>
            </a:xfrm>
          </p:grpSpPr>
          <p:grpSp>
            <p:nvGrpSpPr>
              <p:cNvPr id="83" name="Group 82"/>
              <p:cNvGrpSpPr/>
              <p:nvPr/>
            </p:nvGrpSpPr>
            <p:grpSpPr>
              <a:xfrm>
                <a:off x="2749241" y="2081773"/>
                <a:ext cx="182876" cy="228586"/>
                <a:chOff x="1620522" y="4496689"/>
                <a:chExt cx="182876" cy="365752"/>
              </a:xfrm>
              <a:solidFill>
                <a:schemeClr val="tx1"/>
              </a:solidFill>
            </p:grpSpPr>
            <p:sp>
              <p:nvSpPr>
                <p:cNvPr id="85" name="Isosceles Triangle 84"/>
                <p:cNvSpPr>
                  <a:spLocks noChangeAspect="1"/>
                </p:cNvSpPr>
                <p:nvPr/>
              </p:nvSpPr>
              <p:spPr>
                <a:xfrm>
                  <a:off x="1620522" y="4679565"/>
                  <a:ext cx="182876" cy="182876"/>
                </a:xfrm>
                <a:prstGeom prst="triangle">
                  <a:avLst/>
                </a:prstGeom>
                <a:grp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" name="Isosceles Triangle 85"/>
                <p:cNvSpPr>
                  <a:spLocks noChangeAspect="1"/>
                </p:cNvSpPr>
                <p:nvPr/>
              </p:nvSpPr>
              <p:spPr>
                <a:xfrm flipV="1">
                  <a:off x="1620522" y="4496689"/>
                  <a:ext cx="182876" cy="182876"/>
                </a:xfrm>
                <a:prstGeom prst="triangle">
                  <a:avLst/>
                </a:prstGeom>
                <a:grp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US"/>
                </a:p>
              </p:txBody>
            </p:sp>
          </p:grpSp>
          <p:cxnSp>
            <p:nvCxnSpPr>
              <p:cNvPr id="84" name="Straight Connector 83"/>
              <p:cNvCxnSpPr>
                <a:endCxn id="86" idx="0"/>
              </p:cNvCxnSpPr>
              <p:nvPr/>
            </p:nvCxnSpPr>
            <p:spPr>
              <a:xfrm>
                <a:off x="2577624" y="2192208"/>
                <a:ext cx="263055" cy="3858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TextBox 81"/>
            <p:cNvSpPr txBox="1"/>
            <p:nvPr/>
          </p:nvSpPr>
          <p:spPr>
            <a:xfrm>
              <a:off x="2706673" y="2058811"/>
              <a:ext cx="256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3</a:t>
              </a:r>
              <a:endParaRPr lang="en-US" sz="1100" dirty="0"/>
            </a:p>
          </p:txBody>
        </p:sp>
      </p:grpSp>
      <p:sp>
        <p:nvSpPr>
          <p:cNvPr id="65" name="Rectangle 64"/>
          <p:cNvSpPr/>
          <p:nvPr/>
        </p:nvSpPr>
        <p:spPr>
          <a:xfrm>
            <a:off x="2460046" y="2967335"/>
            <a:ext cx="42239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OLD </a:t>
            </a:r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DESIGN 2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9064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2437" y="356518"/>
            <a:ext cx="8229600" cy="283631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Under current design: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" y="923279"/>
            <a:ext cx="9134474" cy="4133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 smtClean="0"/>
              <a:t>To </a:t>
            </a:r>
            <a:r>
              <a:rPr lang="en-US" sz="2000" dirty="0"/>
              <a:t>ensure turbulent flow in </a:t>
            </a:r>
            <a:r>
              <a:rPr lang="en-US" sz="2000" dirty="0" smtClean="0"/>
              <a:t>single tube, minimum flow rate (L/min):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041557"/>
              </p:ext>
            </p:extLst>
          </p:nvPr>
        </p:nvGraphicFramePr>
        <p:xfrm>
          <a:off x="1497367" y="1340626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Tube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@ Sea level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Pullman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Denver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Standard ¼”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13.6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Thick-wall ¼”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Standard 1/8”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ontent Placeholder 4"/>
          <p:cNvSpPr txBox="1">
            <a:spLocks/>
          </p:cNvSpPr>
          <p:nvPr/>
        </p:nvSpPr>
        <p:spPr>
          <a:xfrm>
            <a:off x="0" y="5636135"/>
            <a:ext cx="9134475" cy="645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 smtClean="0"/>
              <a:t>Target pump operating conditions: 2.5 L/min at 400 mbar</a:t>
            </a:r>
          </a:p>
          <a:p>
            <a:pPr lvl="2" algn="ctr"/>
            <a:endParaRPr lang="en-US" sz="20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985444"/>
              </p:ext>
            </p:extLst>
          </p:nvPr>
        </p:nvGraphicFramePr>
        <p:xfrm>
          <a:off x="1038688" y="3740655"/>
          <a:ext cx="722050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8506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Based</a:t>
                      </a:r>
                      <a:r>
                        <a:rPr lang="en-US" baseline="0" dirty="0" smtClean="0"/>
                        <a:t> on..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@ Sea level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Pullman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Denver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Pressure drops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Canister fill safety</a:t>
                      </a:r>
                      <a:r>
                        <a:rPr lang="en-US" baseline="0" dirty="0" smtClean="0"/>
                        <a:t> margin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ontent Placeholder 4"/>
          <p:cNvSpPr txBox="1">
            <a:spLocks/>
          </p:cNvSpPr>
          <p:nvPr/>
        </p:nvSpPr>
        <p:spPr>
          <a:xfrm>
            <a:off x="1" y="3297363"/>
            <a:ext cx="9134474" cy="3779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/>
              <a:t>To ensure choked flow across orifice, max. downstream pressure (mbar):</a:t>
            </a:r>
          </a:p>
        </p:txBody>
      </p:sp>
      <p:sp>
        <p:nvSpPr>
          <p:cNvPr id="10" name="Rectangle 9"/>
          <p:cNvSpPr/>
          <p:nvPr/>
        </p:nvSpPr>
        <p:spPr>
          <a:xfrm>
            <a:off x="4953740" y="2459114"/>
            <a:ext cx="701336" cy="34711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621047" y="4482187"/>
            <a:ext cx="701336" cy="34711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08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73315"/>
            <a:ext cx="8229600" cy="283631"/>
          </a:xfrm>
        </p:spPr>
        <p:txBody>
          <a:bodyPr>
            <a:noAutofit/>
          </a:bodyPr>
          <a:lstStyle/>
          <a:p>
            <a:pPr algn="l"/>
            <a:r>
              <a:rPr lang="en-US" sz="2800" dirty="0" smtClean="0"/>
              <a:t>Pump candidates:</a:t>
            </a:r>
            <a:endParaRPr lang="en-US" sz="2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916551"/>
              </p:ext>
            </p:extLst>
          </p:nvPr>
        </p:nvGraphicFramePr>
        <p:xfrm>
          <a:off x="264110" y="1261083"/>
          <a:ext cx="8615779" cy="5332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2672"/>
                <a:gridCol w="1660124"/>
                <a:gridCol w="790113"/>
                <a:gridCol w="1003177"/>
                <a:gridCol w="3759693"/>
              </a:tblGrid>
              <a:tr h="383487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Mnfctr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Model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Power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Notes</a:t>
                      </a:r>
                      <a:endParaRPr lang="en-US" sz="1400" dirty="0"/>
                    </a:p>
                  </a:txBody>
                  <a:tcPr/>
                </a:tc>
              </a:tr>
              <a:tr h="38348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KNF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NPK09DC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62W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Diaphragm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Barely meets operating</a:t>
                      </a:r>
                      <a:r>
                        <a:rPr lang="en-US" sz="1400" baseline="0" dirty="0" smtClean="0"/>
                        <a:t> conditions</a:t>
                      </a:r>
                      <a:endParaRPr lang="en-US" sz="1400" dirty="0"/>
                    </a:p>
                  </a:txBody>
                  <a:tcPr/>
                </a:tc>
              </a:tr>
              <a:tr h="38348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KNF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NPK 018…DC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130W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Diaphragm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Moderate operating margin</a:t>
                      </a:r>
                      <a:endParaRPr lang="en-US" sz="1400" dirty="0"/>
                    </a:p>
                  </a:txBody>
                  <a:tcPr/>
                </a:tc>
              </a:tr>
              <a:tr h="592486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Gast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15D1150-101-1006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13W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Diaphragm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Barely meets operating range; p</a:t>
                      </a:r>
                      <a:r>
                        <a:rPr lang="en-US" sz="1400" dirty="0" smtClean="0"/>
                        <a:t>ower</a:t>
                      </a:r>
                      <a:r>
                        <a:rPr lang="en-US" sz="1400" baseline="0" dirty="0" smtClean="0"/>
                        <a:t> s</a:t>
                      </a:r>
                      <a:r>
                        <a:rPr lang="en-US" sz="1400" dirty="0" smtClean="0"/>
                        <a:t>pecs</a:t>
                      </a:r>
                      <a:r>
                        <a:rPr lang="en-US" sz="1400" baseline="0" dirty="0" smtClean="0"/>
                        <a:t> are suspiciously optimistic</a:t>
                      </a:r>
                      <a:endParaRPr lang="en-US" sz="1400" dirty="0"/>
                    </a:p>
                  </a:txBody>
                  <a:tcPr/>
                </a:tc>
              </a:tr>
              <a:tr h="383487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Gast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22D1180-201-1002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96W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Diaphragm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Narrow operating margin</a:t>
                      </a:r>
                      <a:endParaRPr lang="en-US" sz="1400" dirty="0"/>
                    </a:p>
                  </a:txBody>
                  <a:tcPr/>
                </a:tc>
              </a:tr>
              <a:tr h="592486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Gast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1531-107B-G617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/>
                        <a:t>170W</a:t>
                      </a:r>
                      <a:endParaRPr lang="en-U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Rotary vane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Very wide operating margin; p</a:t>
                      </a:r>
                      <a:r>
                        <a:rPr lang="en-US" sz="1400" dirty="0" smtClean="0"/>
                        <a:t>ower specs missing, reported value is from pump with</a:t>
                      </a:r>
                      <a:r>
                        <a:rPr lang="en-US" sz="1400" baseline="0" dirty="0" smtClean="0"/>
                        <a:t> similar characteristics</a:t>
                      </a:r>
                      <a:endParaRPr lang="en-US" sz="1400" dirty="0"/>
                    </a:p>
                  </a:txBody>
                  <a:tcPr/>
                </a:tc>
              </a:tr>
              <a:tr h="592486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Gast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LOA-101-JR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~120W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Rocking piston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Moderate operating margin</a:t>
                      </a:r>
                      <a:r>
                        <a:rPr lang="en-US" sz="1400" baseline="0" dirty="0" smtClean="0"/>
                        <a:t> </a:t>
                      </a:r>
                      <a:endParaRPr lang="en-US" sz="1400" dirty="0" smtClean="0"/>
                    </a:p>
                    <a:p>
                      <a:r>
                        <a:rPr lang="en-US" sz="1400" dirty="0" smtClean="0"/>
                        <a:t>Power specs are 11-15V </a:t>
                      </a:r>
                      <a:r>
                        <a:rPr lang="en-US" sz="1400" baseline="0" dirty="0" smtClean="0"/>
                        <a:t>@ 9A </a:t>
                      </a:r>
                    </a:p>
                    <a:p>
                      <a:r>
                        <a:rPr lang="en-US" sz="1400" baseline="0" dirty="0" smtClean="0"/>
                        <a:t>Finicky: temp range (5-40 ºC), RH range (20-80%)</a:t>
                      </a:r>
                      <a:endParaRPr lang="en-US" sz="1400" dirty="0"/>
                    </a:p>
                  </a:txBody>
                  <a:tcPr/>
                </a:tc>
              </a:tr>
              <a:tr h="592486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Gast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ROA-V210-JH / </a:t>
                      </a:r>
                    </a:p>
                    <a:p>
                      <a:r>
                        <a:rPr lang="en-US" sz="1400" dirty="0" smtClean="0"/>
                        <a:t>ROA-P201-JH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170W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Rocking piston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Wide operating margin; </a:t>
                      </a:r>
                    </a:p>
                    <a:p>
                      <a:r>
                        <a:rPr lang="en-US" sz="1400" dirty="0" smtClean="0"/>
                        <a:t>Finicky</a:t>
                      </a:r>
                      <a:r>
                        <a:rPr lang="en-US" sz="1400" baseline="0" dirty="0" smtClean="0"/>
                        <a:t>: temp range (5-40 ºC), RH range (20-80%)</a:t>
                      </a:r>
                      <a:endParaRPr lang="en-US" sz="1400" dirty="0"/>
                    </a:p>
                  </a:txBody>
                  <a:tcPr/>
                </a:tc>
              </a:tr>
              <a:tr h="38348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Air Dimensions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J161</a:t>
                      </a:r>
                      <a:r>
                        <a:rPr lang="en-US" sz="1400" baseline="0" dirty="0" smtClean="0"/>
                        <a:t>-xx-HH0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29W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Diaphragm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Barely almost hardly meets operating conditions</a:t>
                      </a:r>
                      <a:endParaRPr lang="en-US" sz="1400" dirty="0"/>
                    </a:p>
                  </a:txBody>
                  <a:tcPr/>
                </a:tc>
              </a:tr>
              <a:tr h="38348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Air Dimensions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201-xx-JH0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/>
                        <a:t>460W</a:t>
                      </a:r>
                      <a:endParaRPr lang="en-U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Diaphragm</a:t>
                      </a:r>
                      <a:endParaRPr lang="en-US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400" dirty="0" smtClean="0"/>
                        <a:t>Barely meets</a:t>
                      </a:r>
                      <a:r>
                        <a:rPr lang="en-US" sz="1400" baseline="0" dirty="0" smtClean="0"/>
                        <a:t> operating conditions; power specs missing, reported value is from 222 series (dual head version of 221-)</a:t>
                      </a:r>
                      <a:endParaRPr lang="en-US" sz="1400" dirty="0"/>
                    </a:p>
                  </a:txBody>
                  <a:tcPr/>
                </a:tc>
              </a:tr>
              <a:tr h="38348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Air Dimensions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221-xx-JH0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/>
                        <a:t>460W</a:t>
                      </a:r>
                      <a:endParaRPr lang="en-U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Diaphragm</a:t>
                      </a:r>
                      <a:endParaRPr 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64110" y="1660578"/>
            <a:ext cx="7486096" cy="28363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637321" y="333780"/>
            <a:ext cx="2867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Choice assumed in ‘Consumption’ spreadsheet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2"/>
          </p:cNvCxnSpPr>
          <p:nvPr/>
        </p:nvCxnSpPr>
        <p:spPr>
          <a:xfrm flipH="1">
            <a:off x="6649156" y="980111"/>
            <a:ext cx="421909" cy="680467"/>
          </a:xfrm>
          <a:prstGeom prst="straightConnector1">
            <a:avLst/>
          </a:prstGeom>
          <a:ln>
            <a:solidFill>
              <a:srgbClr val="FF0000"/>
            </a:solidFill>
            <a:headEnd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2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618" y="621437"/>
            <a:ext cx="8416031" cy="571721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With indicated pump choice, the solar array would need to be about 1000W to provide 365/24/7 operation. However:</a:t>
            </a:r>
          </a:p>
          <a:p>
            <a:r>
              <a:rPr lang="en-US" dirty="0" smtClean="0"/>
              <a:t>pump indicated is probably insufficient to achieve turbulent flow</a:t>
            </a:r>
          </a:p>
          <a:p>
            <a:r>
              <a:rPr lang="en-US" dirty="0" smtClean="0"/>
              <a:t>larger pump raises the </a:t>
            </a:r>
            <a:r>
              <a:rPr lang="en-US" dirty="0" err="1" smtClean="0"/>
              <a:t>req'd</a:t>
            </a:r>
            <a:r>
              <a:rPr lang="en-US" dirty="0" smtClean="0"/>
              <a:t> array size </a:t>
            </a:r>
            <a:br>
              <a:rPr lang="en-US" dirty="0" smtClean="0"/>
            </a:br>
            <a:r>
              <a:rPr lang="en-US" dirty="0" smtClean="0"/>
              <a:t>EX: the </a:t>
            </a:r>
            <a:r>
              <a:rPr lang="en-US" dirty="0"/>
              <a:t>other KNF model </a:t>
            </a:r>
            <a:r>
              <a:rPr lang="en-US" dirty="0" smtClean="0"/>
              <a:t>listed is 130W -&gt; raises array to 1800W</a:t>
            </a:r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i="1" dirty="0" smtClean="0"/>
              <a:t>Can we lower system power consumption to minimize solar array size?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Sure, mitigation strategies include:</a:t>
            </a:r>
          </a:p>
          <a:p>
            <a:pPr lvl="1"/>
            <a:r>
              <a:rPr lang="en-US" dirty="0" smtClean="0"/>
              <a:t>Seasonal instead of year-round operation</a:t>
            </a:r>
          </a:p>
          <a:p>
            <a:pPr lvl="1"/>
            <a:r>
              <a:rPr lang="en-US" dirty="0" smtClean="0"/>
              <a:t>Not operating at night</a:t>
            </a:r>
          </a:p>
          <a:p>
            <a:pPr lvl="1"/>
            <a:r>
              <a:rPr lang="en-US" dirty="0" smtClean="0"/>
              <a:t>Bye-days </a:t>
            </a:r>
          </a:p>
          <a:p>
            <a:pPr lvl="1"/>
            <a:r>
              <a:rPr lang="en-US" dirty="0" smtClean="0"/>
              <a:t>Deploy at lower latitudes (this is destined for CA, right?)</a:t>
            </a:r>
          </a:p>
          <a:p>
            <a:r>
              <a:rPr lang="en-US" dirty="0" smtClean="0"/>
              <a:t>Other ideas:</a:t>
            </a:r>
          </a:p>
          <a:p>
            <a:pPr lvl="1"/>
            <a:r>
              <a:rPr lang="en-US" dirty="0"/>
              <a:t>Modify sampling </a:t>
            </a:r>
            <a:r>
              <a:rPr lang="en-US" dirty="0" smtClean="0"/>
              <a:t>configuration (discussion begins next slide)</a:t>
            </a:r>
          </a:p>
          <a:p>
            <a:pPr lvl="1"/>
            <a:r>
              <a:rPr lang="en-US" dirty="0" smtClean="0"/>
              <a:t>Automatic generator back-up (yuck)</a:t>
            </a:r>
          </a:p>
          <a:p>
            <a:pPr lvl="1"/>
            <a:r>
              <a:rPr lang="en-US" dirty="0" smtClean="0"/>
              <a:t>Small wind-turbine generator (except for possibly disrupting wind field?)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05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675" y="516276"/>
            <a:ext cx="60792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move orifices/3-way valves to sampling location (diagram)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small dual-head pump to draw air across orifices such as </a:t>
            </a:r>
            <a:r>
              <a:rPr lang="en-US" dirty="0" err="1" smtClean="0"/>
              <a:t>Brailsford</a:t>
            </a:r>
            <a:r>
              <a:rPr lang="en-US" dirty="0" smtClean="0"/>
              <a:t> TD-4X2N (pictured)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with heads in series, it produces sufficient vacuum for choked flow (measured @ -19 in Hg ≈ -650 </a:t>
            </a:r>
            <a:r>
              <a:rPr lang="en-US" dirty="0" err="1" smtClean="0"/>
              <a:t>mb</a:t>
            </a:r>
            <a:r>
              <a:rPr lang="en-US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small power consumption (0.4A @ 9-14Vdc) eliminates need to power pump directly off PV array batteries</a:t>
            </a:r>
          </a:p>
        </p:txBody>
      </p:sp>
      <p:pic>
        <p:nvPicPr>
          <p:cNvPr id="1026" name="Picture 2" descr="http://www.brailsford.com/images/products/display/TD-4X2N%2825%2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968" y="261600"/>
            <a:ext cx="28575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4397" y="74327"/>
            <a:ext cx="5206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One alternative:</a:t>
            </a:r>
            <a:endParaRPr lang="en-US" sz="28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1232590" y="2824599"/>
            <a:ext cx="1633807" cy="2902293"/>
            <a:chOff x="3296205" y="3379355"/>
            <a:chExt cx="856695" cy="1521832"/>
          </a:xfrm>
        </p:grpSpPr>
        <p:sp>
          <p:nvSpPr>
            <p:cNvPr id="4" name="Rectangle 3"/>
            <p:cNvSpPr/>
            <p:nvPr/>
          </p:nvSpPr>
          <p:spPr>
            <a:xfrm>
              <a:off x="3296205" y="3405188"/>
              <a:ext cx="856695" cy="5631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4093368" y="3405188"/>
              <a:ext cx="0" cy="56313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/>
            <p:cNvGrpSpPr/>
            <p:nvPr/>
          </p:nvGrpSpPr>
          <p:grpSpPr>
            <a:xfrm>
              <a:off x="3703888" y="3815338"/>
              <a:ext cx="210531" cy="178813"/>
              <a:chOff x="3703888" y="3815338"/>
              <a:chExt cx="210531" cy="178813"/>
            </a:xfrm>
          </p:grpSpPr>
          <p:sp>
            <p:nvSpPr>
              <p:cNvPr id="5" name="Snip Same Side Corner Rectangle 4"/>
              <p:cNvSpPr/>
              <p:nvPr/>
            </p:nvSpPr>
            <p:spPr>
              <a:xfrm>
                <a:off x="3724552" y="3906405"/>
                <a:ext cx="166688" cy="87746"/>
              </a:xfrm>
              <a:prstGeom prst="snip2SameRect">
                <a:avLst>
                  <a:gd name="adj1" fmla="val 43831"/>
                  <a:gd name="adj2" fmla="val 1754"/>
                </a:avLst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/>
              <p:nvPr/>
            </p:nvCxnSpPr>
            <p:spPr>
              <a:xfrm flipV="1">
                <a:off x="3862807" y="3857626"/>
                <a:ext cx="51612" cy="5354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flipH="1" flipV="1">
                <a:off x="3703888" y="3852860"/>
                <a:ext cx="53438" cy="5354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 flipV="1">
                <a:off x="3807896" y="3815338"/>
                <a:ext cx="0" cy="9106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 rot="10800000">
              <a:off x="3702630" y="3379355"/>
              <a:ext cx="210531" cy="178813"/>
              <a:chOff x="4046155" y="2975443"/>
              <a:chExt cx="210531" cy="178813"/>
            </a:xfrm>
          </p:grpSpPr>
          <p:sp>
            <p:nvSpPr>
              <p:cNvPr id="17" name="Snip Same Side Corner Rectangle 16"/>
              <p:cNvSpPr/>
              <p:nvPr/>
            </p:nvSpPr>
            <p:spPr>
              <a:xfrm>
                <a:off x="4066819" y="3066510"/>
                <a:ext cx="166688" cy="87746"/>
              </a:xfrm>
              <a:prstGeom prst="snip2SameRect">
                <a:avLst>
                  <a:gd name="adj1" fmla="val 43831"/>
                  <a:gd name="adj2" fmla="val 1754"/>
                </a:avLst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 flipV="1">
                <a:off x="4205074" y="3017731"/>
                <a:ext cx="51612" cy="5354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 flipH="1" flipV="1">
                <a:off x="4046155" y="3012965"/>
                <a:ext cx="53438" cy="5354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flipV="1">
                <a:off x="4150163" y="2975443"/>
                <a:ext cx="0" cy="9106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Rectangle 21"/>
            <p:cNvSpPr/>
            <p:nvPr/>
          </p:nvSpPr>
          <p:spPr>
            <a:xfrm>
              <a:off x="3785340" y="3994152"/>
              <a:ext cx="45719" cy="348235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Snip Same Side Corner Rectangle 22"/>
            <p:cNvSpPr/>
            <p:nvPr/>
          </p:nvSpPr>
          <p:spPr>
            <a:xfrm>
              <a:off x="3761858" y="4342387"/>
              <a:ext cx="92075" cy="558800"/>
            </a:xfrm>
            <a:prstGeom prst="snip2SameRect">
              <a:avLst>
                <a:gd name="adj1" fmla="val 24426"/>
                <a:gd name="adj2" fmla="val 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24" name="Group 1023"/>
          <p:cNvGrpSpPr/>
          <p:nvPr/>
        </p:nvGrpSpPr>
        <p:grpSpPr>
          <a:xfrm>
            <a:off x="1912417" y="5726893"/>
            <a:ext cx="596838" cy="1131107"/>
            <a:chOff x="1986564" y="5726893"/>
            <a:chExt cx="452761" cy="1131107"/>
          </a:xfrm>
        </p:grpSpPr>
        <p:sp>
          <p:nvSpPr>
            <p:cNvPr id="25" name="Trapezoid 24"/>
            <p:cNvSpPr/>
            <p:nvPr/>
          </p:nvSpPr>
          <p:spPr>
            <a:xfrm>
              <a:off x="1986564" y="5726893"/>
              <a:ext cx="452761" cy="630314"/>
            </a:xfrm>
            <a:prstGeom prst="trapezoid">
              <a:avLst>
                <a:gd name="adj" fmla="val 32843"/>
              </a:avLst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986564" y="6357207"/>
              <a:ext cx="452761" cy="50079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28" name="Straight Connector 27"/>
            <p:cNvCxnSpPr>
              <a:endCxn id="26" idx="1"/>
            </p:cNvCxnSpPr>
            <p:nvPr/>
          </p:nvCxnSpPr>
          <p:spPr>
            <a:xfrm flipH="1">
              <a:off x="1986564" y="6357207"/>
              <a:ext cx="452761" cy="250397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endCxn id="26" idx="1"/>
            </p:cNvCxnSpPr>
            <p:nvPr/>
          </p:nvCxnSpPr>
          <p:spPr>
            <a:xfrm flipH="1" flipV="1">
              <a:off x="1986564" y="6607604"/>
              <a:ext cx="452761" cy="250396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7" name="Group 1026"/>
          <p:cNvGrpSpPr/>
          <p:nvPr/>
        </p:nvGrpSpPr>
        <p:grpSpPr>
          <a:xfrm>
            <a:off x="2120639" y="4113123"/>
            <a:ext cx="338150" cy="188649"/>
            <a:chOff x="2120639" y="4075019"/>
            <a:chExt cx="338150" cy="188649"/>
          </a:xfrm>
        </p:grpSpPr>
        <p:sp>
          <p:nvSpPr>
            <p:cNvPr id="1025" name="Rectangle 1024"/>
            <p:cNvSpPr/>
            <p:nvPr/>
          </p:nvSpPr>
          <p:spPr>
            <a:xfrm>
              <a:off x="2120639" y="4122645"/>
              <a:ext cx="238137" cy="952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359591" y="4075019"/>
              <a:ext cx="99198" cy="1886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028" name="L-Shape 1027"/>
          <p:cNvSpPr/>
          <p:nvPr/>
        </p:nvSpPr>
        <p:spPr>
          <a:xfrm rot="5400000">
            <a:off x="2032744" y="4182748"/>
            <a:ext cx="80963" cy="96593"/>
          </a:xfrm>
          <a:prstGeom prst="corne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30" name="Group 1029"/>
          <p:cNvGrpSpPr/>
          <p:nvPr/>
        </p:nvGrpSpPr>
        <p:grpSpPr>
          <a:xfrm>
            <a:off x="2386433" y="4003714"/>
            <a:ext cx="52388" cy="120286"/>
            <a:chOff x="4052887" y="3727622"/>
            <a:chExt cx="52388" cy="120286"/>
          </a:xfrm>
        </p:grpSpPr>
        <p:sp>
          <p:nvSpPr>
            <p:cNvPr id="1029" name="Trapezoid 1028"/>
            <p:cNvSpPr/>
            <p:nvPr/>
          </p:nvSpPr>
          <p:spPr>
            <a:xfrm>
              <a:off x="4052888" y="3727622"/>
              <a:ext cx="52387" cy="60143"/>
            </a:xfrm>
            <a:prstGeom prst="trapezoid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Trapezoid 38"/>
            <p:cNvSpPr/>
            <p:nvPr/>
          </p:nvSpPr>
          <p:spPr>
            <a:xfrm flipV="1">
              <a:off x="4052887" y="3787765"/>
              <a:ext cx="52387" cy="60143"/>
            </a:xfrm>
            <a:prstGeom prst="trapezoid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034" name="Freeform 1033"/>
          <p:cNvSpPr/>
          <p:nvPr/>
        </p:nvSpPr>
        <p:spPr>
          <a:xfrm>
            <a:off x="2252663" y="3593306"/>
            <a:ext cx="157162" cy="404813"/>
          </a:xfrm>
          <a:custGeom>
            <a:avLst/>
            <a:gdLst>
              <a:gd name="connsiteX0" fmla="*/ 157162 w 157162"/>
              <a:gd name="connsiteY0" fmla="*/ 404813 h 404813"/>
              <a:gd name="connsiteX1" fmla="*/ 147637 w 157162"/>
              <a:gd name="connsiteY1" fmla="*/ 295275 h 404813"/>
              <a:gd name="connsiteX2" fmla="*/ 138112 w 157162"/>
              <a:gd name="connsiteY2" fmla="*/ 245269 h 404813"/>
              <a:gd name="connsiteX3" fmla="*/ 45243 w 157162"/>
              <a:gd name="connsiteY3" fmla="*/ 111919 h 404813"/>
              <a:gd name="connsiteX4" fmla="*/ 0 w 157162"/>
              <a:gd name="connsiteY4" fmla="*/ 0 h 404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162" h="404813">
                <a:moveTo>
                  <a:pt x="157162" y="404813"/>
                </a:moveTo>
                <a:cubicBezTo>
                  <a:pt x="153987" y="363339"/>
                  <a:pt x="150812" y="321866"/>
                  <a:pt x="147637" y="295275"/>
                </a:cubicBezTo>
                <a:cubicBezTo>
                  <a:pt x="144462" y="268684"/>
                  <a:pt x="155178" y="275828"/>
                  <a:pt x="138112" y="245269"/>
                </a:cubicBezTo>
                <a:cubicBezTo>
                  <a:pt x="121046" y="214710"/>
                  <a:pt x="68262" y="152797"/>
                  <a:pt x="45243" y="111919"/>
                </a:cubicBezTo>
                <a:cubicBezTo>
                  <a:pt x="22224" y="71041"/>
                  <a:pt x="11112" y="35520"/>
                  <a:pt x="0" y="0"/>
                </a:cubicBezTo>
              </a:path>
            </a:pathLst>
          </a:custGeom>
          <a:noFill/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6" name="Freeform 1035"/>
          <p:cNvSpPr/>
          <p:nvPr/>
        </p:nvSpPr>
        <p:spPr>
          <a:xfrm>
            <a:off x="1957797" y="4276725"/>
            <a:ext cx="101969" cy="1577975"/>
          </a:xfrm>
          <a:custGeom>
            <a:avLst/>
            <a:gdLst>
              <a:gd name="connsiteX0" fmla="*/ 83728 w 101969"/>
              <a:gd name="connsiteY0" fmla="*/ 0 h 1577975"/>
              <a:gd name="connsiteX1" fmla="*/ 96428 w 101969"/>
              <a:gd name="connsiteY1" fmla="*/ 422275 h 1577975"/>
              <a:gd name="connsiteX2" fmla="*/ 4353 w 101969"/>
              <a:gd name="connsiteY2" fmla="*/ 1098550 h 1577975"/>
              <a:gd name="connsiteX3" fmla="*/ 23403 w 101969"/>
              <a:gd name="connsiteY3" fmla="*/ 1577975 h 1577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969" h="1577975">
                <a:moveTo>
                  <a:pt x="83728" y="0"/>
                </a:moveTo>
                <a:cubicBezTo>
                  <a:pt x="96692" y="119591"/>
                  <a:pt x="109657" y="239183"/>
                  <a:pt x="96428" y="422275"/>
                </a:cubicBezTo>
                <a:cubicBezTo>
                  <a:pt x="83199" y="605367"/>
                  <a:pt x="16524" y="905933"/>
                  <a:pt x="4353" y="1098550"/>
                </a:cubicBezTo>
                <a:cubicBezTo>
                  <a:pt x="-7818" y="1291167"/>
                  <a:pt x="7792" y="1434571"/>
                  <a:pt x="23403" y="1577975"/>
                </a:cubicBezTo>
              </a:path>
            </a:pathLst>
          </a:custGeom>
          <a:noFill/>
          <a:ln w="28575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TextBox 1036"/>
          <p:cNvSpPr txBox="1"/>
          <p:nvPr/>
        </p:nvSpPr>
        <p:spPr>
          <a:xfrm>
            <a:off x="554420" y="4232123"/>
            <a:ext cx="1518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/>
              <a:t>to pump </a:t>
            </a:r>
          </a:p>
          <a:p>
            <a:pPr algn="r"/>
            <a:r>
              <a:rPr lang="en-US" sz="1600" dirty="0" smtClean="0"/>
              <a:t>(normally open)</a:t>
            </a:r>
            <a:endParaRPr lang="en-US" sz="1600" dirty="0"/>
          </a:p>
        </p:txBody>
      </p:sp>
      <p:sp>
        <p:nvSpPr>
          <p:cNvPr id="1038" name="TextBox 1037"/>
          <p:cNvSpPr txBox="1"/>
          <p:nvPr/>
        </p:nvSpPr>
        <p:spPr>
          <a:xfrm>
            <a:off x="2584381" y="5142118"/>
            <a:ext cx="16241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to canister </a:t>
            </a:r>
          </a:p>
          <a:p>
            <a:r>
              <a:rPr lang="en-US" sz="1600" dirty="0" smtClean="0"/>
              <a:t>(normally closed)</a:t>
            </a:r>
            <a:endParaRPr lang="en-US" sz="1600" dirty="0"/>
          </a:p>
        </p:txBody>
      </p:sp>
      <p:sp>
        <p:nvSpPr>
          <p:cNvPr id="1039" name="TextBox 1038"/>
          <p:cNvSpPr txBox="1"/>
          <p:nvPr/>
        </p:nvSpPr>
        <p:spPr>
          <a:xfrm>
            <a:off x="2943930" y="4061767"/>
            <a:ext cx="1619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orifice (common)</a:t>
            </a:r>
            <a:endParaRPr lang="en-US" sz="1600" dirty="0"/>
          </a:p>
        </p:txBody>
      </p:sp>
      <p:cxnSp>
        <p:nvCxnSpPr>
          <p:cNvPr id="1041" name="Straight Arrow Connector 1040"/>
          <p:cNvCxnSpPr>
            <a:stCxn id="1039" idx="1"/>
          </p:cNvCxnSpPr>
          <p:nvPr/>
        </p:nvCxnSpPr>
        <p:spPr>
          <a:xfrm flipH="1" flipV="1">
            <a:off x="2509256" y="4063858"/>
            <a:ext cx="434674" cy="1671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2" name="TextBox 1041"/>
          <p:cNvSpPr txBox="1"/>
          <p:nvPr/>
        </p:nvSpPr>
        <p:spPr>
          <a:xfrm>
            <a:off x="3016530" y="2934579"/>
            <a:ext cx="16178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negligible-length </a:t>
            </a:r>
          </a:p>
          <a:p>
            <a:r>
              <a:rPr lang="en-US" sz="1600" dirty="0" smtClean="0"/>
              <a:t>1/8" leader tube</a:t>
            </a:r>
            <a:endParaRPr lang="en-US" sz="1600" dirty="0"/>
          </a:p>
        </p:txBody>
      </p:sp>
      <p:cxnSp>
        <p:nvCxnSpPr>
          <p:cNvPr id="1044" name="Straight Arrow Connector 1043"/>
          <p:cNvCxnSpPr>
            <a:stCxn id="1042" idx="1"/>
          </p:cNvCxnSpPr>
          <p:nvPr/>
        </p:nvCxnSpPr>
        <p:spPr>
          <a:xfrm flipH="1">
            <a:off x="2331244" y="3226967"/>
            <a:ext cx="685286" cy="4290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5" name="Freeform 1044"/>
          <p:cNvSpPr/>
          <p:nvPr/>
        </p:nvSpPr>
        <p:spPr>
          <a:xfrm>
            <a:off x="2405063" y="4300538"/>
            <a:ext cx="481367" cy="2243137"/>
          </a:xfrm>
          <a:custGeom>
            <a:avLst/>
            <a:gdLst>
              <a:gd name="connsiteX0" fmla="*/ 0 w 481367"/>
              <a:gd name="connsiteY0" fmla="*/ 0 h 2243137"/>
              <a:gd name="connsiteX1" fmla="*/ 128587 w 481367"/>
              <a:gd name="connsiteY1" fmla="*/ 1147762 h 2243137"/>
              <a:gd name="connsiteX2" fmla="*/ 433387 w 481367"/>
              <a:gd name="connsiteY2" fmla="*/ 1757362 h 2243137"/>
              <a:gd name="connsiteX3" fmla="*/ 476250 w 481367"/>
              <a:gd name="connsiteY3" fmla="*/ 2243137 h 2243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1367" h="2243137">
                <a:moveTo>
                  <a:pt x="0" y="0"/>
                </a:moveTo>
                <a:cubicBezTo>
                  <a:pt x="28178" y="427434"/>
                  <a:pt x="56356" y="854868"/>
                  <a:pt x="128587" y="1147762"/>
                </a:cubicBezTo>
                <a:cubicBezTo>
                  <a:pt x="200818" y="1440656"/>
                  <a:pt x="375443" y="1574799"/>
                  <a:pt x="433387" y="1757362"/>
                </a:cubicBezTo>
                <a:cubicBezTo>
                  <a:pt x="491331" y="1939925"/>
                  <a:pt x="483790" y="2091531"/>
                  <a:pt x="476250" y="2243137"/>
                </a:cubicBezTo>
              </a:path>
            </a:pathLst>
          </a:custGeom>
          <a:noFill/>
          <a:ln w="28575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Oval 1045"/>
          <p:cNvSpPr/>
          <p:nvPr/>
        </p:nvSpPr>
        <p:spPr>
          <a:xfrm>
            <a:off x="1553374" y="5200626"/>
            <a:ext cx="253664" cy="265638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048" name="Straight Connector 1047"/>
          <p:cNvCxnSpPr>
            <a:stCxn id="1046" idx="6"/>
            <a:endCxn id="1036" idx="2"/>
          </p:cNvCxnSpPr>
          <p:nvPr/>
        </p:nvCxnSpPr>
        <p:spPr>
          <a:xfrm>
            <a:off x="1807038" y="5333445"/>
            <a:ext cx="155112" cy="4183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9" name="TextBox 1048"/>
          <p:cNvSpPr txBox="1"/>
          <p:nvPr/>
        </p:nvSpPr>
        <p:spPr>
          <a:xfrm>
            <a:off x="4997830" y="3524236"/>
            <a:ext cx="39153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Buy another pressure sensor?:</a:t>
            </a:r>
          </a:p>
          <a:p>
            <a:r>
              <a:rPr lang="en-US" dirty="0" smtClean="0"/>
              <a:t>To detect pump/diaphragm failure, and to ensure sufficient vacuum is present for choked flow, add a pressure sensor between each pump &amp; 3-way valve.</a:t>
            </a:r>
          </a:p>
          <a:p>
            <a:r>
              <a:rPr lang="en-US" dirty="0"/>
              <a:t>	</a:t>
            </a:r>
            <a:r>
              <a:rPr lang="en-US" dirty="0" smtClean="0"/>
              <a:t>One electronic 0-15 </a:t>
            </a:r>
            <a:r>
              <a:rPr lang="en-US" dirty="0" err="1" smtClean="0"/>
              <a:t>psia</a:t>
            </a:r>
            <a:r>
              <a:rPr lang="en-US" dirty="0" smtClean="0"/>
              <a:t> gage (Omega PX309-015G5V) is available but one more would be required at an estimated $240.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55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1538" y="612559"/>
            <a:ext cx="80431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Relocating orifice/3-way valve assembly to near sonic sampling volume introduces volume between canister &amp; orifice. However, this volume is negligible. </a:t>
            </a:r>
          </a:p>
          <a:p>
            <a:endParaRPr lang="en-US" dirty="0"/>
          </a:p>
          <a:p>
            <a:r>
              <a:rPr lang="en-US" dirty="0" smtClean="0"/>
              <a:t>Even under the following assumptions, volume of tube from 3-way valve to canister is less than 1% of actual volume in canister: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10% safety margin (canister filled to 42.8% of capacity or about 14 </a:t>
            </a:r>
            <a:r>
              <a:rPr lang="en-US" dirty="0" err="1" smtClean="0"/>
              <a:t>std</a:t>
            </a:r>
            <a:r>
              <a:rPr lang="en-US" dirty="0" smtClean="0"/>
              <a:t> 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30 </a:t>
            </a:r>
            <a:r>
              <a:rPr lang="en-US" dirty="0" err="1" smtClean="0"/>
              <a:t>ft</a:t>
            </a:r>
            <a:r>
              <a:rPr lang="en-US" dirty="0" smtClean="0"/>
              <a:t> of standard 1/4" tubing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With 20 </a:t>
            </a:r>
            <a:r>
              <a:rPr lang="en-US" dirty="0" err="1" smtClean="0"/>
              <a:t>ft</a:t>
            </a:r>
            <a:r>
              <a:rPr lang="en-US" dirty="0" smtClean="0"/>
              <a:t> of 1/8" standard, volume in tubing is 0.02% of final sample volume.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657197"/>
              </p:ext>
            </p:extLst>
          </p:nvPr>
        </p:nvGraphicFramePr>
        <p:xfrm>
          <a:off x="1183688" y="4450919"/>
          <a:ext cx="675886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865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Tube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 </a:t>
                      </a:r>
                      <a:r>
                        <a:rPr lang="en-US" dirty="0" err="1" smtClean="0"/>
                        <a:t>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 </a:t>
                      </a:r>
                      <a:r>
                        <a:rPr lang="en-US" dirty="0" err="1" smtClean="0"/>
                        <a:t>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 </a:t>
                      </a:r>
                      <a:r>
                        <a:rPr lang="en-US" dirty="0" err="1" smtClean="0"/>
                        <a:t>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 </a:t>
                      </a:r>
                      <a:r>
                        <a:rPr lang="en-US" dirty="0" err="1" smtClean="0"/>
                        <a:t>ft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Standard 1/4"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Thick-wall 1/4"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Standard 1/8"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01661" y="4081587"/>
            <a:ext cx="4722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Volume (mL) as a function of tube size, length: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49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400908" y="5019390"/>
            <a:ext cx="182876" cy="182871"/>
            <a:chOff x="1620522" y="4496689"/>
            <a:chExt cx="182876" cy="365752"/>
          </a:xfrm>
        </p:grpSpPr>
        <p:sp>
          <p:nvSpPr>
            <p:cNvPr id="5" name="Isosceles Triangle 4"/>
            <p:cNvSpPr>
              <a:spLocks noChangeAspect="1"/>
            </p:cNvSpPr>
            <p:nvPr/>
          </p:nvSpPr>
          <p:spPr>
            <a:xfrm>
              <a:off x="1620522" y="4679565"/>
              <a:ext cx="182876" cy="182876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" name="Isosceles Triangle 5"/>
            <p:cNvSpPr>
              <a:spLocks noChangeAspect="1"/>
            </p:cNvSpPr>
            <p:nvPr/>
          </p:nvSpPr>
          <p:spPr>
            <a:xfrm flipV="1">
              <a:off x="1620522" y="4496689"/>
              <a:ext cx="182876" cy="182876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325205" y="5467310"/>
            <a:ext cx="334282" cy="141235"/>
            <a:chOff x="4922523" y="2261044"/>
            <a:chExt cx="334282" cy="141235"/>
          </a:xfrm>
        </p:grpSpPr>
        <p:sp>
          <p:nvSpPr>
            <p:cNvPr id="16" name="Chevron 15"/>
            <p:cNvSpPr>
              <a:spLocks noChangeAspect="1"/>
            </p:cNvSpPr>
            <p:nvPr/>
          </p:nvSpPr>
          <p:spPr>
            <a:xfrm>
              <a:off x="4922523" y="2261044"/>
              <a:ext cx="143341" cy="141235"/>
            </a:xfrm>
            <a:prstGeom prst="chevron">
              <a:avLst>
                <a:gd name="adj" fmla="val 86232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Chevron 16"/>
            <p:cNvSpPr>
              <a:spLocks noChangeAspect="1"/>
            </p:cNvSpPr>
            <p:nvPr/>
          </p:nvSpPr>
          <p:spPr>
            <a:xfrm flipH="1">
              <a:off x="5113464" y="2261044"/>
              <a:ext cx="143341" cy="141235"/>
            </a:xfrm>
            <a:prstGeom prst="chevron">
              <a:avLst>
                <a:gd name="adj" fmla="val 86232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68784" y="5842785"/>
            <a:ext cx="447124" cy="312089"/>
            <a:chOff x="6159390" y="1764085"/>
            <a:chExt cx="447124" cy="312089"/>
          </a:xfrm>
        </p:grpSpPr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6159390" y="1764085"/>
              <a:ext cx="312089" cy="3120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45720" anchor="ctr" anchorCtr="1"/>
            <a:lstStyle/>
            <a:p>
              <a:pPr algn="ctr"/>
              <a:r>
                <a:rPr lang="en-US" sz="1600" b="1" dirty="0" smtClean="0">
                  <a:solidFill>
                    <a:srgbClr val="000000"/>
                  </a:solidFill>
                </a:rPr>
                <a:t>P</a:t>
              </a:r>
              <a:endParaRPr lang="en-US" sz="16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6471482" y="1920257"/>
              <a:ext cx="135032" cy="385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4803925" y="4424720"/>
            <a:ext cx="433671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500"/>
              </a:spcAft>
            </a:pPr>
            <a:r>
              <a:rPr lang="en-US" b="1" u="sng" dirty="0" smtClean="0">
                <a:latin typeface="Palatino"/>
                <a:cs typeface="Palatino"/>
              </a:rPr>
              <a:t>Legend</a:t>
            </a:r>
            <a:endParaRPr lang="en-US" b="1" dirty="0" smtClean="0">
              <a:latin typeface="Palatino"/>
              <a:cs typeface="Palatino"/>
            </a:endParaRPr>
          </a:p>
          <a:p>
            <a:pPr>
              <a:spcAft>
                <a:spcPts val="1500"/>
              </a:spcAft>
            </a:pPr>
            <a:r>
              <a:rPr lang="en-US" dirty="0" smtClean="0">
                <a:latin typeface="Palatino"/>
                <a:cs typeface="Palatino"/>
              </a:rPr>
              <a:t>Manual, High Integrity On/Off Valve</a:t>
            </a:r>
            <a:endParaRPr lang="en-US" dirty="0">
              <a:latin typeface="Palatino"/>
              <a:cs typeface="Palatino"/>
            </a:endParaRPr>
          </a:p>
          <a:p>
            <a:pPr>
              <a:spcAft>
                <a:spcPts val="1500"/>
              </a:spcAft>
            </a:pPr>
            <a:r>
              <a:rPr lang="en-US" dirty="0" smtClean="0">
                <a:latin typeface="Palatino"/>
                <a:cs typeface="Palatino"/>
              </a:rPr>
              <a:t>High Precision Critical Orifice</a:t>
            </a:r>
            <a:endParaRPr lang="en-US" dirty="0">
              <a:latin typeface="Palatino"/>
              <a:cs typeface="Palatino"/>
            </a:endParaRPr>
          </a:p>
          <a:p>
            <a:pPr>
              <a:spcAft>
                <a:spcPts val="1500"/>
              </a:spcAft>
            </a:pPr>
            <a:r>
              <a:rPr lang="en-US" dirty="0" smtClean="0">
                <a:latin typeface="Palatino"/>
                <a:cs typeface="Palatino"/>
              </a:rPr>
              <a:t>High Precision Vacuum/Pressure Gauge</a:t>
            </a:r>
            <a:endParaRPr lang="en-US" dirty="0">
              <a:latin typeface="Palatino"/>
              <a:cs typeface="Palatino"/>
            </a:endParaRPr>
          </a:p>
          <a:p>
            <a:pPr>
              <a:spcAft>
                <a:spcPts val="1500"/>
              </a:spcAft>
            </a:pPr>
            <a:r>
              <a:rPr lang="en-US" dirty="0" smtClean="0">
                <a:latin typeface="Palatino"/>
                <a:cs typeface="Palatino"/>
              </a:rPr>
              <a:t>Fast, Low Dead Space Three-Way Valve</a:t>
            </a:r>
            <a:endParaRPr lang="en-US" dirty="0">
              <a:latin typeface="Palatino"/>
              <a:cs typeface="Palatino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097131" y="4424719"/>
            <a:ext cx="4937444" cy="2326503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896442" y="3684751"/>
            <a:ext cx="2310959" cy="3066471"/>
          </a:xfrm>
          <a:prstGeom prst="roundRect">
            <a:avLst/>
          </a:prstGeom>
          <a:noFill/>
          <a:ln w="317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/>
            <a:r>
              <a:rPr lang="en-US" b="1" dirty="0" smtClean="0">
                <a:solidFill>
                  <a:srgbClr val="000000"/>
                </a:solidFill>
                <a:latin typeface="Palatino"/>
                <a:cs typeface="Palatino"/>
              </a:rPr>
              <a:t>Sampling</a:t>
            </a:r>
          </a:p>
          <a:p>
            <a:pPr algn="ctr"/>
            <a:r>
              <a:rPr lang="en-US" b="1" dirty="0" smtClean="0">
                <a:solidFill>
                  <a:srgbClr val="000000"/>
                </a:solidFill>
                <a:latin typeface="Palatino"/>
                <a:cs typeface="Palatino"/>
              </a:rPr>
              <a:t>Canister</a:t>
            </a:r>
            <a:endParaRPr lang="en-US" b="1" dirty="0">
              <a:solidFill>
                <a:srgbClr val="000000"/>
              </a:solidFill>
              <a:latin typeface="Palatino"/>
              <a:cs typeface="Palatino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2566019" y="3320316"/>
            <a:ext cx="0" cy="36443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2474581" y="3127185"/>
            <a:ext cx="182876" cy="182871"/>
            <a:chOff x="1620522" y="4496689"/>
            <a:chExt cx="182876" cy="365752"/>
          </a:xfrm>
        </p:grpSpPr>
        <p:sp>
          <p:nvSpPr>
            <p:cNvPr id="32" name="Isosceles Triangle 31"/>
            <p:cNvSpPr>
              <a:spLocks noChangeAspect="1"/>
            </p:cNvSpPr>
            <p:nvPr/>
          </p:nvSpPr>
          <p:spPr>
            <a:xfrm>
              <a:off x="1620522" y="4679565"/>
              <a:ext cx="182876" cy="182876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Isosceles Triangle 32"/>
            <p:cNvSpPr>
              <a:spLocks noChangeAspect="1"/>
            </p:cNvSpPr>
            <p:nvPr/>
          </p:nvSpPr>
          <p:spPr>
            <a:xfrm flipV="1">
              <a:off x="1620522" y="4496689"/>
              <a:ext cx="182876" cy="182876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2716744" y="3049344"/>
            <a:ext cx="8124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Palatino"/>
                <a:cs typeface="Palatino"/>
              </a:rPr>
              <a:t>Closed</a:t>
            </a:r>
            <a:endParaRPr lang="en-US" sz="1600" dirty="0">
              <a:latin typeface="Palatino"/>
              <a:cs typeface="Palatino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1437376" y="3310057"/>
            <a:ext cx="0" cy="36443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1345938" y="3127185"/>
            <a:ext cx="182876" cy="182871"/>
            <a:chOff x="1620522" y="4496689"/>
            <a:chExt cx="182876" cy="365752"/>
          </a:xfrm>
        </p:grpSpPr>
        <p:sp>
          <p:nvSpPr>
            <p:cNvPr id="37" name="Isosceles Triangle 36"/>
            <p:cNvSpPr>
              <a:spLocks noChangeAspect="1"/>
            </p:cNvSpPr>
            <p:nvPr/>
          </p:nvSpPr>
          <p:spPr>
            <a:xfrm>
              <a:off x="1620522" y="4679565"/>
              <a:ext cx="182876" cy="182876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Isosceles Triangle 37"/>
            <p:cNvSpPr>
              <a:spLocks noChangeAspect="1"/>
            </p:cNvSpPr>
            <p:nvPr/>
          </p:nvSpPr>
          <p:spPr>
            <a:xfrm flipV="1">
              <a:off x="1620522" y="4496689"/>
              <a:ext cx="182876" cy="182876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552938" y="3049344"/>
            <a:ext cx="6870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Palatino"/>
                <a:cs typeface="Palatino"/>
              </a:rPr>
              <a:t>Open</a:t>
            </a:r>
            <a:endParaRPr lang="en-US" sz="1600" dirty="0">
              <a:latin typeface="Palatino"/>
              <a:cs typeface="Palatino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1437376" y="2398027"/>
            <a:ext cx="5766" cy="72915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990252" y="2606705"/>
            <a:ext cx="447124" cy="312089"/>
            <a:chOff x="6159390" y="1764085"/>
            <a:chExt cx="447124" cy="312089"/>
          </a:xfrm>
        </p:grpSpPr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6159390" y="1764085"/>
              <a:ext cx="312089" cy="3120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45720" anchor="ctr" anchorCtr="1"/>
            <a:lstStyle/>
            <a:p>
              <a:pPr algn="ctr"/>
              <a:r>
                <a:rPr lang="en-US" sz="1600" b="1" dirty="0" smtClean="0">
                  <a:solidFill>
                    <a:srgbClr val="000000"/>
                  </a:solidFill>
                </a:rPr>
                <a:t>P1</a:t>
              </a:r>
              <a:endParaRPr lang="en-US" sz="16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6471482" y="1920257"/>
              <a:ext cx="135032" cy="385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1345938" y="2215156"/>
            <a:ext cx="182876" cy="182871"/>
            <a:chOff x="1620522" y="4496689"/>
            <a:chExt cx="182876" cy="365752"/>
          </a:xfrm>
        </p:grpSpPr>
        <p:sp>
          <p:nvSpPr>
            <p:cNvPr id="62" name="Isosceles Triangle 61"/>
            <p:cNvSpPr>
              <a:spLocks noChangeAspect="1"/>
            </p:cNvSpPr>
            <p:nvPr/>
          </p:nvSpPr>
          <p:spPr>
            <a:xfrm>
              <a:off x="1620522" y="4679565"/>
              <a:ext cx="182876" cy="182876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3" name="Isosceles Triangle 62"/>
            <p:cNvSpPr>
              <a:spLocks noChangeAspect="1"/>
            </p:cNvSpPr>
            <p:nvPr/>
          </p:nvSpPr>
          <p:spPr>
            <a:xfrm flipV="1">
              <a:off x="1620522" y="4496689"/>
              <a:ext cx="182876" cy="182876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cxnSp>
        <p:nvCxnSpPr>
          <p:cNvPr id="64" name="Straight Connector 63"/>
          <p:cNvCxnSpPr/>
          <p:nvPr/>
        </p:nvCxnSpPr>
        <p:spPr>
          <a:xfrm>
            <a:off x="1437376" y="1881818"/>
            <a:ext cx="0" cy="330693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52938" y="2137315"/>
            <a:ext cx="6870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Palatino"/>
                <a:cs typeface="Palatino"/>
              </a:rPr>
              <a:t>Open</a:t>
            </a:r>
            <a:endParaRPr lang="en-US" sz="1600" dirty="0">
              <a:latin typeface="Palatino"/>
              <a:cs typeface="Palatino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841999" y="142792"/>
            <a:ext cx="29714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u="sng" dirty="0" smtClean="0">
                <a:latin typeface="Palatino"/>
                <a:cs typeface="Palatino"/>
              </a:rPr>
              <a:t>Smart REA Sampler</a:t>
            </a:r>
            <a:endParaRPr lang="en-US" sz="2400" dirty="0" smtClean="0">
              <a:latin typeface="Palatino"/>
              <a:cs typeface="Palatino"/>
            </a:endParaRPr>
          </a:p>
          <a:p>
            <a:pPr algn="ctr"/>
            <a:r>
              <a:rPr lang="en-US" sz="2400" dirty="0" smtClean="0">
                <a:latin typeface="Palatino"/>
                <a:cs typeface="Palatino"/>
              </a:rPr>
              <a:t>Collection Mode</a:t>
            </a:r>
            <a:endParaRPr lang="en-US" sz="2400" dirty="0">
              <a:latin typeface="Palatino"/>
              <a:cs typeface="Palatino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936824" y="1046774"/>
            <a:ext cx="5097751" cy="32932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Palatino"/>
                <a:cs typeface="Palatino"/>
              </a:rPr>
              <a:t>Identical systems for ‘up’ and ‘down’ sampling.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Palatino"/>
                <a:cs typeface="Palatino"/>
              </a:rPr>
              <a:t>Critical orifice mounts in common side of solenoid </a:t>
            </a:r>
            <a:r>
              <a:rPr lang="en-US" sz="1600" dirty="0">
                <a:latin typeface="Palatino"/>
                <a:cs typeface="Palatino"/>
              </a:rPr>
              <a:t>valve. </a:t>
            </a:r>
            <a:endParaRPr lang="en-US" sz="1600" dirty="0" smtClean="0">
              <a:latin typeface="Palatino"/>
              <a:cs typeface="Palatino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Palatino"/>
                <a:cs typeface="Palatino"/>
              </a:rPr>
              <a:t>Pressure gauge </a:t>
            </a:r>
            <a:r>
              <a:rPr lang="en-US" sz="1600" u="sng" dirty="0" smtClean="0">
                <a:latin typeface="Palatino"/>
                <a:cs typeface="Palatino"/>
              </a:rPr>
              <a:t>#1</a:t>
            </a:r>
            <a:r>
              <a:rPr lang="en-US" sz="1600" dirty="0" smtClean="0">
                <a:latin typeface="Palatino"/>
                <a:cs typeface="Palatino"/>
              </a:rPr>
              <a:t> </a:t>
            </a:r>
            <a:r>
              <a:rPr lang="en-US" sz="1600" dirty="0" smtClean="0">
                <a:latin typeface="Palatino"/>
                <a:cs typeface="Palatino"/>
              </a:rPr>
              <a:t>needs to work across wide range… something like &lt;0.1 </a:t>
            </a:r>
            <a:r>
              <a:rPr lang="en-US" sz="1600" dirty="0" err="1" smtClean="0">
                <a:latin typeface="Palatino"/>
                <a:cs typeface="Palatino"/>
              </a:rPr>
              <a:t>psia</a:t>
            </a:r>
            <a:r>
              <a:rPr lang="en-US" sz="1600" dirty="0" smtClean="0">
                <a:latin typeface="Palatino"/>
                <a:cs typeface="Palatino"/>
              </a:rPr>
              <a:t> </a:t>
            </a:r>
            <a:r>
              <a:rPr lang="en-US" sz="1600" dirty="0" smtClean="0">
                <a:latin typeface="Palatino"/>
                <a:cs typeface="Palatino"/>
              </a:rPr>
              <a:t>to 30 </a:t>
            </a:r>
            <a:r>
              <a:rPr lang="en-US" sz="1600" dirty="0" err="1" smtClean="0">
                <a:latin typeface="Palatino"/>
                <a:cs typeface="Palatino"/>
              </a:rPr>
              <a:t>psia</a:t>
            </a:r>
            <a:r>
              <a:rPr lang="en-US" sz="1600" dirty="0" smtClean="0">
                <a:latin typeface="Palatino"/>
                <a:cs typeface="Palatino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Palatino"/>
                <a:cs typeface="Palatino"/>
              </a:rPr>
              <a:t>Pressure gauge #2 operates under vacuum, so general purpose 0-15 </a:t>
            </a:r>
            <a:r>
              <a:rPr lang="en-US" sz="1600" dirty="0" err="1" smtClean="0">
                <a:latin typeface="Palatino"/>
                <a:cs typeface="Palatino"/>
              </a:rPr>
              <a:t>psia</a:t>
            </a:r>
            <a:r>
              <a:rPr lang="en-US" sz="1600" dirty="0" smtClean="0">
                <a:latin typeface="Palatino"/>
                <a:cs typeface="Palatino"/>
              </a:rPr>
              <a:t> is satisfactory.</a:t>
            </a:r>
            <a:endParaRPr lang="en-US" sz="1600" dirty="0" smtClean="0">
              <a:latin typeface="Palatino"/>
              <a:cs typeface="Palatino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Palatino"/>
                <a:cs typeface="Palatino"/>
              </a:rPr>
              <a:t>Manual valves must be leak tight in vacuum, and solenoid must seal under same conditions.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Palatino"/>
                <a:cs typeface="Palatino"/>
              </a:rPr>
              <a:t>Tubing downstream </a:t>
            </a:r>
            <a:r>
              <a:rPr lang="en-US" sz="1600" dirty="0" smtClean="0">
                <a:latin typeface="Palatino"/>
                <a:cs typeface="Palatino"/>
              </a:rPr>
              <a:t>of solenoid </a:t>
            </a:r>
            <a:r>
              <a:rPr lang="en-US" sz="1600" dirty="0" smtClean="0">
                <a:latin typeface="Palatino"/>
                <a:cs typeface="Palatino"/>
              </a:rPr>
              <a:t>is 1/8" Teflon.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Palatino"/>
                <a:cs typeface="Palatino"/>
              </a:rPr>
              <a:t>Fittings from valve(s) to canister are stainless steel.</a:t>
            </a:r>
            <a:endParaRPr lang="en-US" sz="1600" dirty="0" smtClean="0">
              <a:latin typeface="Palatino"/>
              <a:cs typeface="Palatino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Palatino"/>
                <a:cs typeface="Palatino"/>
              </a:rPr>
              <a:t>Filter probably needed upstream of pump (not shown).</a:t>
            </a:r>
            <a:endParaRPr lang="en-US" sz="1600" dirty="0">
              <a:latin typeface="Palatino"/>
              <a:cs typeface="Palatino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930544" y="1323977"/>
            <a:ext cx="2123380" cy="800997"/>
            <a:chOff x="1463199" y="1323977"/>
            <a:chExt cx="2123380" cy="800997"/>
          </a:xfrm>
        </p:grpSpPr>
        <p:grpSp>
          <p:nvGrpSpPr>
            <p:cNvPr id="47" name="Group 46"/>
            <p:cNvGrpSpPr/>
            <p:nvPr/>
          </p:nvGrpSpPr>
          <p:grpSpPr>
            <a:xfrm>
              <a:off x="2509417" y="1518924"/>
              <a:ext cx="334282" cy="141235"/>
              <a:chOff x="4922523" y="2261044"/>
              <a:chExt cx="334282" cy="141235"/>
            </a:xfrm>
          </p:grpSpPr>
          <p:sp>
            <p:nvSpPr>
              <p:cNvPr id="48" name="Chevron 47"/>
              <p:cNvSpPr>
                <a:spLocks noChangeAspect="1"/>
              </p:cNvSpPr>
              <p:nvPr/>
            </p:nvSpPr>
            <p:spPr>
              <a:xfrm>
                <a:off x="4922523" y="2261044"/>
                <a:ext cx="143341" cy="141235"/>
              </a:xfrm>
              <a:prstGeom prst="chevron">
                <a:avLst>
                  <a:gd name="adj" fmla="val 8623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Chevron 48"/>
              <p:cNvSpPr>
                <a:spLocks noChangeAspect="1"/>
              </p:cNvSpPr>
              <p:nvPr/>
            </p:nvSpPr>
            <p:spPr>
              <a:xfrm flipH="1">
                <a:off x="5113464" y="2261044"/>
                <a:ext cx="143341" cy="141235"/>
              </a:xfrm>
              <a:prstGeom prst="chevron">
                <a:avLst>
                  <a:gd name="adj" fmla="val 8623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59" name="Straight Connector 58"/>
            <p:cNvCxnSpPr/>
            <p:nvPr/>
          </p:nvCxnSpPr>
          <p:spPr>
            <a:xfrm>
              <a:off x="2676558" y="1323977"/>
              <a:ext cx="0" cy="232624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1463199" y="1481707"/>
              <a:ext cx="9802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Palatino"/>
                  <a:cs typeface="Palatino"/>
                </a:rPr>
                <a:t>Switching</a:t>
              </a:r>
              <a:endParaRPr lang="en-US" sz="1400" dirty="0">
                <a:latin typeface="Palatino"/>
                <a:cs typeface="Palatino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548477" y="1618761"/>
              <a:ext cx="256162" cy="506213"/>
              <a:chOff x="2706673" y="1814208"/>
              <a:chExt cx="256162" cy="506213"/>
            </a:xfrm>
          </p:grpSpPr>
          <p:grpSp>
            <p:nvGrpSpPr>
              <p:cNvPr id="12" name="Group 11"/>
              <p:cNvGrpSpPr/>
              <p:nvPr/>
            </p:nvGrpSpPr>
            <p:grpSpPr>
              <a:xfrm rot="5400000">
                <a:off x="2656419" y="1877162"/>
                <a:ext cx="354493" cy="228586"/>
                <a:chOff x="2577624" y="2081773"/>
                <a:chExt cx="354493" cy="228586"/>
              </a:xfrm>
            </p:grpSpPr>
            <p:grpSp>
              <p:nvGrpSpPr>
                <p:cNvPr id="54" name="Group 53"/>
                <p:cNvGrpSpPr/>
                <p:nvPr/>
              </p:nvGrpSpPr>
              <p:grpSpPr>
                <a:xfrm>
                  <a:off x="2749241" y="2081773"/>
                  <a:ext cx="182876" cy="228586"/>
                  <a:chOff x="1620522" y="4496689"/>
                  <a:chExt cx="182876" cy="365752"/>
                </a:xfrm>
                <a:solidFill>
                  <a:schemeClr val="tx1"/>
                </a:solidFill>
              </p:grpSpPr>
              <p:sp>
                <p:nvSpPr>
                  <p:cNvPr id="57" name="Isosceles Triangle 56"/>
                  <p:cNvSpPr>
                    <a:spLocks noChangeAspect="1"/>
                  </p:cNvSpPr>
                  <p:nvPr/>
                </p:nvSpPr>
                <p:spPr>
                  <a:xfrm>
                    <a:off x="1620522" y="4679565"/>
                    <a:ext cx="182876" cy="182876"/>
                  </a:xfrm>
                  <a:prstGeom prst="triangle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8" name="Isosceles Triangle 57"/>
                  <p:cNvSpPr>
                    <a:spLocks noChangeAspect="1"/>
                  </p:cNvSpPr>
                  <p:nvPr/>
                </p:nvSpPr>
                <p:spPr>
                  <a:xfrm flipV="1">
                    <a:off x="1620522" y="4496689"/>
                    <a:ext cx="182876" cy="182876"/>
                  </a:xfrm>
                  <a:prstGeom prst="triangle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56" name="Straight Connector 55"/>
                <p:cNvCxnSpPr>
                  <a:endCxn id="58" idx="0"/>
                </p:cNvCxnSpPr>
                <p:nvPr/>
              </p:nvCxnSpPr>
              <p:spPr>
                <a:xfrm>
                  <a:off x="2577624" y="2192208"/>
                  <a:ext cx="263055" cy="3858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TextBox 12"/>
              <p:cNvSpPr txBox="1"/>
              <p:nvPr/>
            </p:nvSpPr>
            <p:spPr>
              <a:xfrm>
                <a:off x="2706673" y="2058811"/>
                <a:ext cx="25616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3</a:t>
                </a:r>
                <a:endParaRPr lang="en-US" sz="1100" dirty="0"/>
              </a:p>
            </p:txBody>
          </p:sp>
        </p:grpSp>
        <p:cxnSp>
          <p:nvCxnSpPr>
            <p:cNvPr id="23" name="Straight Arrow Connector 22"/>
            <p:cNvCxnSpPr>
              <a:stCxn id="58" idx="3"/>
            </p:cNvCxnSpPr>
            <p:nvPr/>
          </p:nvCxnSpPr>
          <p:spPr>
            <a:xfrm>
              <a:off x="2789763" y="1881818"/>
              <a:ext cx="79681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endCxn id="57" idx="3"/>
            </p:cNvCxnSpPr>
            <p:nvPr/>
          </p:nvCxnSpPr>
          <p:spPr>
            <a:xfrm>
              <a:off x="1954632" y="1881818"/>
              <a:ext cx="606545" cy="0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4327622" y="6272735"/>
            <a:ext cx="256162" cy="506213"/>
            <a:chOff x="2706673" y="1814208"/>
            <a:chExt cx="256162" cy="506213"/>
          </a:xfrm>
        </p:grpSpPr>
        <p:grpSp>
          <p:nvGrpSpPr>
            <p:cNvPr id="81" name="Group 80"/>
            <p:cNvGrpSpPr/>
            <p:nvPr/>
          </p:nvGrpSpPr>
          <p:grpSpPr>
            <a:xfrm rot="5400000">
              <a:off x="2656419" y="1877162"/>
              <a:ext cx="354493" cy="228586"/>
              <a:chOff x="2577624" y="2081773"/>
              <a:chExt cx="354493" cy="228586"/>
            </a:xfrm>
          </p:grpSpPr>
          <p:grpSp>
            <p:nvGrpSpPr>
              <p:cNvPr id="83" name="Group 82"/>
              <p:cNvGrpSpPr/>
              <p:nvPr/>
            </p:nvGrpSpPr>
            <p:grpSpPr>
              <a:xfrm>
                <a:off x="2749241" y="2081773"/>
                <a:ext cx="182876" cy="228586"/>
                <a:chOff x="1620522" y="4496689"/>
                <a:chExt cx="182876" cy="365752"/>
              </a:xfrm>
              <a:solidFill>
                <a:schemeClr val="tx1"/>
              </a:solidFill>
            </p:grpSpPr>
            <p:sp>
              <p:nvSpPr>
                <p:cNvPr id="85" name="Isosceles Triangle 84"/>
                <p:cNvSpPr>
                  <a:spLocks noChangeAspect="1"/>
                </p:cNvSpPr>
                <p:nvPr/>
              </p:nvSpPr>
              <p:spPr>
                <a:xfrm>
                  <a:off x="1620522" y="4679565"/>
                  <a:ext cx="182876" cy="182876"/>
                </a:xfrm>
                <a:prstGeom prst="triangle">
                  <a:avLst/>
                </a:prstGeom>
                <a:grp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" name="Isosceles Triangle 85"/>
                <p:cNvSpPr>
                  <a:spLocks noChangeAspect="1"/>
                </p:cNvSpPr>
                <p:nvPr/>
              </p:nvSpPr>
              <p:spPr>
                <a:xfrm flipV="1">
                  <a:off x="1620522" y="4496689"/>
                  <a:ext cx="182876" cy="182876"/>
                </a:xfrm>
                <a:prstGeom prst="triangle">
                  <a:avLst/>
                </a:prstGeom>
                <a:grp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US"/>
                </a:p>
              </p:txBody>
            </p:sp>
          </p:grpSp>
          <p:cxnSp>
            <p:nvCxnSpPr>
              <p:cNvPr id="84" name="Straight Connector 83"/>
              <p:cNvCxnSpPr>
                <a:endCxn id="86" idx="0"/>
              </p:cNvCxnSpPr>
              <p:nvPr/>
            </p:nvCxnSpPr>
            <p:spPr>
              <a:xfrm>
                <a:off x="2577624" y="2192208"/>
                <a:ext cx="263055" cy="3858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TextBox 81"/>
            <p:cNvSpPr txBox="1"/>
            <p:nvPr/>
          </p:nvSpPr>
          <p:spPr>
            <a:xfrm>
              <a:off x="2706673" y="2058811"/>
              <a:ext cx="256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3</a:t>
              </a:r>
              <a:endParaRPr lang="en-US" sz="1100" dirty="0"/>
            </a:p>
          </p:txBody>
        </p:sp>
      </p:grpSp>
      <p:sp>
        <p:nvSpPr>
          <p:cNvPr id="3" name="Cloud 2"/>
          <p:cNvSpPr/>
          <p:nvPr/>
        </p:nvSpPr>
        <p:spPr>
          <a:xfrm>
            <a:off x="1345938" y="602441"/>
            <a:ext cx="1557065" cy="776337"/>
          </a:xfrm>
          <a:prstGeom prst="cloud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Air parcel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Oval 66"/>
          <p:cNvSpPr>
            <a:spLocks noChangeAspect="1"/>
          </p:cNvSpPr>
          <p:nvPr/>
        </p:nvSpPr>
        <p:spPr>
          <a:xfrm>
            <a:off x="2584258" y="1340623"/>
            <a:ext cx="312089" cy="312089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45720" anchor="ctr" anchorCtr="1"/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</a:rPr>
              <a:t>P2</a:t>
            </a:r>
            <a:endParaRPr lang="en-US" sz="1600" b="1" dirty="0">
              <a:solidFill>
                <a:srgbClr val="000000"/>
              </a:solidFill>
            </a:endParaRPr>
          </a:p>
        </p:txBody>
      </p:sp>
      <p:cxnSp>
        <p:nvCxnSpPr>
          <p:cNvPr id="71" name="Straight Connector 70"/>
          <p:cNvCxnSpPr>
            <a:endCxn id="67" idx="4"/>
          </p:cNvCxnSpPr>
          <p:nvPr/>
        </p:nvCxnSpPr>
        <p:spPr>
          <a:xfrm flipV="1">
            <a:off x="2740302" y="1652712"/>
            <a:ext cx="1" cy="22937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028273" y="1651256"/>
            <a:ext cx="598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Palatino"/>
                <a:cs typeface="Palatino"/>
              </a:rPr>
              <a:t>To</a:t>
            </a:r>
          </a:p>
          <a:p>
            <a:pPr algn="ctr"/>
            <a:r>
              <a:rPr lang="en-US" sz="1200" dirty="0" smtClean="0">
                <a:latin typeface="Palatino"/>
                <a:cs typeface="Palatino"/>
              </a:rPr>
              <a:t>Pump</a:t>
            </a:r>
            <a:endParaRPr lang="en-US" sz="1200" dirty="0">
              <a:latin typeface="Palatino"/>
              <a:cs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355881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400908" y="5019390"/>
            <a:ext cx="182876" cy="182871"/>
            <a:chOff x="1620522" y="4496689"/>
            <a:chExt cx="182876" cy="365752"/>
          </a:xfrm>
        </p:grpSpPr>
        <p:sp>
          <p:nvSpPr>
            <p:cNvPr id="5" name="Isosceles Triangle 4"/>
            <p:cNvSpPr>
              <a:spLocks noChangeAspect="1"/>
            </p:cNvSpPr>
            <p:nvPr/>
          </p:nvSpPr>
          <p:spPr>
            <a:xfrm>
              <a:off x="1620522" y="4679565"/>
              <a:ext cx="182876" cy="182876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" name="Isosceles Triangle 5"/>
            <p:cNvSpPr>
              <a:spLocks noChangeAspect="1"/>
            </p:cNvSpPr>
            <p:nvPr/>
          </p:nvSpPr>
          <p:spPr>
            <a:xfrm flipV="1">
              <a:off x="1620522" y="4496689"/>
              <a:ext cx="182876" cy="182876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325205" y="5467310"/>
            <a:ext cx="334282" cy="141235"/>
            <a:chOff x="4922523" y="2261044"/>
            <a:chExt cx="334282" cy="141235"/>
          </a:xfrm>
        </p:grpSpPr>
        <p:sp>
          <p:nvSpPr>
            <p:cNvPr id="16" name="Chevron 15"/>
            <p:cNvSpPr>
              <a:spLocks noChangeAspect="1"/>
            </p:cNvSpPr>
            <p:nvPr/>
          </p:nvSpPr>
          <p:spPr>
            <a:xfrm>
              <a:off x="4922523" y="2261044"/>
              <a:ext cx="143341" cy="141235"/>
            </a:xfrm>
            <a:prstGeom prst="chevron">
              <a:avLst>
                <a:gd name="adj" fmla="val 86232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Chevron 16"/>
            <p:cNvSpPr>
              <a:spLocks noChangeAspect="1"/>
            </p:cNvSpPr>
            <p:nvPr/>
          </p:nvSpPr>
          <p:spPr>
            <a:xfrm flipH="1">
              <a:off x="5113464" y="2261044"/>
              <a:ext cx="143341" cy="141235"/>
            </a:xfrm>
            <a:prstGeom prst="chevron">
              <a:avLst>
                <a:gd name="adj" fmla="val 86232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68784" y="5842785"/>
            <a:ext cx="447124" cy="312089"/>
            <a:chOff x="6159390" y="1764085"/>
            <a:chExt cx="447124" cy="312089"/>
          </a:xfrm>
        </p:grpSpPr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6159390" y="1764085"/>
              <a:ext cx="312089" cy="3120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45720" anchor="ctr" anchorCtr="1"/>
            <a:lstStyle/>
            <a:p>
              <a:pPr algn="ctr"/>
              <a:r>
                <a:rPr lang="en-US" sz="1600" b="1" dirty="0" smtClean="0">
                  <a:solidFill>
                    <a:srgbClr val="000000"/>
                  </a:solidFill>
                </a:rPr>
                <a:t>P</a:t>
              </a:r>
              <a:endParaRPr lang="en-US" sz="16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6471482" y="1920257"/>
              <a:ext cx="135032" cy="385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4803925" y="4424720"/>
            <a:ext cx="433671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500"/>
              </a:spcAft>
            </a:pPr>
            <a:r>
              <a:rPr lang="en-US" b="1" u="sng" dirty="0" smtClean="0">
                <a:latin typeface="Palatino"/>
                <a:cs typeface="Palatino"/>
              </a:rPr>
              <a:t>Legend</a:t>
            </a:r>
            <a:endParaRPr lang="en-US" b="1" dirty="0" smtClean="0">
              <a:latin typeface="Palatino"/>
              <a:cs typeface="Palatino"/>
            </a:endParaRPr>
          </a:p>
          <a:p>
            <a:pPr>
              <a:spcAft>
                <a:spcPts val="1500"/>
              </a:spcAft>
            </a:pPr>
            <a:r>
              <a:rPr lang="en-US" dirty="0" smtClean="0">
                <a:latin typeface="Palatino"/>
                <a:cs typeface="Palatino"/>
              </a:rPr>
              <a:t>Manual, High Integrity On/Off Valve</a:t>
            </a:r>
            <a:endParaRPr lang="en-US" dirty="0">
              <a:latin typeface="Palatino"/>
              <a:cs typeface="Palatino"/>
            </a:endParaRPr>
          </a:p>
          <a:p>
            <a:pPr>
              <a:spcAft>
                <a:spcPts val="1500"/>
              </a:spcAft>
            </a:pPr>
            <a:r>
              <a:rPr lang="en-US" dirty="0" smtClean="0">
                <a:latin typeface="Palatino"/>
                <a:cs typeface="Palatino"/>
              </a:rPr>
              <a:t>High Precision Critical Orifice</a:t>
            </a:r>
            <a:endParaRPr lang="en-US" dirty="0">
              <a:latin typeface="Palatino"/>
              <a:cs typeface="Palatino"/>
            </a:endParaRPr>
          </a:p>
          <a:p>
            <a:pPr>
              <a:spcAft>
                <a:spcPts val="1500"/>
              </a:spcAft>
            </a:pPr>
            <a:r>
              <a:rPr lang="en-US" dirty="0" smtClean="0">
                <a:latin typeface="Palatino"/>
                <a:cs typeface="Palatino"/>
              </a:rPr>
              <a:t>High Precision Vacuum/Pressure Gauge</a:t>
            </a:r>
            <a:endParaRPr lang="en-US" dirty="0">
              <a:latin typeface="Palatino"/>
              <a:cs typeface="Palatino"/>
            </a:endParaRPr>
          </a:p>
          <a:p>
            <a:pPr>
              <a:spcAft>
                <a:spcPts val="1500"/>
              </a:spcAft>
            </a:pPr>
            <a:r>
              <a:rPr lang="en-US" dirty="0" smtClean="0">
                <a:latin typeface="Palatino"/>
                <a:cs typeface="Palatino"/>
              </a:rPr>
              <a:t>Fast, Low Dead Space </a:t>
            </a:r>
            <a:r>
              <a:rPr lang="en-US" dirty="0">
                <a:latin typeface="Palatino"/>
                <a:cs typeface="Palatino"/>
              </a:rPr>
              <a:t>Three-Way Valve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097131" y="4424719"/>
            <a:ext cx="4937444" cy="2326503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1249050" y="3684751"/>
            <a:ext cx="2310959" cy="3066471"/>
          </a:xfrm>
          <a:prstGeom prst="roundRect">
            <a:avLst/>
          </a:prstGeom>
          <a:noFill/>
          <a:ln w="317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/>
            <a:r>
              <a:rPr lang="en-US" b="1" dirty="0" smtClean="0">
                <a:solidFill>
                  <a:srgbClr val="000000"/>
                </a:solidFill>
                <a:latin typeface="Palatino"/>
                <a:cs typeface="Palatino"/>
              </a:rPr>
              <a:t>Sampling</a:t>
            </a:r>
          </a:p>
          <a:p>
            <a:pPr algn="ctr"/>
            <a:r>
              <a:rPr lang="en-US" b="1" dirty="0" smtClean="0">
                <a:solidFill>
                  <a:srgbClr val="000000"/>
                </a:solidFill>
                <a:latin typeface="Palatino"/>
                <a:cs typeface="Palatino"/>
              </a:rPr>
              <a:t>Canister</a:t>
            </a:r>
            <a:endParaRPr lang="en-US" b="1" dirty="0">
              <a:solidFill>
                <a:srgbClr val="000000"/>
              </a:solidFill>
              <a:latin typeface="Palatino"/>
              <a:cs typeface="Palatino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2918627" y="3320316"/>
            <a:ext cx="0" cy="36443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2827189" y="3127185"/>
            <a:ext cx="182876" cy="182871"/>
            <a:chOff x="1620522" y="4496689"/>
            <a:chExt cx="182876" cy="365752"/>
          </a:xfrm>
        </p:grpSpPr>
        <p:sp>
          <p:nvSpPr>
            <p:cNvPr id="32" name="Isosceles Triangle 31"/>
            <p:cNvSpPr>
              <a:spLocks noChangeAspect="1"/>
            </p:cNvSpPr>
            <p:nvPr/>
          </p:nvSpPr>
          <p:spPr>
            <a:xfrm>
              <a:off x="1620522" y="4679565"/>
              <a:ext cx="182876" cy="182876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Isosceles Triangle 32"/>
            <p:cNvSpPr>
              <a:spLocks noChangeAspect="1"/>
            </p:cNvSpPr>
            <p:nvPr/>
          </p:nvSpPr>
          <p:spPr>
            <a:xfrm flipV="1">
              <a:off x="1620522" y="4496689"/>
              <a:ext cx="182876" cy="182876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153788" y="3049344"/>
            <a:ext cx="6870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Palatino"/>
                <a:cs typeface="Palatino"/>
              </a:rPr>
              <a:t>Open</a:t>
            </a:r>
            <a:endParaRPr lang="en-US" sz="1600" dirty="0">
              <a:latin typeface="Palatino"/>
              <a:cs typeface="Palatino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1789984" y="3310057"/>
            <a:ext cx="0" cy="36443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1698546" y="3127185"/>
            <a:ext cx="182876" cy="182871"/>
            <a:chOff x="1620522" y="4496689"/>
            <a:chExt cx="182876" cy="365752"/>
          </a:xfrm>
        </p:grpSpPr>
        <p:sp>
          <p:nvSpPr>
            <p:cNvPr id="37" name="Isosceles Triangle 36"/>
            <p:cNvSpPr>
              <a:spLocks noChangeAspect="1"/>
            </p:cNvSpPr>
            <p:nvPr/>
          </p:nvSpPr>
          <p:spPr>
            <a:xfrm>
              <a:off x="1620522" y="4679565"/>
              <a:ext cx="182876" cy="182876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Isosceles Triangle 37"/>
            <p:cNvSpPr>
              <a:spLocks noChangeAspect="1"/>
            </p:cNvSpPr>
            <p:nvPr/>
          </p:nvSpPr>
          <p:spPr>
            <a:xfrm flipV="1">
              <a:off x="1620522" y="4496689"/>
              <a:ext cx="182876" cy="182876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905546" y="3049344"/>
            <a:ext cx="6870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Palatino"/>
                <a:cs typeface="Palatino"/>
              </a:rPr>
              <a:t>Open</a:t>
            </a:r>
            <a:endParaRPr lang="en-US" sz="1600" dirty="0">
              <a:latin typeface="Palatino"/>
              <a:cs typeface="Palatino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1789984" y="2398027"/>
            <a:ext cx="5766" cy="72915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1348626" y="2597993"/>
            <a:ext cx="447124" cy="312089"/>
            <a:chOff x="6159390" y="1764085"/>
            <a:chExt cx="447124" cy="312089"/>
          </a:xfrm>
        </p:grpSpPr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6159390" y="1764085"/>
              <a:ext cx="312089" cy="3120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45720" anchor="ctr" anchorCtr="1"/>
            <a:lstStyle/>
            <a:p>
              <a:pPr algn="ctr"/>
              <a:r>
                <a:rPr lang="en-US" sz="1600" b="1" dirty="0" smtClean="0">
                  <a:solidFill>
                    <a:srgbClr val="000000"/>
                  </a:solidFill>
                </a:rPr>
                <a:t>P1</a:t>
              </a:r>
              <a:endParaRPr lang="en-US" sz="16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6471482" y="1920257"/>
              <a:ext cx="135032" cy="385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1698546" y="2215156"/>
            <a:ext cx="182876" cy="182871"/>
            <a:chOff x="1620522" y="4496689"/>
            <a:chExt cx="182876" cy="365752"/>
          </a:xfrm>
        </p:grpSpPr>
        <p:sp>
          <p:nvSpPr>
            <p:cNvPr id="62" name="Isosceles Triangle 61"/>
            <p:cNvSpPr>
              <a:spLocks noChangeAspect="1"/>
            </p:cNvSpPr>
            <p:nvPr/>
          </p:nvSpPr>
          <p:spPr>
            <a:xfrm>
              <a:off x="1620522" y="4679565"/>
              <a:ext cx="182876" cy="182876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3" name="Isosceles Triangle 62"/>
            <p:cNvSpPr>
              <a:spLocks noChangeAspect="1"/>
            </p:cNvSpPr>
            <p:nvPr/>
          </p:nvSpPr>
          <p:spPr>
            <a:xfrm flipV="1">
              <a:off x="1620522" y="4496689"/>
              <a:ext cx="182876" cy="182876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cxnSp>
        <p:nvCxnSpPr>
          <p:cNvPr id="64" name="Straight Connector 63"/>
          <p:cNvCxnSpPr/>
          <p:nvPr/>
        </p:nvCxnSpPr>
        <p:spPr>
          <a:xfrm>
            <a:off x="1789984" y="1216154"/>
            <a:ext cx="0" cy="996357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905546" y="2137315"/>
            <a:ext cx="8124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Palatino"/>
                <a:cs typeface="Palatino"/>
              </a:rPr>
              <a:t>Closed</a:t>
            </a:r>
            <a:endParaRPr lang="en-US" sz="1600" dirty="0">
              <a:latin typeface="Palatino"/>
              <a:cs typeface="Palatino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823665" y="382675"/>
            <a:ext cx="30081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u="sng" dirty="0" smtClean="0">
                <a:latin typeface="Palatino"/>
                <a:cs typeface="Palatino"/>
              </a:rPr>
              <a:t>Smart REA Sampler</a:t>
            </a:r>
            <a:endParaRPr lang="en-US" sz="2400" dirty="0" smtClean="0">
              <a:latin typeface="Palatino"/>
              <a:cs typeface="Palatino"/>
            </a:endParaRPr>
          </a:p>
          <a:p>
            <a:pPr algn="ctr"/>
            <a:r>
              <a:rPr lang="en-US" sz="2400" dirty="0" smtClean="0">
                <a:latin typeface="Palatino"/>
                <a:cs typeface="Palatino"/>
              </a:rPr>
              <a:t>Pressurization Mode</a:t>
            </a:r>
            <a:endParaRPr lang="en-US" sz="2400" dirty="0">
              <a:latin typeface="Palatino"/>
              <a:cs typeface="Palatino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224528" y="1988886"/>
            <a:ext cx="4607292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Palatino"/>
                <a:cs typeface="Palatino"/>
              </a:rPr>
              <a:t>After sampling period, canister is filled to ~30 psi with UHP nitrogen.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Palatino"/>
                <a:cs typeface="Palatino"/>
              </a:rPr>
              <a:t>Pressure gauge records pressure change so that the dilution factor is precisely known.</a:t>
            </a:r>
          </a:p>
        </p:txBody>
      </p:sp>
      <p:sp>
        <p:nvSpPr>
          <p:cNvPr id="65" name="Right Arrow 64"/>
          <p:cNvSpPr/>
          <p:nvPr/>
        </p:nvSpPr>
        <p:spPr>
          <a:xfrm rot="5400000">
            <a:off x="2581280" y="2668778"/>
            <a:ext cx="683728" cy="218000"/>
          </a:xfrm>
          <a:prstGeom prst="rightArrow">
            <a:avLst>
              <a:gd name="adj1" fmla="val 37494"/>
              <a:gd name="adj2" fmla="val 57928"/>
            </a:avLst>
          </a:prstGeom>
          <a:solidFill>
            <a:srgbClr val="00009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2229378" y="1604917"/>
            <a:ext cx="13852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0090"/>
                </a:solidFill>
                <a:latin typeface="Palatino"/>
                <a:cs typeface="Palatino"/>
              </a:rPr>
              <a:t>From</a:t>
            </a:r>
          </a:p>
          <a:p>
            <a:pPr algn="ctr"/>
            <a:r>
              <a:rPr lang="en-US" sz="1600" dirty="0" smtClean="0">
                <a:solidFill>
                  <a:srgbClr val="000090"/>
                </a:solidFill>
                <a:latin typeface="Palatino"/>
                <a:cs typeface="Palatino"/>
              </a:rPr>
              <a:t>Regulated</a:t>
            </a:r>
          </a:p>
          <a:p>
            <a:pPr algn="ctr"/>
            <a:r>
              <a:rPr lang="en-US" sz="1600" dirty="0" smtClean="0">
                <a:solidFill>
                  <a:srgbClr val="000090"/>
                </a:solidFill>
                <a:latin typeface="Palatino"/>
                <a:cs typeface="Palatino"/>
              </a:rPr>
              <a:t>Gas Cylinder</a:t>
            </a:r>
            <a:endParaRPr lang="en-US" sz="1600" dirty="0">
              <a:solidFill>
                <a:srgbClr val="000090"/>
              </a:solidFill>
              <a:latin typeface="Palatino"/>
              <a:cs typeface="Palatino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989405" y="658313"/>
            <a:ext cx="3850178" cy="1004918"/>
            <a:chOff x="662620" y="1323977"/>
            <a:chExt cx="3850178" cy="1004918"/>
          </a:xfrm>
        </p:grpSpPr>
        <p:grpSp>
          <p:nvGrpSpPr>
            <p:cNvPr id="70" name="Group 69"/>
            <p:cNvGrpSpPr/>
            <p:nvPr/>
          </p:nvGrpSpPr>
          <p:grpSpPr>
            <a:xfrm>
              <a:off x="2509417" y="1518924"/>
              <a:ext cx="334282" cy="141235"/>
              <a:chOff x="4922523" y="2261044"/>
              <a:chExt cx="334282" cy="141235"/>
            </a:xfrm>
          </p:grpSpPr>
          <p:sp>
            <p:nvSpPr>
              <p:cNvPr id="87" name="Chevron 86"/>
              <p:cNvSpPr>
                <a:spLocks noChangeAspect="1"/>
              </p:cNvSpPr>
              <p:nvPr/>
            </p:nvSpPr>
            <p:spPr>
              <a:xfrm>
                <a:off x="4922523" y="2261044"/>
                <a:ext cx="143341" cy="141235"/>
              </a:xfrm>
              <a:prstGeom prst="chevron">
                <a:avLst>
                  <a:gd name="adj" fmla="val 8623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Chevron 87"/>
              <p:cNvSpPr>
                <a:spLocks noChangeAspect="1"/>
              </p:cNvSpPr>
              <p:nvPr/>
            </p:nvSpPr>
            <p:spPr>
              <a:xfrm flipH="1">
                <a:off x="5113464" y="2261044"/>
                <a:ext cx="143341" cy="141235"/>
              </a:xfrm>
              <a:prstGeom prst="chevron">
                <a:avLst>
                  <a:gd name="adj" fmla="val 8623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71" name="Straight Connector 70"/>
            <p:cNvCxnSpPr/>
            <p:nvPr/>
          </p:nvCxnSpPr>
          <p:spPr>
            <a:xfrm>
              <a:off x="2676558" y="1323977"/>
              <a:ext cx="0" cy="232624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662620" y="1805675"/>
              <a:ext cx="8515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Palatino"/>
                  <a:cs typeface="Palatino"/>
                </a:rPr>
                <a:t>Closed </a:t>
              </a:r>
            </a:p>
            <a:p>
              <a:r>
                <a:rPr lang="en-US" sz="1400" dirty="0" smtClean="0">
                  <a:latin typeface="Palatino"/>
                  <a:cs typeface="Palatino"/>
                </a:rPr>
                <a:t>to </a:t>
              </a:r>
              <a:r>
                <a:rPr lang="en-US" sz="1400" dirty="0" smtClean="0">
                  <a:latin typeface="Palatino"/>
                  <a:cs typeface="Palatino"/>
                </a:rPr>
                <a:t>Pump</a:t>
              </a:r>
              <a:endParaRPr lang="en-US" sz="1400" dirty="0">
                <a:latin typeface="Palatino"/>
                <a:cs typeface="Palatino"/>
              </a:endParaRPr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2548477" y="1618761"/>
              <a:ext cx="256162" cy="506213"/>
              <a:chOff x="2706673" y="1814208"/>
              <a:chExt cx="256162" cy="506213"/>
            </a:xfrm>
          </p:grpSpPr>
          <p:grpSp>
            <p:nvGrpSpPr>
              <p:cNvPr id="81" name="Group 80"/>
              <p:cNvGrpSpPr/>
              <p:nvPr/>
            </p:nvGrpSpPr>
            <p:grpSpPr>
              <a:xfrm rot="5400000">
                <a:off x="2656419" y="1877162"/>
                <a:ext cx="354493" cy="228586"/>
                <a:chOff x="2577624" y="2081773"/>
                <a:chExt cx="354493" cy="228586"/>
              </a:xfrm>
            </p:grpSpPr>
            <p:grpSp>
              <p:nvGrpSpPr>
                <p:cNvPr id="83" name="Group 82"/>
                <p:cNvGrpSpPr/>
                <p:nvPr/>
              </p:nvGrpSpPr>
              <p:grpSpPr>
                <a:xfrm>
                  <a:off x="2749241" y="2081773"/>
                  <a:ext cx="182876" cy="228586"/>
                  <a:chOff x="1620522" y="4496689"/>
                  <a:chExt cx="182876" cy="365752"/>
                </a:xfrm>
                <a:solidFill>
                  <a:schemeClr val="tx1"/>
                </a:solidFill>
              </p:grpSpPr>
              <p:sp>
                <p:nvSpPr>
                  <p:cNvPr id="85" name="Isosceles Triangle 84"/>
                  <p:cNvSpPr>
                    <a:spLocks noChangeAspect="1"/>
                  </p:cNvSpPr>
                  <p:nvPr/>
                </p:nvSpPr>
                <p:spPr>
                  <a:xfrm>
                    <a:off x="1620522" y="4679565"/>
                    <a:ext cx="182876" cy="182876"/>
                  </a:xfrm>
                  <a:prstGeom prst="triangle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6" name="Isosceles Triangle 85"/>
                  <p:cNvSpPr>
                    <a:spLocks noChangeAspect="1"/>
                  </p:cNvSpPr>
                  <p:nvPr/>
                </p:nvSpPr>
                <p:spPr>
                  <a:xfrm flipV="1">
                    <a:off x="1620522" y="4496689"/>
                    <a:ext cx="182876" cy="182876"/>
                  </a:xfrm>
                  <a:prstGeom prst="triangle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84" name="Straight Connector 83"/>
                <p:cNvCxnSpPr>
                  <a:endCxn id="86" idx="0"/>
                </p:cNvCxnSpPr>
                <p:nvPr/>
              </p:nvCxnSpPr>
              <p:spPr>
                <a:xfrm>
                  <a:off x="2577624" y="2192208"/>
                  <a:ext cx="263055" cy="3858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2" name="TextBox 81"/>
              <p:cNvSpPr txBox="1"/>
              <p:nvPr/>
            </p:nvSpPr>
            <p:spPr>
              <a:xfrm>
                <a:off x="2706673" y="2058811"/>
                <a:ext cx="25616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3</a:t>
                </a:r>
                <a:endParaRPr lang="en-US" sz="1100" dirty="0"/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3914031" y="1660159"/>
              <a:ext cx="5987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latin typeface="Palatino"/>
                  <a:cs typeface="Palatino"/>
                </a:rPr>
                <a:t>To</a:t>
              </a:r>
            </a:p>
            <a:p>
              <a:pPr algn="ctr"/>
              <a:r>
                <a:rPr lang="en-US" sz="1200" dirty="0" smtClean="0">
                  <a:latin typeface="Palatino"/>
                  <a:cs typeface="Palatino"/>
                </a:rPr>
                <a:t>Pump</a:t>
              </a:r>
              <a:endParaRPr lang="en-US" sz="1200" dirty="0">
                <a:latin typeface="Palatino"/>
                <a:cs typeface="Palatino"/>
              </a:endParaRPr>
            </a:p>
          </p:txBody>
        </p:sp>
        <p:cxnSp>
          <p:nvCxnSpPr>
            <p:cNvPr id="75" name="Straight Arrow Connector 74"/>
            <p:cNvCxnSpPr>
              <a:stCxn id="86" idx="3"/>
              <a:endCxn id="74" idx="1"/>
            </p:cNvCxnSpPr>
            <p:nvPr/>
          </p:nvCxnSpPr>
          <p:spPr>
            <a:xfrm>
              <a:off x="2789763" y="1881818"/>
              <a:ext cx="1124268" cy="917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endCxn id="85" idx="3"/>
            </p:cNvCxnSpPr>
            <p:nvPr/>
          </p:nvCxnSpPr>
          <p:spPr>
            <a:xfrm>
              <a:off x="1468965" y="1881818"/>
              <a:ext cx="1092212" cy="0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4" name="Group 93"/>
          <p:cNvGrpSpPr/>
          <p:nvPr/>
        </p:nvGrpSpPr>
        <p:grpSpPr>
          <a:xfrm>
            <a:off x="4327622" y="6272735"/>
            <a:ext cx="256162" cy="506213"/>
            <a:chOff x="2706673" y="1814208"/>
            <a:chExt cx="256162" cy="506213"/>
          </a:xfrm>
        </p:grpSpPr>
        <p:grpSp>
          <p:nvGrpSpPr>
            <p:cNvPr id="95" name="Group 94"/>
            <p:cNvGrpSpPr/>
            <p:nvPr/>
          </p:nvGrpSpPr>
          <p:grpSpPr>
            <a:xfrm rot="5400000">
              <a:off x="2656419" y="1877162"/>
              <a:ext cx="354493" cy="228586"/>
              <a:chOff x="2577624" y="2081773"/>
              <a:chExt cx="354493" cy="228586"/>
            </a:xfrm>
          </p:grpSpPr>
          <p:grpSp>
            <p:nvGrpSpPr>
              <p:cNvPr id="97" name="Group 96"/>
              <p:cNvGrpSpPr/>
              <p:nvPr/>
            </p:nvGrpSpPr>
            <p:grpSpPr>
              <a:xfrm>
                <a:off x="2749241" y="2081773"/>
                <a:ext cx="182876" cy="228586"/>
                <a:chOff x="1620522" y="4496689"/>
                <a:chExt cx="182876" cy="365752"/>
              </a:xfrm>
              <a:solidFill>
                <a:schemeClr val="tx1"/>
              </a:solidFill>
            </p:grpSpPr>
            <p:sp>
              <p:nvSpPr>
                <p:cNvPr id="99" name="Isosceles Triangle 98"/>
                <p:cNvSpPr>
                  <a:spLocks noChangeAspect="1"/>
                </p:cNvSpPr>
                <p:nvPr/>
              </p:nvSpPr>
              <p:spPr>
                <a:xfrm>
                  <a:off x="1620522" y="4679565"/>
                  <a:ext cx="182876" cy="182876"/>
                </a:xfrm>
                <a:prstGeom prst="triangle">
                  <a:avLst/>
                </a:prstGeom>
                <a:grp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" name="Isosceles Triangle 99"/>
                <p:cNvSpPr>
                  <a:spLocks noChangeAspect="1"/>
                </p:cNvSpPr>
                <p:nvPr/>
              </p:nvSpPr>
              <p:spPr>
                <a:xfrm flipV="1">
                  <a:off x="1620522" y="4496689"/>
                  <a:ext cx="182876" cy="182876"/>
                </a:xfrm>
                <a:prstGeom prst="triangle">
                  <a:avLst/>
                </a:prstGeom>
                <a:grp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US"/>
                </a:p>
              </p:txBody>
            </p:sp>
          </p:grpSp>
          <p:cxnSp>
            <p:nvCxnSpPr>
              <p:cNvPr id="98" name="Straight Connector 97"/>
              <p:cNvCxnSpPr>
                <a:endCxn id="100" idx="0"/>
              </p:cNvCxnSpPr>
              <p:nvPr/>
            </p:nvCxnSpPr>
            <p:spPr>
              <a:xfrm>
                <a:off x="2577624" y="2192208"/>
                <a:ext cx="263055" cy="3858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TextBox 95"/>
            <p:cNvSpPr txBox="1"/>
            <p:nvPr/>
          </p:nvSpPr>
          <p:spPr>
            <a:xfrm>
              <a:off x="2706673" y="2058811"/>
              <a:ext cx="256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3</a:t>
              </a:r>
              <a:endParaRPr lang="en-US" sz="1100" dirty="0"/>
            </a:p>
          </p:txBody>
        </p:sp>
      </p:grpSp>
      <p:sp>
        <p:nvSpPr>
          <p:cNvPr id="67" name="Oval 66"/>
          <p:cNvSpPr>
            <a:spLocks noChangeAspect="1"/>
          </p:cNvSpPr>
          <p:nvPr/>
        </p:nvSpPr>
        <p:spPr>
          <a:xfrm>
            <a:off x="3596915" y="683862"/>
            <a:ext cx="312089" cy="312089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45720" anchor="ctr" anchorCtr="1"/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</a:rPr>
              <a:t>P2</a:t>
            </a:r>
            <a:endParaRPr lang="en-US" sz="1600" b="1" dirty="0">
              <a:solidFill>
                <a:srgbClr val="000000"/>
              </a:solidFill>
            </a:endParaRPr>
          </a:p>
        </p:txBody>
      </p:sp>
      <p:cxnSp>
        <p:nvCxnSpPr>
          <p:cNvPr id="9" name="Straight Connector 8"/>
          <p:cNvCxnSpPr>
            <a:endCxn id="67" idx="4"/>
          </p:cNvCxnSpPr>
          <p:nvPr/>
        </p:nvCxnSpPr>
        <p:spPr>
          <a:xfrm flipV="1">
            <a:off x="3752959" y="995951"/>
            <a:ext cx="1" cy="22937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2144730" y="282469"/>
            <a:ext cx="1338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Palatino"/>
                <a:cs typeface="Palatino"/>
              </a:rPr>
              <a:t>Open to </a:t>
            </a:r>
            <a:r>
              <a:rPr lang="en-US" sz="1400" dirty="0" smtClean="0">
                <a:latin typeface="Palatino"/>
                <a:cs typeface="Palatino"/>
              </a:rPr>
              <a:t>Pump</a:t>
            </a:r>
            <a:endParaRPr lang="en-US" sz="1400" dirty="0">
              <a:latin typeface="Palatino"/>
              <a:cs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331979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400908" y="5019390"/>
            <a:ext cx="182876" cy="182871"/>
            <a:chOff x="1620522" y="4496689"/>
            <a:chExt cx="182876" cy="365752"/>
          </a:xfrm>
        </p:grpSpPr>
        <p:sp>
          <p:nvSpPr>
            <p:cNvPr id="5" name="Isosceles Triangle 4"/>
            <p:cNvSpPr>
              <a:spLocks noChangeAspect="1"/>
            </p:cNvSpPr>
            <p:nvPr/>
          </p:nvSpPr>
          <p:spPr>
            <a:xfrm>
              <a:off x="1620522" y="4679565"/>
              <a:ext cx="182876" cy="182876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" name="Isosceles Triangle 5"/>
            <p:cNvSpPr>
              <a:spLocks noChangeAspect="1"/>
            </p:cNvSpPr>
            <p:nvPr/>
          </p:nvSpPr>
          <p:spPr>
            <a:xfrm flipV="1">
              <a:off x="1620522" y="4496689"/>
              <a:ext cx="182876" cy="182876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325205" y="5467310"/>
            <a:ext cx="334282" cy="141235"/>
            <a:chOff x="4922523" y="2261044"/>
            <a:chExt cx="334282" cy="141235"/>
          </a:xfrm>
        </p:grpSpPr>
        <p:sp>
          <p:nvSpPr>
            <p:cNvPr id="16" name="Chevron 15"/>
            <p:cNvSpPr>
              <a:spLocks noChangeAspect="1"/>
            </p:cNvSpPr>
            <p:nvPr/>
          </p:nvSpPr>
          <p:spPr>
            <a:xfrm>
              <a:off x="4922523" y="2261044"/>
              <a:ext cx="143341" cy="141235"/>
            </a:xfrm>
            <a:prstGeom prst="chevron">
              <a:avLst>
                <a:gd name="adj" fmla="val 86232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Chevron 16"/>
            <p:cNvSpPr>
              <a:spLocks noChangeAspect="1"/>
            </p:cNvSpPr>
            <p:nvPr/>
          </p:nvSpPr>
          <p:spPr>
            <a:xfrm flipH="1">
              <a:off x="5113464" y="2261044"/>
              <a:ext cx="143341" cy="141235"/>
            </a:xfrm>
            <a:prstGeom prst="chevron">
              <a:avLst>
                <a:gd name="adj" fmla="val 86232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68784" y="5842785"/>
            <a:ext cx="447124" cy="312089"/>
            <a:chOff x="6159390" y="1764085"/>
            <a:chExt cx="447124" cy="312089"/>
          </a:xfrm>
        </p:grpSpPr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6159390" y="1764085"/>
              <a:ext cx="312089" cy="3120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45720" anchor="ctr" anchorCtr="1"/>
            <a:lstStyle/>
            <a:p>
              <a:pPr algn="ctr"/>
              <a:r>
                <a:rPr lang="en-US" sz="1600" b="1" dirty="0" smtClean="0">
                  <a:solidFill>
                    <a:srgbClr val="000000"/>
                  </a:solidFill>
                </a:rPr>
                <a:t>P</a:t>
              </a:r>
              <a:endParaRPr lang="en-US" sz="16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6471482" y="1920257"/>
              <a:ext cx="135032" cy="385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4803925" y="4424720"/>
            <a:ext cx="433671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500"/>
              </a:spcAft>
            </a:pPr>
            <a:r>
              <a:rPr lang="en-US" b="1" u="sng" dirty="0" smtClean="0">
                <a:latin typeface="Palatino"/>
                <a:cs typeface="Palatino"/>
              </a:rPr>
              <a:t>Legend</a:t>
            </a:r>
            <a:endParaRPr lang="en-US" b="1" dirty="0" smtClean="0">
              <a:latin typeface="Palatino"/>
              <a:cs typeface="Palatino"/>
            </a:endParaRPr>
          </a:p>
          <a:p>
            <a:pPr>
              <a:spcAft>
                <a:spcPts val="1500"/>
              </a:spcAft>
            </a:pPr>
            <a:r>
              <a:rPr lang="en-US" dirty="0" smtClean="0">
                <a:latin typeface="Palatino"/>
                <a:cs typeface="Palatino"/>
              </a:rPr>
              <a:t>Manual, High Integrity On/Off Valve</a:t>
            </a:r>
            <a:endParaRPr lang="en-US" dirty="0">
              <a:latin typeface="Palatino"/>
              <a:cs typeface="Palatino"/>
            </a:endParaRPr>
          </a:p>
          <a:p>
            <a:pPr>
              <a:spcAft>
                <a:spcPts val="1500"/>
              </a:spcAft>
            </a:pPr>
            <a:r>
              <a:rPr lang="en-US" dirty="0" smtClean="0">
                <a:latin typeface="Palatino"/>
                <a:cs typeface="Palatino"/>
              </a:rPr>
              <a:t>High Precision Critical Orifice</a:t>
            </a:r>
            <a:endParaRPr lang="en-US" dirty="0">
              <a:latin typeface="Palatino"/>
              <a:cs typeface="Palatino"/>
            </a:endParaRPr>
          </a:p>
          <a:p>
            <a:pPr>
              <a:spcAft>
                <a:spcPts val="1500"/>
              </a:spcAft>
            </a:pPr>
            <a:r>
              <a:rPr lang="en-US" dirty="0" smtClean="0">
                <a:latin typeface="Palatino"/>
                <a:cs typeface="Palatino"/>
              </a:rPr>
              <a:t>High Precision Vacuum/Pressure Gauge</a:t>
            </a:r>
            <a:endParaRPr lang="en-US" dirty="0">
              <a:latin typeface="Palatino"/>
              <a:cs typeface="Palatino"/>
            </a:endParaRPr>
          </a:p>
          <a:p>
            <a:pPr>
              <a:spcAft>
                <a:spcPts val="1500"/>
              </a:spcAft>
            </a:pPr>
            <a:r>
              <a:rPr lang="en-US" dirty="0" smtClean="0">
                <a:latin typeface="Palatino"/>
                <a:cs typeface="Palatino"/>
              </a:rPr>
              <a:t>Fast, Low Dead Space </a:t>
            </a:r>
            <a:r>
              <a:rPr lang="en-US" dirty="0">
                <a:latin typeface="Palatino"/>
                <a:cs typeface="Palatino"/>
              </a:rPr>
              <a:t>Three-Way Valve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097131" y="4424719"/>
            <a:ext cx="4937444" cy="2326503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1249050" y="3684751"/>
            <a:ext cx="2310959" cy="3066471"/>
          </a:xfrm>
          <a:prstGeom prst="roundRect">
            <a:avLst/>
          </a:prstGeom>
          <a:noFill/>
          <a:ln w="317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/>
            <a:r>
              <a:rPr lang="en-US" b="1" dirty="0" smtClean="0">
                <a:solidFill>
                  <a:srgbClr val="000000"/>
                </a:solidFill>
                <a:latin typeface="Palatino"/>
                <a:cs typeface="Palatino"/>
              </a:rPr>
              <a:t>Sampling</a:t>
            </a:r>
          </a:p>
          <a:p>
            <a:pPr algn="ctr"/>
            <a:r>
              <a:rPr lang="en-US" b="1" dirty="0" smtClean="0">
                <a:solidFill>
                  <a:srgbClr val="000000"/>
                </a:solidFill>
                <a:latin typeface="Palatino"/>
                <a:cs typeface="Palatino"/>
              </a:rPr>
              <a:t>Canister</a:t>
            </a:r>
            <a:endParaRPr lang="en-US" b="1" dirty="0">
              <a:solidFill>
                <a:srgbClr val="000000"/>
              </a:solidFill>
              <a:latin typeface="Palatino"/>
              <a:cs typeface="Palatino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2918627" y="3320316"/>
            <a:ext cx="0" cy="36443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2827189" y="3127185"/>
            <a:ext cx="182876" cy="182871"/>
            <a:chOff x="1620522" y="4496689"/>
            <a:chExt cx="182876" cy="365752"/>
          </a:xfrm>
        </p:grpSpPr>
        <p:sp>
          <p:nvSpPr>
            <p:cNvPr id="32" name="Isosceles Triangle 31"/>
            <p:cNvSpPr>
              <a:spLocks noChangeAspect="1"/>
            </p:cNvSpPr>
            <p:nvPr/>
          </p:nvSpPr>
          <p:spPr>
            <a:xfrm>
              <a:off x="1620522" y="4679565"/>
              <a:ext cx="182876" cy="182876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Isosceles Triangle 32"/>
            <p:cNvSpPr>
              <a:spLocks noChangeAspect="1"/>
            </p:cNvSpPr>
            <p:nvPr/>
          </p:nvSpPr>
          <p:spPr>
            <a:xfrm flipV="1">
              <a:off x="1620522" y="4496689"/>
              <a:ext cx="182876" cy="182876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153788" y="3049344"/>
            <a:ext cx="6870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Palatino"/>
                <a:cs typeface="Palatino"/>
              </a:rPr>
              <a:t>Open</a:t>
            </a:r>
            <a:endParaRPr lang="en-US" sz="1600" dirty="0">
              <a:latin typeface="Palatino"/>
              <a:cs typeface="Palatino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1789984" y="3310057"/>
            <a:ext cx="0" cy="36443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1698546" y="3127185"/>
            <a:ext cx="182876" cy="182871"/>
            <a:chOff x="1620522" y="4496689"/>
            <a:chExt cx="182876" cy="365752"/>
          </a:xfrm>
        </p:grpSpPr>
        <p:sp>
          <p:nvSpPr>
            <p:cNvPr id="37" name="Isosceles Triangle 36"/>
            <p:cNvSpPr>
              <a:spLocks noChangeAspect="1"/>
            </p:cNvSpPr>
            <p:nvPr/>
          </p:nvSpPr>
          <p:spPr>
            <a:xfrm>
              <a:off x="1620522" y="4679565"/>
              <a:ext cx="182876" cy="182876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Isosceles Triangle 37"/>
            <p:cNvSpPr>
              <a:spLocks noChangeAspect="1"/>
            </p:cNvSpPr>
            <p:nvPr/>
          </p:nvSpPr>
          <p:spPr>
            <a:xfrm flipV="1">
              <a:off x="1620522" y="4496689"/>
              <a:ext cx="182876" cy="182876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905546" y="3049344"/>
            <a:ext cx="6870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Palatino"/>
                <a:cs typeface="Palatino"/>
              </a:rPr>
              <a:t>Open</a:t>
            </a:r>
            <a:endParaRPr lang="en-US" sz="1600" dirty="0">
              <a:latin typeface="Palatino"/>
              <a:cs typeface="Palatino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1789984" y="2398027"/>
            <a:ext cx="5766" cy="72915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1342860" y="2606705"/>
            <a:ext cx="447124" cy="312089"/>
            <a:chOff x="6159390" y="1764085"/>
            <a:chExt cx="447124" cy="312089"/>
          </a:xfrm>
        </p:grpSpPr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6159390" y="1764085"/>
              <a:ext cx="312089" cy="3120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45720" anchor="ctr" anchorCtr="1"/>
            <a:lstStyle/>
            <a:p>
              <a:pPr algn="ctr"/>
              <a:r>
                <a:rPr lang="en-US" sz="1600" b="1" dirty="0" smtClean="0">
                  <a:solidFill>
                    <a:srgbClr val="000000"/>
                  </a:solidFill>
                </a:rPr>
                <a:t>P1</a:t>
              </a:r>
              <a:endParaRPr lang="en-US" sz="16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6471482" y="1920257"/>
              <a:ext cx="135032" cy="3858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1698546" y="2215156"/>
            <a:ext cx="182876" cy="182871"/>
            <a:chOff x="1620522" y="4496689"/>
            <a:chExt cx="182876" cy="365752"/>
          </a:xfrm>
        </p:grpSpPr>
        <p:sp>
          <p:nvSpPr>
            <p:cNvPr id="62" name="Isosceles Triangle 61"/>
            <p:cNvSpPr>
              <a:spLocks noChangeAspect="1"/>
            </p:cNvSpPr>
            <p:nvPr/>
          </p:nvSpPr>
          <p:spPr>
            <a:xfrm>
              <a:off x="1620522" y="4679565"/>
              <a:ext cx="182876" cy="182876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3" name="Isosceles Triangle 62"/>
            <p:cNvSpPr>
              <a:spLocks noChangeAspect="1"/>
            </p:cNvSpPr>
            <p:nvPr/>
          </p:nvSpPr>
          <p:spPr>
            <a:xfrm flipV="1">
              <a:off x="1620522" y="4496689"/>
              <a:ext cx="182876" cy="182876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cxnSp>
        <p:nvCxnSpPr>
          <p:cNvPr id="64" name="Straight Connector 63"/>
          <p:cNvCxnSpPr/>
          <p:nvPr/>
        </p:nvCxnSpPr>
        <p:spPr>
          <a:xfrm>
            <a:off x="1789984" y="2086877"/>
            <a:ext cx="0" cy="12563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905546" y="2137315"/>
            <a:ext cx="8124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Palatino"/>
                <a:cs typeface="Palatino"/>
              </a:rPr>
              <a:t>Closed</a:t>
            </a:r>
            <a:endParaRPr lang="en-US" sz="1600" dirty="0">
              <a:latin typeface="Palatino"/>
              <a:cs typeface="Palatino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823665" y="382675"/>
            <a:ext cx="30081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u="sng" dirty="0" smtClean="0">
                <a:latin typeface="Palatino"/>
                <a:cs typeface="Palatino"/>
              </a:rPr>
              <a:t>Smart REA Sampler</a:t>
            </a:r>
            <a:endParaRPr lang="en-US" sz="2400" dirty="0" smtClean="0">
              <a:latin typeface="Palatino"/>
              <a:cs typeface="Palatino"/>
            </a:endParaRPr>
          </a:p>
          <a:p>
            <a:pPr algn="ctr"/>
            <a:r>
              <a:rPr lang="en-US" sz="2400" dirty="0" smtClean="0">
                <a:latin typeface="Palatino"/>
                <a:cs typeface="Palatino"/>
              </a:rPr>
              <a:t>Transfer Mode</a:t>
            </a:r>
            <a:endParaRPr lang="en-US" sz="2400" dirty="0">
              <a:latin typeface="Palatino"/>
              <a:cs typeface="Palatino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224528" y="1670894"/>
            <a:ext cx="4318667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Palatino"/>
                <a:cs typeface="Palatino"/>
              </a:rPr>
              <a:t>Pressurized main canister is used to fill several smaller canisters/cartridges.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Palatino"/>
                <a:cs typeface="Palatino"/>
              </a:rPr>
              <a:t>Cartridges are attached in parallel so that all are filled to same pressure.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Palatino"/>
                <a:cs typeface="Palatino"/>
              </a:rPr>
              <a:t>Cartridges can be then transferred to laboratory for analysis.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Palatino"/>
                <a:cs typeface="Palatino"/>
              </a:rPr>
              <a:t>Pressure gauge records pressure change so that the cartridge pressures are known.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Palatino"/>
                <a:cs typeface="Palatino"/>
              </a:rPr>
              <a:t>Cartridge design still TBD.</a:t>
            </a:r>
          </a:p>
        </p:txBody>
      </p:sp>
      <p:sp>
        <p:nvSpPr>
          <p:cNvPr id="65" name="Right Arrow 64"/>
          <p:cNvSpPr/>
          <p:nvPr/>
        </p:nvSpPr>
        <p:spPr>
          <a:xfrm rot="16200000">
            <a:off x="2570237" y="2668778"/>
            <a:ext cx="683728" cy="218000"/>
          </a:xfrm>
          <a:prstGeom prst="rightArrow">
            <a:avLst>
              <a:gd name="adj1" fmla="val 37494"/>
              <a:gd name="adj2" fmla="val 57928"/>
            </a:avLst>
          </a:prstGeom>
          <a:solidFill>
            <a:srgbClr val="00009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2336307" y="1604917"/>
            <a:ext cx="11492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0090"/>
                </a:solidFill>
                <a:latin typeface="Palatino"/>
                <a:cs typeface="Palatino"/>
              </a:rPr>
              <a:t>To Smaller</a:t>
            </a:r>
          </a:p>
          <a:p>
            <a:pPr algn="ctr"/>
            <a:r>
              <a:rPr lang="en-US" sz="1600" dirty="0" smtClean="0">
                <a:solidFill>
                  <a:srgbClr val="000090"/>
                </a:solidFill>
                <a:latin typeface="Palatino"/>
                <a:cs typeface="Palatino"/>
              </a:rPr>
              <a:t>Evacuated</a:t>
            </a:r>
          </a:p>
          <a:p>
            <a:pPr algn="ctr"/>
            <a:r>
              <a:rPr lang="en-US" sz="1600" dirty="0" smtClean="0">
                <a:solidFill>
                  <a:srgbClr val="000090"/>
                </a:solidFill>
                <a:latin typeface="Palatino"/>
                <a:cs typeface="Palatino"/>
              </a:rPr>
              <a:t>Cartridges</a:t>
            </a:r>
            <a:endParaRPr lang="en-US" sz="1600" dirty="0">
              <a:solidFill>
                <a:srgbClr val="000090"/>
              </a:solidFill>
              <a:latin typeface="Palatino"/>
              <a:cs typeface="Palatino"/>
            </a:endParaRPr>
          </a:p>
        </p:txBody>
      </p:sp>
      <p:cxnSp>
        <p:nvCxnSpPr>
          <p:cNvPr id="94" name="Straight Connector 93"/>
          <p:cNvCxnSpPr/>
          <p:nvPr/>
        </p:nvCxnSpPr>
        <p:spPr>
          <a:xfrm>
            <a:off x="1789984" y="1216154"/>
            <a:ext cx="0" cy="996357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11" name="Group 110"/>
          <p:cNvGrpSpPr/>
          <p:nvPr/>
        </p:nvGrpSpPr>
        <p:grpSpPr>
          <a:xfrm>
            <a:off x="4327622" y="6272735"/>
            <a:ext cx="256162" cy="506213"/>
            <a:chOff x="2706673" y="1814208"/>
            <a:chExt cx="256162" cy="506213"/>
          </a:xfrm>
        </p:grpSpPr>
        <p:grpSp>
          <p:nvGrpSpPr>
            <p:cNvPr id="112" name="Group 111"/>
            <p:cNvGrpSpPr/>
            <p:nvPr/>
          </p:nvGrpSpPr>
          <p:grpSpPr>
            <a:xfrm rot="5400000">
              <a:off x="2656419" y="1877162"/>
              <a:ext cx="354493" cy="228586"/>
              <a:chOff x="2577624" y="2081773"/>
              <a:chExt cx="354493" cy="228586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2749241" y="2081773"/>
                <a:ext cx="182876" cy="228586"/>
                <a:chOff x="1620522" y="4496689"/>
                <a:chExt cx="182876" cy="365752"/>
              </a:xfrm>
              <a:solidFill>
                <a:schemeClr val="tx1"/>
              </a:solidFill>
            </p:grpSpPr>
            <p:sp>
              <p:nvSpPr>
                <p:cNvPr id="116" name="Isosceles Triangle 115"/>
                <p:cNvSpPr>
                  <a:spLocks noChangeAspect="1"/>
                </p:cNvSpPr>
                <p:nvPr/>
              </p:nvSpPr>
              <p:spPr>
                <a:xfrm>
                  <a:off x="1620522" y="4679565"/>
                  <a:ext cx="182876" cy="182876"/>
                </a:xfrm>
                <a:prstGeom prst="triangle">
                  <a:avLst/>
                </a:prstGeom>
                <a:grp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7" name="Isosceles Triangle 116"/>
                <p:cNvSpPr>
                  <a:spLocks noChangeAspect="1"/>
                </p:cNvSpPr>
                <p:nvPr/>
              </p:nvSpPr>
              <p:spPr>
                <a:xfrm flipV="1">
                  <a:off x="1620522" y="4496689"/>
                  <a:ext cx="182876" cy="182876"/>
                </a:xfrm>
                <a:prstGeom prst="triangle">
                  <a:avLst/>
                </a:prstGeom>
                <a:grpFill/>
                <a:ln w="254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US"/>
                </a:p>
              </p:txBody>
            </p:sp>
          </p:grpSp>
          <p:cxnSp>
            <p:nvCxnSpPr>
              <p:cNvPr id="115" name="Straight Connector 114"/>
              <p:cNvCxnSpPr>
                <a:endCxn id="117" idx="0"/>
              </p:cNvCxnSpPr>
              <p:nvPr/>
            </p:nvCxnSpPr>
            <p:spPr>
              <a:xfrm>
                <a:off x="2577624" y="2192208"/>
                <a:ext cx="263055" cy="3858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3" name="TextBox 112"/>
            <p:cNvSpPr txBox="1"/>
            <p:nvPr/>
          </p:nvSpPr>
          <p:spPr>
            <a:xfrm>
              <a:off x="2706673" y="2058811"/>
              <a:ext cx="256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3</a:t>
              </a:r>
              <a:endParaRPr lang="en-US" sz="1100" dirty="0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989405" y="1140011"/>
            <a:ext cx="851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Palatino"/>
                <a:cs typeface="Palatino"/>
              </a:rPr>
              <a:t>Closed </a:t>
            </a:r>
          </a:p>
          <a:p>
            <a:r>
              <a:rPr lang="en-US" sz="1400" dirty="0" smtClean="0">
                <a:latin typeface="Palatino"/>
                <a:cs typeface="Palatino"/>
              </a:rPr>
              <a:t>to </a:t>
            </a:r>
            <a:r>
              <a:rPr lang="en-US" sz="1400" dirty="0" smtClean="0">
                <a:latin typeface="Palatino"/>
                <a:cs typeface="Palatino"/>
              </a:rPr>
              <a:t>Pump</a:t>
            </a:r>
            <a:endParaRPr lang="en-US" sz="1400" dirty="0">
              <a:latin typeface="Palatino"/>
              <a:cs typeface="Palatino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144730" y="282469"/>
            <a:ext cx="1338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Palatino"/>
                <a:cs typeface="Palatino"/>
              </a:rPr>
              <a:t>Open to </a:t>
            </a:r>
            <a:r>
              <a:rPr lang="en-US" sz="1400" dirty="0" smtClean="0">
                <a:latin typeface="Palatino"/>
                <a:cs typeface="Palatino"/>
              </a:rPr>
              <a:t>Pump</a:t>
            </a:r>
            <a:endParaRPr lang="en-US" sz="1400" dirty="0">
              <a:latin typeface="Palatino"/>
              <a:cs typeface="Palatino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240816" y="994495"/>
            <a:ext cx="598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Palatino"/>
                <a:cs typeface="Palatino"/>
              </a:rPr>
              <a:t>To</a:t>
            </a:r>
          </a:p>
          <a:p>
            <a:pPr algn="ctr"/>
            <a:r>
              <a:rPr lang="en-US" sz="1200" dirty="0" smtClean="0">
                <a:latin typeface="Palatino"/>
                <a:cs typeface="Palatino"/>
              </a:rPr>
              <a:t>Pump</a:t>
            </a:r>
            <a:endParaRPr lang="en-US" sz="1200" dirty="0">
              <a:latin typeface="Palatino"/>
              <a:cs typeface="Palatino"/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989405" y="658313"/>
            <a:ext cx="3850178" cy="1004918"/>
            <a:chOff x="662620" y="1323977"/>
            <a:chExt cx="3850178" cy="1004918"/>
          </a:xfrm>
        </p:grpSpPr>
        <p:grpSp>
          <p:nvGrpSpPr>
            <p:cNvPr id="72" name="Group 71"/>
            <p:cNvGrpSpPr/>
            <p:nvPr/>
          </p:nvGrpSpPr>
          <p:grpSpPr>
            <a:xfrm>
              <a:off x="2509417" y="1518924"/>
              <a:ext cx="334282" cy="141235"/>
              <a:chOff x="4922523" y="2261044"/>
              <a:chExt cx="334282" cy="141235"/>
            </a:xfrm>
          </p:grpSpPr>
          <p:sp>
            <p:nvSpPr>
              <p:cNvPr id="87" name="Chevron 86"/>
              <p:cNvSpPr>
                <a:spLocks noChangeAspect="1"/>
              </p:cNvSpPr>
              <p:nvPr/>
            </p:nvSpPr>
            <p:spPr>
              <a:xfrm>
                <a:off x="4922523" y="2261044"/>
                <a:ext cx="143341" cy="141235"/>
              </a:xfrm>
              <a:prstGeom prst="chevron">
                <a:avLst>
                  <a:gd name="adj" fmla="val 8623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Chevron 87"/>
              <p:cNvSpPr>
                <a:spLocks noChangeAspect="1"/>
              </p:cNvSpPr>
              <p:nvPr/>
            </p:nvSpPr>
            <p:spPr>
              <a:xfrm flipH="1">
                <a:off x="5113464" y="2261044"/>
                <a:ext cx="143341" cy="141235"/>
              </a:xfrm>
              <a:prstGeom prst="chevron">
                <a:avLst>
                  <a:gd name="adj" fmla="val 8623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73" name="Straight Connector 72"/>
            <p:cNvCxnSpPr/>
            <p:nvPr/>
          </p:nvCxnSpPr>
          <p:spPr>
            <a:xfrm>
              <a:off x="2676558" y="1323977"/>
              <a:ext cx="0" cy="232624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662620" y="1805675"/>
              <a:ext cx="8515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Palatino"/>
                  <a:cs typeface="Palatino"/>
                </a:rPr>
                <a:t>Closed </a:t>
              </a:r>
            </a:p>
            <a:p>
              <a:r>
                <a:rPr lang="en-US" sz="1400" dirty="0" smtClean="0">
                  <a:latin typeface="Palatino"/>
                  <a:cs typeface="Palatino"/>
                </a:rPr>
                <a:t>to </a:t>
              </a:r>
              <a:r>
                <a:rPr lang="en-US" sz="1400" dirty="0" smtClean="0">
                  <a:latin typeface="Palatino"/>
                  <a:cs typeface="Palatino"/>
                </a:rPr>
                <a:t>Pump</a:t>
              </a:r>
              <a:endParaRPr lang="en-US" sz="1400" dirty="0">
                <a:latin typeface="Palatino"/>
                <a:cs typeface="Palatino"/>
              </a:endParaRPr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2548477" y="1618761"/>
              <a:ext cx="256162" cy="506213"/>
              <a:chOff x="2706673" y="1814208"/>
              <a:chExt cx="256162" cy="506213"/>
            </a:xfrm>
          </p:grpSpPr>
          <p:grpSp>
            <p:nvGrpSpPr>
              <p:cNvPr id="81" name="Group 80"/>
              <p:cNvGrpSpPr/>
              <p:nvPr/>
            </p:nvGrpSpPr>
            <p:grpSpPr>
              <a:xfrm rot="5400000">
                <a:off x="2656419" y="1877162"/>
                <a:ext cx="354493" cy="228586"/>
                <a:chOff x="2577624" y="2081773"/>
                <a:chExt cx="354493" cy="228586"/>
              </a:xfrm>
            </p:grpSpPr>
            <p:grpSp>
              <p:nvGrpSpPr>
                <p:cNvPr id="83" name="Group 82"/>
                <p:cNvGrpSpPr/>
                <p:nvPr/>
              </p:nvGrpSpPr>
              <p:grpSpPr>
                <a:xfrm>
                  <a:off x="2749241" y="2081773"/>
                  <a:ext cx="182876" cy="228586"/>
                  <a:chOff x="1620522" y="4496689"/>
                  <a:chExt cx="182876" cy="365752"/>
                </a:xfrm>
                <a:solidFill>
                  <a:schemeClr val="tx1"/>
                </a:solidFill>
              </p:grpSpPr>
              <p:sp>
                <p:nvSpPr>
                  <p:cNvPr id="85" name="Isosceles Triangle 84"/>
                  <p:cNvSpPr>
                    <a:spLocks noChangeAspect="1"/>
                  </p:cNvSpPr>
                  <p:nvPr/>
                </p:nvSpPr>
                <p:spPr>
                  <a:xfrm>
                    <a:off x="1620522" y="4679565"/>
                    <a:ext cx="182876" cy="182876"/>
                  </a:xfrm>
                  <a:prstGeom prst="triangle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6" name="Isosceles Triangle 85"/>
                  <p:cNvSpPr>
                    <a:spLocks noChangeAspect="1"/>
                  </p:cNvSpPr>
                  <p:nvPr/>
                </p:nvSpPr>
                <p:spPr>
                  <a:xfrm flipV="1">
                    <a:off x="1620522" y="4496689"/>
                    <a:ext cx="182876" cy="182876"/>
                  </a:xfrm>
                  <a:prstGeom prst="triangle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84" name="Straight Connector 83"/>
                <p:cNvCxnSpPr>
                  <a:endCxn id="86" idx="0"/>
                </p:cNvCxnSpPr>
                <p:nvPr/>
              </p:nvCxnSpPr>
              <p:spPr>
                <a:xfrm>
                  <a:off x="2577624" y="2192208"/>
                  <a:ext cx="263055" cy="3858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2" name="TextBox 81"/>
              <p:cNvSpPr txBox="1"/>
              <p:nvPr/>
            </p:nvSpPr>
            <p:spPr>
              <a:xfrm>
                <a:off x="2706673" y="2058811"/>
                <a:ext cx="25616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3</a:t>
                </a:r>
                <a:endParaRPr lang="en-US" sz="1100" dirty="0"/>
              </a:p>
            </p:txBody>
          </p:sp>
        </p:grpSp>
        <p:sp>
          <p:nvSpPr>
            <p:cNvPr id="76" name="TextBox 75"/>
            <p:cNvSpPr txBox="1"/>
            <p:nvPr/>
          </p:nvSpPr>
          <p:spPr>
            <a:xfrm>
              <a:off x="3914031" y="1660159"/>
              <a:ext cx="5987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latin typeface="Palatino"/>
                  <a:cs typeface="Palatino"/>
                </a:rPr>
                <a:t>To</a:t>
              </a:r>
            </a:p>
            <a:p>
              <a:pPr algn="ctr"/>
              <a:r>
                <a:rPr lang="en-US" sz="1200" dirty="0" smtClean="0">
                  <a:latin typeface="Palatino"/>
                  <a:cs typeface="Palatino"/>
                </a:rPr>
                <a:t>Pump</a:t>
              </a:r>
              <a:endParaRPr lang="en-US" sz="1200" dirty="0">
                <a:latin typeface="Palatino"/>
                <a:cs typeface="Palatino"/>
              </a:endParaRPr>
            </a:p>
          </p:txBody>
        </p:sp>
        <p:cxnSp>
          <p:nvCxnSpPr>
            <p:cNvPr id="77" name="Straight Arrow Connector 76"/>
            <p:cNvCxnSpPr>
              <a:stCxn id="86" idx="3"/>
              <a:endCxn id="76" idx="1"/>
            </p:cNvCxnSpPr>
            <p:nvPr/>
          </p:nvCxnSpPr>
          <p:spPr>
            <a:xfrm>
              <a:off x="2789763" y="1881818"/>
              <a:ext cx="1124268" cy="917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endCxn id="85" idx="3"/>
            </p:cNvCxnSpPr>
            <p:nvPr/>
          </p:nvCxnSpPr>
          <p:spPr>
            <a:xfrm>
              <a:off x="1468965" y="1881818"/>
              <a:ext cx="1092212" cy="0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9" name="Oval 88"/>
          <p:cNvSpPr>
            <a:spLocks noChangeAspect="1"/>
          </p:cNvSpPr>
          <p:nvPr/>
        </p:nvSpPr>
        <p:spPr>
          <a:xfrm>
            <a:off x="3596915" y="683862"/>
            <a:ext cx="312089" cy="312089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45720" anchor="ctr" anchorCtr="1"/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</a:rPr>
              <a:t>P2</a:t>
            </a:r>
            <a:endParaRPr lang="en-US" sz="1600" b="1" dirty="0">
              <a:solidFill>
                <a:srgbClr val="000000"/>
              </a:solidFill>
            </a:endParaRPr>
          </a:p>
        </p:txBody>
      </p:sp>
      <p:cxnSp>
        <p:nvCxnSpPr>
          <p:cNvPr id="90" name="Straight Connector 89"/>
          <p:cNvCxnSpPr>
            <a:endCxn id="89" idx="4"/>
          </p:cNvCxnSpPr>
          <p:nvPr/>
        </p:nvCxnSpPr>
        <p:spPr>
          <a:xfrm flipV="1">
            <a:off x="3752959" y="995951"/>
            <a:ext cx="1" cy="22937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55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tx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</TotalTime>
  <Words>1476</Words>
  <Application>Microsoft Office PowerPoint</Application>
  <PresentationFormat>On-screen Show (4:3)</PresentationFormat>
  <Paragraphs>353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Palatino</vt:lpstr>
      <vt:lpstr>Office Theme</vt:lpstr>
      <vt:lpstr>Design Updates: September 15, 2014</vt:lpstr>
      <vt:lpstr>Under current design:</vt:lpstr>
      <vt:lpstr>Pump candidates: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Design Updates: June 11, 2013  </vt:lpstr>
      <vt:lpstr>PowerPoint Presentation</vt:lpstr>
      <vt:lpstr>PowerPoint Presentation</vt:lpstr>
    </vt:vector>
  </TitlesOfParts>
  <Company>WASHINGTON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Timothy VanReken</dc:creator>
  <cp:lastModifiedBy>Patrick O'Keeffe</cp:lastModifiedBy>
  <cp:revision>71</cp:revision>
  <dcterms:created xsi:type="dcterms:W3CDTF">2013-04-09T17:51:46Z</dcterms:created>
  <dcterms:modified xsi:type="dcterms:W3CDTF">2014-09-16T05:20:49Z</dcterms:modified>
</cp:coreProperties>
</file>