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B91F-88D0-5740-AFBE-66BF6F7DC6F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Palatino"/>
                <a:cs typeface="Palatino"/>
              </a:rPr>
              <a:t>Design Updates: June 11, 2013</a:t>
            </a:r>
            <a:br>
              <a:rPr lang="en-US" sz="2400" dirty="0" smtClean="0">
                <a:latin typeface="Palatino"/>
                <a:cs typeface="Palatino"/>
              </a:rPr>
            </a:br>
            <a:r>
              <a:rPr lang="en-US" sz="2400" dirty="0" smtClean="0">
                <a:latin typeface="Palatino"/>
                <a:cs typeface="Palatino"/>
              </a:rPr>
              <a:t>	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6770"/>
            <a:ext cx="8229600" cy="52851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Contacted Tom Jobson &amp; Claudia Toro about borrowing canisters. Claudia will work with </a:t>
            </a:r>
            <a:r>
              <a:rPr lang="en-US" sz="2000" dirty="0" err="1" smtClean="0">
                <a:latin typeface="Palatino"/>
                <a:cs typeface="Palatino"/>
              </a:rPr>
              <a:t>Korey</a:t>
            </a:r>
            <a:r>
              <a:rPr lang="en-US" sz="2000" dirty="0" smtClean="0">
                <a:latin typeface="Palatino"/>
                <a:cs typeface="Palatino"/>
              </a:rPr>
              <a:t> to get trained up on how to evacuate/fill them. </a:t>
            </a:r>
          </a:p>
          <a:p>
            <a:r>
              <a:rPr lang="en-US" sz="2000" dirty="0" smtClean="0">
                <a:latin typeface="Palatino"/>
                <a:cs typeface="Palatino"/>
              </a:rPr>
              <a:t>New design for the switching mechanism. Swapped critical orifice with switching valve and changed switching valve to three-way valve. Other arm of three-way valve will be tied to vacuum pump.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Flow will be passing through the critical orifice at all time, addressing concern about transient flows through the orifice.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Dead volume less of a concern now. Instead, we just need to have a very good understanding of the expected travel time from the tower top to the three way valve. Note Patrick’s concern below.</a:t>
            </a:r>
          </a:p>
          <a:p>
            <a:r>
              <a:rPr lang="en-US" sz="2000" dirty="0" smtClean="0">
                <a:latin typeface="Palatino"/>
                <a:cs typeface="Palatino"/>
              </a:rPr>
              <a:t>Patrick O’Keefe asked </a:t>
            </a:r>
            <a:r>
              <a:rPr lang="en-US" sz="2000" dirty="0">
                <a:latin typeface="Palatino"/>
                <a:cs typeface="Palatino"/>
              </a:rPr>
              <a:t>how </a:t>
            </a:r>
            <a:r>
              <a:rPr lang="en-US" sz="2000" dirty="0" smtClean="0">
                <a:latin typeface="Palatino"/>
                <a:cs typeface="Palatino"/>
              </a:rPr>
              <a:t>we “anticipate handling </a:t>
            </a:r>
            <a:r>
              <a:rPr lang="en-US" sz="2000" dirty="0">
                <a:latin typeface="Palatino"/>
                <a:cs typeface="Palatino"/>
              </a:rPr>
              <a:t>the time delay between the measurement of an up/down eddy </a:t>
            </a:r>
            <a:r>
              <a:rPr lang="en-US" sz="2000" dirty="0" smtClean="0">
                <a:latin typeface="Palatino"/>
                <a:cs typeface="Palatino"/>
              </a:rPr>
              <a:t>at the </a:t>
            </a:r>
            <a:r>
              <a:rPr lang="en-US" sz="2000" dirty="0">
                <a:latin typeface="Palatino"/>
                <a:cs typeface="Palatino"/>
              </a:rPr>
              <a:t>sonic and the switching of the appropriate valve down at </a:t>
            </a:r>
            <a:r>
              <a:rPr lang="en-US" sz="2000" dirty="0" smtClean="0">
                <a:latin typeface="Palatino"/>
                <a:cs typeface="Palatino"/>
              </a:rPr>
              <a:t>the canister</a:t>
            </a:r>
            <a:r>
              <a:rPr lang="en-US" sz="2000" dirty="0">
                <a:latin typeface="Palatino"/>
                <a:cs typeface="Palatino"/>
              </a:rPr>
              <a:t>? Will the flow be regulated well-enough to use a </a:t>
            </a:r>
            <a:r>
              <a:rPr lang="en-US" sz="2000" dirty="0" smtClean="0">
                <a:latin typeface="Palatino"/>
                <a:cs typeface="Palatino"/>
              </a:rPr>
              <a:t>static pre</a:t>
            </a:r>
            <a:r>
              <a:rPr lang="en-US" sz="2000" dirty="0">
                <a:latin typeface="Palatino"/>
                <a:cs typeface="Palatino"/>
              </a:rPr>
              <a:t>-calculated delay time? Seems like the switching should occur at </a:t>
            </a:r>
            <a:r>
              <a:rPr lang="en-US" sz="2000" dirty="0" smtClean="0">
                <a:latin typeface="Palatino"/>
                <a:cs typeface="Palatino"/>
              </a:rPr>
              <a:t>the sonic </a:t>
            </a:r>
            <a:r>
              <a:rPr lang="en-US" sz="2000" dirty="0">
                <a:latin typeface="Palatino"/>
                <a:cs typeface="Palatino"/>
              </a:rPr>
              <a:t>to avoid that ambiguity</a:t>
            </a:r>
            <a:r>
              <a:rPr lang="en-US" sz="2000" dirty="0" smtClean="0">
                <a:latin typeface="Palatino"/>
                <a:cs typeface="Palatino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2514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4665" y="6387687"/>
            <a:ext cx="575363" cy="228586"/>
            <a:chOff x="2418522" y="4363074"/>
            <a:chExt cx="575363" cy="228586"/>
          </a:xfrm>
        </p:grpSpPr>
        <p:grpSp>
          <p:nvGrpSpPr>
            <p:cNvPr id="8" name="Group 7"/>
            <p:cNvGrpSpPr/>
            <p:nvPr/>
          </p:nvGrpSpPr>
          <p:grpSpPr>
            <a:xfrm>
              <a:off x="2811009" y="4363074"/>
              <a:ext cx="182876" cy="228586"/>
              <a:chOff x="1620522" y="4496689"/>
              <a:chExt cx="182876" cy="365752"/>
            </a:xfrm>
            <a:solidFill>
              <a:schemeClr val="tx1"/>
            </a:solidFill>
          </p:grpSpPr>
          <p:sp>
            <p:nvSpPr>
              <p:cNvPr id="9" name="Isosceles Triangle 8"/>
              <p:cNvSpPr>
                <a:spLocks noChangeAspect="1"/>
              </p:cNvSpPr>
              <p:nvPr/>
            </p:nvSpPr>
            <p:spPr>
              <a:xfrm>
                <a:off x="1620522" y="4679565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Isosceles Triangle 9"/>
              <p:cNvSpPr>
                <a:spLocks noChangeAspect="1"/>
              </p:cNvSpPr>
              <p:nvPr/>
            </p:nvSpPr>
            <p:spPr>
              <a:xfrm flipV="1">
                <a:off x="1620522" y="4496689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18522" y="4363074"/>
              <a:ext cx="220870" cy="220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rtlCol="0" anchor="ctr" anchorCtr="1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3"/>
              <a:endCxn id="10" idx="0"/>
            </p:cNvCxnSpPr>
            <p:nvPr/>
          </p:nvCxnSpPr>
          <p:spPr>
            <a:xfrm>
              <a:off x="2639392" y="4473509"/>
              <a:ext cx="263055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Solenoid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/>
          <p:cNvSpPr/>
          <p:nvPr/>
        </p:nvSpPr>
        <p:spPr>
          <a:xfrm rot="5400000">
            <a:off x="2043033" y="195"/>
            <a:ext cx="508000" cy="213956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ent Arrow 69"/>
          <p:cNvSpPr/>
          <p:nvPr/>
        </p:nvSpPr>
        <p:spPr>
          <a:xfrm flipV="1">
            <a:off x="605947" y="639991"/>
            <a:ext cx="577132" cy="544531"/>
          </a:xfrm>
          <a:prstGeom prst="bentArrow">
            <a:avLst>
              <a:gd name="adj1" fmla="val 11581"/>
              <a:gd name="adj2" fmla="val 1829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2059" y="77301"/>
            <a:ext cx="754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Tower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10987" y="966522"/>
            <a:ext cx="531535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829768" y="814477"/>
            <a:ext cx="7368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Pump</a:t>
            </a:r>
            <a:endParaRPr lang="en-US" sz="1600" dirty="0">
              <a:latin typeface="Palatino"/>
              <a:cs typeface="Palatino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69119" y="1323977"/>
            <a:ext cx="3777158" cy="5427245"/>
            <a:chOff x="468506" y="1323977"/>
            <a:chExt cx="3777158" cy="5427245"/>
          </a:xfrm>
        </p:grpSpPr>
        <p:grpSp>
          <p:nvGrpSpPr>
            <p:cNvPr id="67" name="Group 66"/>
            <p:cNvGrpSpPr/>
            <p:nvPr/>
          </p:nvGrpSpPr>
          <p:grpSpPr>
            <a:xfrm>
              <a:off x="1184980" y="1323977"/>
              <a:ext cx="3060684" cy="5427245"/>
              <a:chOff x="294145" y="1104000"/>
              <a:chExt cx="3060684" cy="542724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37649" y="3464774"/>
                <a:ext cx="2310959" cy="3066471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Sampling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Canister</a:t>
                </a:r>
                <a:endParaRPr lang="en-US" b="1" dirty="0">
                  <a:solidFill>
                    <a:srgbClr val="000000"/>
                  </a:solidFill>
                  <a:latin typeface="Palatino"/>
                  <a:cs typeface="Palatino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07226" y="3100339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15788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2" name="Isosceles Triangle 3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Isosceles Triangle 3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542387" y="2829367"/>
                <a:ext cx="812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Closed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178583" y="3090080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87145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7" name="Isosceles Triangle 36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Isosceles Triangle 37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94145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78583" y="2178050"/>
                <a:ext cx="5766" cy="72915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31459" y="2386728"/>
                <a:ext cx="447124" cy="312089"/>
                <a:chOff x="6159390" y="1764085"/>
                <a:chExt cx="447124" cy="312089"/>
              </a:xfrm>
            </p:grpSpPr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6159390" y="1764085"/>
                  <a:ext cx="312089" cy="31208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45720" anchor="ctr" anchorCtr="1"/>
                <a:lstStyle/>
                <a:p>
                  <a:pPr algn="ctr"/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P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71482" y="1920257"/>
                  <a:ext cx="135032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694364" y="1104000"/>
                <a:ext cx="650482" cy="799255"/>
                <a:chOff x="694658" y="1285040"/>
                <a:chExt cx="650482" cy="79925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10858" y="1943060"/>
                  <a:ext cx="334282" cy="141235"/>
                  <a:chOff x="4922523" y="2261044"/>
                  <a:chExt cx="334282" cy="141235"/>
                </a:xfrm>
              </p:grpSpPr>
              <p:sp>
                <p:nvSpPr>
                  <p:cNvPr id="48" name="Chevron 47"/>
                  <p:cNvSpPr>
                    <a:spLocks noChangeAspect="1"/>
                  </p:cNvSpPr>
                  <p:nvPr/>
                </p:nvSpPr>
                <p:spPr>
                  <a:xfrm>
                    <a:off x="4922523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Chevron 48"/>
                  <p:cNvSpPr>
                    <a:spLocks noChangeAspect="1"/>
                  </p:cNvSpPr>
                  <p:nvPr/>
                </p:nvSpPr>
                <p:spPr>
                  <a:xfrm flipH="1">
                    <a:off x="5113464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78583" y="174625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694658" y="1517664"/>
                  <a:ext cx="575363" cy="228586"/>
                  <a:chOff x="2418522" y="4363074"/>
                  <a:chExt cx="575363" cy="2285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11009" y="4363074"/>
                    <a:ext cx="182876" cy="228586"/>
                    <a:chOff x="1620522" y="4496689"/>
                    <a:chExt cx="182876" cy="365752"/>
                  </a:xfrm>
                  <a:solidFill>
                    <a:schemeClr val="tx1"/>
                  </a:solidFill>
                </p:grpSpPr>
                <p:sp>
                  <p:nvSpPr>
                    <p:cNvPr id="57" name="Isosceles Triangle 56"/>
                    <p:cNvSpPr>
                      <a:spLocks noChangeAspect="1"/>
                    </p:cNvSpPr>
                    <p:nvPr/>
                  </p:nvSpPr>
                  <p:spPr>
                    <a:xfrm>
                      <a:off x="1620522" y="4679565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Isosceles Triangle 5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620522" y="4496689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418522" y="4363074"/>
                    <a:ext cx="220870" cy="2208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ctr" anchorCtr="1"/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55" idx="3"/>
                    <a:endCxn id="58" idx="0"/>
                  </p:cNvCxnSpPr>
                  <p:nvPr/>
                </p:nvCxnSpPr>
                <p:spPr>
                  <a:xfrm>
                    <a:off x="2639392" y="4473509"/>
                    <a:ext cx="263055" cy="385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78583" y="128504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87145" y="1995179"/>
                <a:ext cx="182876" cy="182871"/>
                <a:chOff x="1620522" y="4496689"/>
                <a:chExt cx="182876" cy="365752"/>
              </a:xfrm>
            </p:grpSpPr>
            <p:sp>
              <p:nvSpPr>
                <p:cNvPr id="62" name="Isosceles Triangle 6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Isosceles Triangle 6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1178583" y="1866900"/>
                <a:ext cx="0" cy="1256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94145" y="1917338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68506" y="1497759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"/>
                  <a:cs typeface="Palatino"/>
                </a:rPr>
                <a:t>Switching</a:t>
              </a:r>
              <a:endParaRPr lang="en-US" sz="1600" dirty="0">
                <a:latin typeface="Palatino"/>
                <a:cs typeface="Palatino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41999" y="382675"/>
            <a:ext cx="297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Collection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5818" y="1555844"/>
            <a:ext cx="48187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Identical systems for ‘up’ and ‘down’ sampling.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Need to minimize dead volume between solenoid and critical orifice.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needs to work across wide range… something like &lt;0.1 psi to 30 psi.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Manual valves must be leak tight in vacuum, and solenoid must seal under same conditions.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All tubing &amp; fittings downstream of solenoid are stainless steel.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Filter needed upstream of solenoid (not shown).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4104" y="2967335"/>
            <a:ext cx="3715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OLD DESIGN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4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Three-Way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/>
          <p:cNvSpPr/>
          <p:nvPr/>
        </p:nvSpPr>
        <p:spPr>
          <a:xfrm rot="5400000">
            <a:off x="2043033" y="195"/>
            <a:ext cx="508000" cy="213956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ent Arrow 69"/>
          <p:cNvSpPr/>
          <p:nvPr/>
        </p:nvSpPr>
        <p:spPr>
          <a:xfrm flipV="1">
            <a:off x="605947" y="639991"/>
            <a:ext cx="577132" cy="544531"/>
          </a:xfrm>
          <a:prstGeom prst="bentArrow">
            <a:avLst>
              <a:gd name="adj1" fmla="val 11581"/>
              <a:gd name="adj2" fmla="val 1829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2059" y="77301"/>
            <a:ext cx="754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Tower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10987" y="966522"/>
            <a:ext cx="531535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829768" y="814477"/>
            <a:ext cx="7368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Pump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29097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98674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007236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33835" y="3049344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970031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78593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85593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970031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22907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878593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970031" y="1881818"/>
            <a:ext cx="0" cy="33069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5593" y="2137315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1999" y="382675"/>
            <a:ext cx="297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Collection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5818" y="1555844"/>
            <a:ext cx="48187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Identical systems for ‘up’ and ‘down’ sampling.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Need to minimize dead volume between solenoid and critical orifice.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needs to work across wide range… something like &lt;0.1 psi to 30 psi.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Manual valves must be leak tight in vacuum, and solenoid must seal under same conditions.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All tubing &amp; fittings downstream of solenoid are stainless steel.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Filter needed upstream of solenoid (not shown).</a:t>
            </a:r>
            <a:endParaRPr lang="en-US" sz="1600" dirty="0">
              <a:latin typeface="Palatino"/>
              <a:cs typeface="Palatino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63199" y="1323977"/>
            <a:ext cx="2366569" cy="800997"/>
            <a:chOff x="1463199" y="1323977"/>
            <a:chExt cx="2366569" cy="800997"/>
          </a:xfrm>
        </p:grpSpPr>
        <p:grpSp>
          <p:nvGrpSpPr>
            <p:cNvPr id="47" name="Group 46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48" name="Chevron 47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Chevron 48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463199" y="1481707"/>
              <a:ext cx="98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Switching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57" name="Isosceles Triangle 56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Isosceles Triangle 57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6" name="Straight Connector 55"/>
                <p:cNvCxnSpPr>
                  <a:endCxn id="58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231001" y="1650984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23" name="Straight Arrow Connector 22"/>
            <p:cNvCxnSpPr>
              <a:stCxn id="58" idx="3"/>
              <a:endCxn id="68" idx="1"/>
            </p:cNvCxnSpPr>
            <p:nvPr/>
          </p:nvCxnSpPr>
          <p:spPr>
            <a:xfrm flipV="1">
              <a:off x="2789763" y="1881817"/>
              <a:ext cx="4412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57" idx="3"/>
            </p:cNvCxnSpPr>
            <p:nvPr/>
          </p:nvCxnSpPr>
          <p:spPr>
            <a:xfrm>
              <a:off x="1954632" y="1881818"/>
              <a:ext cx="606545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81" name="Group 80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85" name="Isosceles Triangle 84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Isosceles Triangle 85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84" name="Straight Connector 83"/>
              <p:cNvCxnSpPr>
                <a:endCxn id="86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064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</a:t>
            </a:r>
            <a:r>
              <a:rPr lang="en-US" dirty="0">
                <a:latin typeface="Palatino"/>
                <a:cs typeface="Palatino"/>
              </a:rPr>
              <a:t>Three-Way Valve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49050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8627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7189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378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9984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98546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546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89984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42860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698546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789984" y="1216154"/>
            <a:ext cx="0" cy="996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5546" y="2137315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Pressurization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988886"/>
            <a:ext cx="431866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After sampling period, canister is filled to ~30 psi with UHP nitrogen.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records pressure change so that the dilution factor is precisely known.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2581280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229378" y="1604917"/>
            <a:ext cx="138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Regulated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Gas Cylinder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342860" y="658313"/>
            <a:ext cx="2813693" cy="800997"/>
            <a:chOff x="1016075" y="1323977"/>
            <a:chExt cx="2813693" cy="800997"/>
          </a:xfrm>
        </p:grpSpPr>
        <p:grpSp>
          <p:nvGrpSpPr>
            <p:cNvPr id="70" name="Group 69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87" name="Chevron 86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Chevron 87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16075" y="1481707"/>
              <a:ext cx="1353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Open to Pump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81" name="Group 80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85" name="Isosceles Triangle 84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Isosceles Triangle 85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84" name="Straight Connector 83"/>
                <p:cNvCxnSpPr>
                  <a:endCxn id="86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31001" y="1650984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75" name="Straight Arrow Connector 74"/>
            <p:cNvCxnSpPr>
              <a:stCxn id="86" idx="3"/>
              <a:endCxn id="74" idx="1"/>
            </p:cNvCxnSpPr>
            <p:nvPr/>
          </p:nvCxnSpPr>
          <p:spPr>
            <a:xfrm flipV="1">
              <a:off x="2789763" y="1881817"/>
              <a:ext cx="4412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85" idx="3"/>
            </p:cNvCxnSpPr>
            <p:nvPr/>
          </p:nvCxnSpPr>
          <p:spPr>
            <a:xfrm>
              <a:off x="1468965" y="1881818"/>
              <a:ext cx="109221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95" name="Group 94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99" name="Isosceles Triangle 98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Isosceles Triangle 99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98" name="Straight Connector 97"/>
              <p:cNvCxnSpPr>
                <a:endCxn id="100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79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</a:t>
            </a:r>
            <a:r>
              <a:rPr lang="en-US" dirty="0">
                <a:latin typeface="Palatino"/>
                <a:cs typeface="Palatino"/>
              </a:rPr>
              <a:t>Three-Way Valve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49050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8627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7189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378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9984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98546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546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89984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42860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698546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789984" y="2086877"/>
            <a:ext cx="0" cy="1256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5546" y="2137315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Transfer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670894"/>
            <a:ext cx="4318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Pressurized main canister is used to fill several smaller canisters/cartridges.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Cartridges are attached in parallel so that all are filled to same pressure.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Cartridges can be then transferred to laboratory for analysis.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records pressure change so that the cartridge pressures are known.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 design still TBD.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570237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36307" y="1604917"/>
            <a:ext cx="1149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To Smaller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Evacuated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Cartridges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789984" y="1216154"/>
            <a:ext cx="0" cy="996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342860" y="658313"/>
            <a:ext cx="2813693" cy="800997"/>
            <a:chOff x="1016075" y="1323977"/>
            <a:chExt cx="2813693" cy="800997"/>
          </a:xfrm>
        </p:grpSpPr>
        <p:grpSp>
          <p:nvGrpSpPr>
            <p:cNvPr id="96" name="Group 95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109" name="Chevron 108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Chevron 109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16075" y="1481707"/>
              <a:ext cx="1353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Open to Pump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103" name="Group 102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107" name="Isosceles Triangle 106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Isosceles Triangle 107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6" name="Straight Connector 105"/>
                <p:cNvCxnSpPr>
                  <a:endCxn id="108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231001" y="1650984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101" name="Straight Arrow Connector 100"/>
            <p:cNvCxnSpPr>
              <a:stCxn id="108" idx="3"/>
              <a:endCxn id="100" idx="1"/>
            </p:cNvCxnSpPr>
            <p:nvPr/>
          </p:nvCxnSpPr>
          <p:spPr>
            <a:xfrm flipV="1">
              <a:off x="2789763" y="1881817"/>
              <a:ext cx="4412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07" idx="3"/>
            </p:cNvCxnSpPr>
            <p:nvPr/>
          </p:nvCxnSpPr>
          <p:spPr>
            <a:xfrm>
              <a:off x="1468965" y="1881818"/>
              <a:ext cx="109221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112" name="Group 111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116" name="Isosceles Triangle 115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Isosceles Triangle 116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15" name="Straight Connector 114"/>
              <p:cNvCxnSpPr>
                <a:endCxn id="117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5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</a:t>
            </a:r>
            <a:r>
              <a:rPr lang="en-US" dirty="0">
                <a:latin typeface="Palatino"/>
                <a:cs typeface="Palatino"/>
              </a:rPr>
              <a:t>Three-Way Valve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49050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8627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7189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378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9984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98546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546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89984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42860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698546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789984" y="2086877"/>
            <a:ext cx="0" cy="1256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5546" y="2137315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Evacuation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988886"/>
            <a:ext cx="431866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Pump must be able to evacuate system to near vacuum (~0.1 psi or below).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Solenoid </a:t>
            </a:r>
            <a:r>
              <a:rPr lang="en-US" sz="1600" dirty="0" smtClean="0">
                <a:latin typeface="Palatino"/>
                <a:cs typeface="Palatino"/>
              </a:rPr>
              <a:t>also evacuated to minimize contamination.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581280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28464" y="1604917"/>
            <a:ext cx="1187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To Suitable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Vacuum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Pump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789984" y="1216154"/>
            <a:ext cx="0" cy="996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342860" y="658313"/>
            <a:ext cx="2813693" cy="800997"/>
            <a:chOff x="1016075" y="1323977"/>
            <a:chExt cx="2813693" cy="800997"/>
          </a:xfrm>
        </p:grpSpPr>
        <p:grpSp>
          <p:nvGrpSpPr>
            <p:cNvPr id="96" name="Group 95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109" name="Chevron 108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Chevron 109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16075" y="1481707"/>
              <a:ext cx="1353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Open to Pump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103" name="Group 102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107" name="Isosceles Triangle 106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Isosceles Triangle 107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6" name="Straight Connector 105"/>
                <p:cNvCxnSpPr>
                  <a:endCxn id="108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231001" y="1650984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101" name="Straight Arrow Connector 100"/>
            <p:cNvCxnSpPr>
              <a:stCxn id="108" idx="3"/>
              <a:endCxn id="100" idx="1"/>
            </p:cNvCxnSpPr>
            <p:nvPr/>
          </p:nvCxnSpPr>
          <p:spPr>
            <a:xfrm flipV="1">
              <a:off x="2789763" y="1881817"/>
              <a:ext cx="4412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07" idx="3"/>
            </p:cNvCxnSpPr>
            <p:nvPr/>
          </p:nvCxnSpPr>
          <p:spPr>
            <a:xfrm>
              <a:off x="1468965" y="1881818"/>
              <a:ext cx="109221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112" name="Group 111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116" name="Isosceles Triangle 115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Isosceles Triangle 116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15" name="Straight Connector 114"/>
              <p:cNvCxnSpPr>
                <a:endCxn id="117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78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715</Words>
  <Application>Microsoft Macintosh PowerPoint</Application>
  <PresentationFormat>On-screen Show (4:3)</PresentationFormat>
  <Paragraphs>138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Design Updates: June 11, 2013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VanReken</dc:creator>
  <cp:lastModifiedBy>Timothy VanReken</cp:lastModifiedBy>
  <cp:revision>18</cp:revision>
  <dcterms:created xsi:type="dcterms:W3CDTF">2013-04-09T17:51:46Z</dcterms:created>
  <dcterms:modified xsi:type="dcterms:W3CDTF">2014-02-10T23:13:35Z</dcterms:modified>
</cp:coreProperties>
</file>