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2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9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1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8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0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1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B91F-88D0-5740-AFBE-66BF6F7DC6F0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04665" y="6387687"/>
            <a:ext cx="575363" cy="228586"/>
            <a:chOff x="2418522" y="4363074"/>
            <a:chExt cx="575363" cy="228586"/>
          </a:xfrm>
        </p:grpSpPr>
        <p:grpSp>
          <p:nvGrpSpPr>
            <p:cNvPr id="8" name="Group 7"/>
            <p:cNvGrpSpPr/>
            <p:nvPr/>
          </p:nvGrpSpPr>
          <p:grpSpPr>
            <a:xfrm>
              <a:off x="2811009" y="4363074"/>
              <a:ext cx="182876" cy="228586"/>
              <a:chOff x="1620522" y="4496689"/>
              <a:chExt cx="182876" cy="365752"/>
            </a:xfrm>
            <a:solidFill>
              <a:schemeClr val="tx1"/>
            </a:solidFill>
          </p:grpSpPr>
          <p:sp>
            <p:nvSpPr>
              <p:cNvPr id="9" name="Isosceles Triangle 8"/>
              <p:cNvSpPr>
                <a:spLocks noChangeAspect="1"/>
              </p:cNvSpPr>
              <p:nvPr/>
            </p:nvSpPr>
            <p:spPr>
              <a:xfrm>
                <a:off x="1620522" y="4679565"/>
                <a:ext cx="182876" cy="182876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Isosceles Triangle 9"/>
              <p:cNvSpPr>
                <a:spLocks noChangeAspect="1"/>
              </p:cNvSpPr>
              <p:nvPr/>
            </p:nvSpPr>
            <p:spPr>
              <a:xfrm flipV="1">
                <a:off x="1620522" y="4496689"/>
                <a:ext cx="182876" cy="182876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418522" y="4363074"/>
              <a:ext cx="220870" cy="2208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rtlCol="0" anchor="ctr" anchorCtr="1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1" idx="3"/>
              <a:endCxn id="10" idx="0"/>
            </p:cNvCxnSpPr>
            <p:nvPr/>
          </p:nvCxnSpPr>
          <p:spPr>
            <a:xfrm>
              <a:off x="2639392" y="4473509"/>
              <a:ext cx="263055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Solenoid Valve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n 68"/>
          <p:cNvSpPr/>
          <p:nvPr/>
        </p:nvSpPr>
        <p:spPr>
          <a:xfrm rot="5400000">
            <a:off x="2043033" y="195"/>
            <a:ext cx="508000" cy="213956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Bent Arrow 69"/>
          <p:cNvSpPr/>
          <p:nvPr/>
        </p:nvSpPr>
        <p:spPr>
          <a:xfrm flipV="1">
            <a:off x="605947" y="639991"/>
            <a:ext cx="577132" cy="544531"/>
          </a:xfrm>
          <a:prstGeom prst="bentArrow">
            <a:avLst>
              <a:gd name="adj1" fmla="val 11581"/>
              <a:gd name="adj2" fmla="val 18290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62059" y="77301"/>
            <a:ext cx="7540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From</a:t>
            </a:r>
          </a:p>
          <a:p>
            <a:pPr algn="ctr"/>
            <a:r>
              <a:rPr lang="en-US" sz="1600" dirty="0" smtClean="0">
                <a:latin typeface="Palatino"/>
                <a:cs typeface="Palatino"/>
              </a:rPr>
              <a:t>Tower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3410987" y="966522"/>
            <a:ext cx="531535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829768" y="814477"/>
            <a:ext cx="7368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To</a:t>
            </a:r>
          </a:p>
          <a:p>
            <a:pPr algn="ctr"/>
            <a:r>
              <a:rPr lang="en-US" sz="1600" dirty="0" smtClean="0">
                <a:latin typeface="Palatino"/>
                <a:cs typeface="Palatino"/>
              </a:rPr>
              <a:t>Pump</a:t>
            </a:r>
            <a:endParaRPr lang="en-US" sz="1600" dirty="0">
              <a:latin typeface="Palatino"/>
              <a:cs typeface="Palatino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69119" y="1323977"/>
            <a:ext cx="3777158" cy="5427245"/>
            <a:chOff x="468506" y="1323977"/>
            <a:chExt cx="3777158" cy="5427245"/>
          </a:xfrm>
        </p:grpSpPr>
        <p:grpSp>
          <p:nvGrpSpPr>
            <p:cNvPr id="67" name="Group 66"/>
            <p:cNvGrpSpPr/>
            <p:nvPr/>
          </p:nvGrpSpPr>
          <p:grpSpPr>
            <a:xfrm>
              <a:off x="1184980" y="1323977"/>
              <a:ext cx="3060684" cy="5427245"/>
              <a:chOff x="294145" y="1104000"/>
              <a:chExt cx="3060684" cy="542724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37649" y="3464774"/>
                <a:ext cx="2310959" cy="3066471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Palatino"/>
                    <a:cs typeface="Palatino"/>
                  </a:rPr>
                  <a:t>Sampling</a:t>
                </a:r>
              </a:p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Palatino"/>
                    <a:cs typeface="Palatino"/>
                  </a:rPr>
                  <a:t>Canister</a:t>
                </a:r>
                <a:endParaRPr lang="en-US" b="1" dirty="0">
                  <a:solidFill>
                    <a:srgbClr val="000000"/>
                  </a:solidFill>
                  <a:latin typeface="Palatino"/>
                  <a:cs typeface="Palatino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307226" y="3100339"/>
                <a:ext cx="0" cy="36443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2215788" y="2907208"/>
                <a:ext cx="182876" cy="182871"/>
                <a:chOff x="1620522" y="4496689"/>
                <a:chExt cx="182876" cy="365752"/>
              </a:xfrm>
            </p:grpSpPr>
            <p:sp>
              <p:nvSpPr>
                <p:cNvPr id="32" name="Isosceles Triangle 31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Isosceles Triangle 32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542387" y="2829367"/>
                <a:ext cx="8124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Closed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1178583" y="3090080"/>
                <a:ext cx="0" cy="36443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087145" y="2907208"/>
                <a:ext cx="182876" cy="182871"/>
                <a:chOff x="1620522" y="4496689"/>
                <a:chExt cx="182876" cy="365752"/>
              </a:xfrm>
            </p:grpSpPr>
            <p:sp>
              <p:nvSpPr>
                <p:cNvPr id="37" name="Isosceles Triangle 36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Isosceles Triangle 37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294145" y="2829367"/>
                <a:ext cx="68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Open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178583" y="2178050"/>
                <a:ext cx="5766" cy="72915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731459" y="2386728"/>
                <a:ext cx="447124" cy="312089"/>
                <a:chOff x="6159390" y="1764085"/>
                <a:chExt cx="447124" cy="312089"/>
              </a:xfrm>
            </p:grpSpPr>
            <p:sp>
              <p:nvSpPr>
                <p:cNvPr id="42" name="Oval 41"/>
                <p:cNvSpPr>
                  <a:spLocks noChangeAspect="1"/>
                </p:cNvSpPr>
                <p:nvPr/>
              </p:nvSpPr>
              <p:spPr>
                <a:xfrm>
                  <a:off x="6159390" y="1764085"/>
                  <a:ext cx="312089" cy="31208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45720" anchor="ctr" anchorCtr="1"/>
                <a:lstStyle/>
                <a:p>
                  <a:pPr algn="ctr"/>
                  <a:r>
                    <a:rPr lang="en-US" sz="1600" b="1" dirty="0" smtClean="0">
                      <a:solidFill>
                        <a:srgbClr val="000000"/>
                      </a:solidFill>
                    </a:rPr>
                    <a:t>P</a:t>
                  </a:r>
                  <a:endParaRPr lang="en-US" sz="1600" b="1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471482" y="1920257"/>
                  <a:ext cx="135032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694364" y="1104000"/>
                <a:ext cx="650482" cy="799255"/>
                <a:chOff x="694658" y="1285040"/>
                <a:chExt cx="650482" cy="799255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10858" y="1943060"/>
                  <a:ext cx="334282" cy="141235"/>
                  <a:chOff x="4922523" y="2261044"/>
                  <a:chExt cx="334282" cy="141235"/>
                </a:xfrm>
              </p:grpSpPr>
              <p:sp>
                <p:nvSpPr>
                  <p:cNvPr id="48" name="Chevron 47"/>
                  <p:cNvSpPr>
                    <a:spLocks noChangeAspect="1"/>
                  </p:cNvSpPr>
                  <p:nvPr/>
                </p:nvSpPr>
                <p:spPr>
                  <a:xfrm>
                    <a:off x="4922523" y="2261044"/>
                    <a:ext cx="143341" cy="141235"/>
                  </a:xfrm>
                  <a:prstGeom prst="chevron">
                    <a:avLst>
                      <a:gd name="adj" fmla="val 86232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Chevron 48"/>
                  <p:cNvSpPr>
                    <a:spLocks noChangeAspect="1"/>
                  </p:cNvSpPr>
                  <p:nvPr/>
                </p:nvSpPr>
                <p:spPr>
                  <a:xfrm flipH="1">
                    <a:off x="5113464" y="2261044"/>
                    <a:ext cx="143341" cy="141235"/>
                  </a:xfrm>
                  <a:prstGeom prst="chevron">
                    <a:avLst>
                      <a:gd name="adj" fmla="val 86232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178583" y="1746250"/>
                  <a:ext cx="0" cy="23262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52"/>
                <p:cNvGrpSpPr/>
                <p:nvPr/>
              </p:nvGrpSpPr>
              <p:grpSpPr>
                <a:xfrm>
                  <a:off x="694658" y="1517664"/>
                  <a:ext cx="575363" cy="228586"/>
                  <a:chOff x="2418522" y="4363074"/>
                  <a:chExt cx="575363" cy="22858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811009" y="4363074"/>
                    <a:ext cx="182876" cy="228586"/>
                    <a:chOff x="1620522" y="4496689"/>
                    <a:chExt cx="182876" cy="365752"/>
                  </a:xfrm>
                  <a:solidFill>
                    <a:schemeClr val="tx1"/>
                  </a:solidFill>
                </p:grpSpPr>
                <p:sp>
                  <p:nvSpPr>
                    <p:cNvPr id="57" name="Isosceles Triangle 56"/>
                    <p:cNvSpPr>
                      <a:spLocks noChangeAspect="1"/>
                    </p:cNvSpPr>
                    <p:nvPr/>
                  </p:nvSpPr>
                  <p:spPr>
                    <a:xfrm>
                      <a:off x="1620522" y="4679565"/>
                      <a:ext cx="182876" cy="182876"/>
                    </a:xfrm>
                    <a:prstGeom prst="triangle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Isosceles Triangle 57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620522" y="4496689"/>
                      <a:ext cx="182876" cy="182876"/>
                    </a:xfrm>
                    <a:prstGeom prst="triangle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418522" y="4363074"/>
                    <a:ext cx="220870" cy="22087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ctr" anchorCtr="1"/>
                  <a:lstStyle/>
                  <a:p>
                    <a:pPr algn="ctr"/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S</a:t>
                    </a:r>
                    <a:endParaRPr 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55" idx="3"/>
                    <a:endCxn id="58" idx="0"/>
                  </p:cNvCxnSpPr>
                  <p:nvPr/>
                </p:nvCxnSpPr>
                <p:spPr>
                  <a:xfrm>
                    <a:off x="2639392" y="4473509"/>
                    <a:ext cx="263055" cy="385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78583" y="1285040"/>
                  <a:ext cx="0" cy="23262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1087145" y="1995179"/>
                <a:ext cx="182876" cy="182871"/>
                <a:chOff x="1620522" y="4496689"/>
                <a:chExt cx="182876" cy="365752"/>
              </a:xfrm>
            </p:grpSpPr>
            <p:sp>
              <p:nvSpPr>
                <p:cNvPr id="62" name="Isosceles Triangle 61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Isosceles Triangle 62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1178583" y="1866900"/>
                <a:ext cx="0" cy="1256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294145" y="1917338"/>
                <a:ext cx="68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Open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468506" y="1497759"/>
              <a:ext cx="1095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"/>
                  <a:cs typeface="Palatino"/>
                </a:rPr>
                <a:t>Switching</a:t>
              </a:r>
              <a:endParaRPr lang="en-US" sz="1600" dirty="0">
                <a:latin typeface="Palatino"/>
                <a:cs typeface="Palatino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841999" y="382675"/>
            <a:ext cx="2971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Collection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5818" y="1555844"/>
            <a:ext cx="481879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Identical systems for ‘up’ and ‘down’ sampling.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Need to minimize dead volume between solenoid and critical orifice.</a:t>
            </a:r>
          </a:p>
          <a:p>
            <a:pPr marL="285750" indent="-285750">
              <a:buFont typeface="Arial"/>
              <a:buChar char="•"/>
            </a:pPr>
            <a:r>
              <a:rPr lang="en-US" sz="1600" smtClean="0">
                <a:latin typeface="Palatino"/>
                <a:cs typeface="Palatino"/>
              </a:rPr>
              <a:t>Pressure gauge </a:t>
            </a:r>
            <a:r>
              <a:rPr lang="en-US" sz="1600" dirty="0" smtClean="0">
                <a:latin typeface="Palatino"/>
                <a:cs typeface="Palatino"/>
              </a:rPr>
              <a:t>needs to work across wide range… something like &lt;0.1 psi to 30 psi.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Manual valves must be leak tight in vacuum, and solenoid must seal under same conditions.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All tubing &amp; fittings downstream of solenoid are stainless steel.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Filter needed upstream of solenoid (not shown).</a:t>
            </a:r>
            <a:endParaRPr lang="en-US" sz="16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41644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04665" y="6387687"/>
            <a:ext cx="575363" cy="228586"/>
            <a:chOff x="2418522" y="4363074"/>
            <a:chExt cx="575363" cy="228586"/>
          </a:xfrm>
        </p:grpSpPr>
        <p:grpSp>
          <p:nvGrpSpPr>
            <p:cNvPr id="8" name="Group 7"/>
            <p:cNvGrpSpPr/>
            <p:nvPr/>
          </p:nvGrpSpPr>
          <p:grpSpPr>
            <a:xfrm>
              <a:off x="2811009" y="4363074"/>
              <a:ext cx="182876" cy="228586"/>
              <a:chOff x="1620522" y="4496689"/>
              <a:chExt cx="182876" cy="365752"/>
            </a:xfrm>
            <a:solidFill>
              <a:schemeClr val="tx1"/>
            </a:solidFill>
          </p:grpSpPr>
          <p:sp>
            <p:nvSpPr>
              <p:cNvPr id="9" name="Isosceles Triangle 8"/>
              <p:cNvSpPr>
                <a:spLocks noChangeAspect="1"/>
              </p:cNvSpPr>
              <p:nvPr/>
            </p:nvSpPr>
            <p:spPr>
              <a:xfrm>
                <a:off x="1620522" y="4679565"/>
                <a:ext cx="182876" cy="182876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Isosceles Triangle 9"/>
              <p:cNvSpPr>
                <a:spLocks noChangeAspect="1"/>
              </p:cNvSpPr>
              <p:nvPr/>
            </p:nvSpPr>
            <p:spPr>
              <a:xfrm flipV="1">
                <a:off x="1620522" y="4496689"/>
                <a:ext cx="182876" cy="182876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418522" y="4363074"/>
              <a:ext cx="220870" cy="2208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rtlCol="0" anchor="ctr" anchorCtr="1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1" idx="3"/>
              <a:endCxn id="10" idx="0"/>
            </p:cNvCxnSpPr>
            <p:nvPr/>
          </p:nvCxnSpPr>
          <p:spPr>
            <a:xfrm>
              <a:off x="2639392" y="4473509"/>
              <a:ext cx="263055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Solenoid Valve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365760" y="1323977"/>
            <a:ext cx="3475035" cy="5427245"/>
            <a:chOff x="645194" y="1323977"/>
            <a:chExt cx="3475035" cy="5427245"/>
          </a:xfrm>
        </p:grpSpPr>
        <p:grpSp>
          <p:nvGrpSpPr>
            <p:cNvPr id="67" name="Group 66"/>
            <p:cNvGrpSpPr/>
            <p:nvPr/>
          </p:nvGrpSpPr>
          <p:grpSpPr>
            <a:xfrm>
              <a:off x="1184980" y="1323977"/>
              <a:ext cx="2935249" cy="5427245"/>
              <a:chOff x="294145" y="1104000"/>
              <a:chExt cx="2935249" cy="542724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37649" y="3464774"/>
                <a:ext cx="2310959" cy="3066471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Palatino"/>
                    <a:cs typeface="Palatino"/>
                  </a:rPr>
                  <a:t>Sampling</a:t>
                </a:r>
              </a:p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Palatino"/>
                    <a:cs typeface="Palatino"/>
                  </a:rPr>
                  <a:t>Canister</a:t>
                </a:r>
                <a:endParaRPr lang="en-US" b="1" dirty="0">
                  <a:solidFill>
                    <a:srgbClr val="000000"/>
                  </a:solidFill>
                  <a:latin typeface="Palatino"/>
                  <a:cs typeface="Palatino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307226" y="3100339"/>
                <a:ext cx="0" cy="36443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2215788" y="2907208"/>
                <a:ext cx="182876" cy="182871"/>
                <a:chOff x="1620522" y="4496689"/>
                <a:chExt cx="182876" cy="365752"/>
              </a:xfrm>
            </p:grpSpPr>
            <p:sp>
              <p:nvSpPr>
                <p:cNvPr id="32" name="Isosceles Triangle 31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Isosceles Triangle 32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542387" y="2829367"/>
                <a:ext cx="68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Open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1178583" y="3090080"/>
                <a:ext cx="0" cy="36443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087145" y="2907208"/>
                <a:ext cx="182876" cy="182871"/>
                <a:chOff x="1620522" y="4496689"/>
                <a:chExt cx="182876" cy="365752"/>
              </a:xfrm>
            </p:grpSpPr>
            <p:sp>
              <p:nvSpPr>
                <p:cNvPr id="37" name="Isosceles Triangle 36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Isosceles Triangle 37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294145" y="2829367"/>
                <a:ext cx="68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Open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178583" y="2178050"/>
                <a:ext cx="5766" cy="72915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731459" y="2386728"/>
                <a:ext cx="447124" cy="312089"/>
                <a:chOff x="6159390" y="1764085"/>
                <a:chExt cx="447124" cy="312089"/>
              </a:xfrm>
            </p:grpSpPr>
            <p:sp>
              <p:nvSpPr>
                <p:cNvPr id="42" name="Oval 41"/>
                <p:cNvSpPr>
                  <a:spLocks noChangeAspect="1"/>
                </p:cNvSpPr>
                <p:nvPr/>
              </p:nvSpPr>
              <p:spPr>
                <a:xfrm>
                  <a:off x="6159390" y="1764085"/>
                  <a:ext cx="312089" cy="31208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45720" anchor="ctr" anchorCtr="1"/>
                <a:lstStyle/>
                <a:p>
                  <a:pPr algn="ctr"/>
                  <a:r>
                    <a:rPr lang="en-US" sz="1600" b="1" dirty="0" smtClean="0">
                      <a:solidFill>
                        <a:srgbClr val="000000"/>
                      </a:solidFill>
                    </a:rPr>
                    <a:t>P</a:t>
                  </a:r>
                  <a:endParaRPr lang="en-US" sz="1600" b="1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471482" y="1920257"/>
                  <a:ext cx="135032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694364" y="1104000"/>
                <a:ext cx="650482" cy="799255"/>
                <a:chOff x="694658" y="1285040"/>
                <a:chExt cx="650482" cy="799255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10858" y="1943060"/>
                  <a:ext cx="334282" cy="141235"/>
                  <a:chOff x="4922523" y="2261044"/>
                  <a:chExt cx="334282" cy="141235"/>
                </a:xfrm>
              </p:grpSpPr>
              <p:sp>
                <p:nvSpPr>
                  <p:cNvPr id="48" name="Chevron 47"/>
                  <p:cNvSpPr>
                    <a:spLocks noChangeAspect="1"/>
                  </p:cNvSpPr>
                  <p:nvPr/>
                </p:nvSpPr>
                <p:spPr>
                  <a:xfrm>
                    <a:off x="4922523" y="2261044"/>
                    <a:ext cx="143341" cy="141235"/>
                  </a:xfrm>
                  <a:prstGeom prst="chevron">
                    <a:avLst>
                      <a:gd name="adj" fmla="val 86232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Chevron 48"/>
                  <p:cNvSpPr>
                    <a:spLocks noChangeAspect="1"/>
                  </p:cNvSpPr>
                  <p:nvPr/>
                </p:nvSpPr>
                <p:spPr>
                  <a:xfrm flipH="1">
                    <a:off x="5113464" y="2261044"/>
                    <a:ext cx="143341" cy="141235"/>
                  </a:xfrm>
                  <a:prstGeom prst="chevron">
                    <a:avLst>
                      <a:gd name="adj" fmla="val 86232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178583" y="1746250"/>
                  <a:ext cx="0" cy="23262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52"/>
                <p:cNvGrpSpPr/>
                <p:nvPr/>
              </p:nvGrpSpPr>
              <p:grpSpPr>
                <a:xfrm>
                  <a:off x="694658" y="1517664"/>
                  <a:ext cx="575363" cy="228586"/>
                  <a:chOff x="2418522" y="4363074"/>
                  <a:chExt cx="575363" cy="22858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811009" y="4363074"/>
                    <a:ext cx="182876" cy="228586"/>
                    <a:chOff x="1620522" y="4496689"/>
                    <a:chExt cx="182876" cy="365752"/>
                  </a:xfrm>
                  <a:solidFill>
                    <a:schemeClr val="tx1"/>
                  </a:solidFill>
                </p:grpSpPr>
                <p:sp>
                  <p:nvSpPr>
                    <p:cNvPr id="57" name="Isosceles Triangle 56"/>
                    <p:cNvSpPr>
                      <a:spLocks noChangeAspect="1"/>
                    </p:cNvSpPr>
                    <p:nvPr/>
                  </p:nvSpPr>
                  <p:spPr>
                    <a:xfrm>
                      <a:off x="1620522" y="4679565"/>
                      <a:ext cx="182876" cy="182876"/>
                    </a:xfrm>
                    <a:prstGeom prst="triangle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Isosceles Triangle 57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620522" y="4496689"/>
                      <a:ext cx="182876" cy="182876"/>
                    </a:xfrm>
                    <a:prstGeom prst="triangle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418522" y="4363074"/>
                    <a:ext cx="220870" cy="22087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ctr" anchorCtr="1"/>
                  <a:lstStyle/>
                  <a:p>
                    <a:pPr algn="ctr"/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S</a:t>
                    </a:r>
                    <a:endParaRPr 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55" idx="3"/>
                    <a:endCxn id="58" idx="0"/>
                  </p:cNvCxnSpPr>
                  <p:nvPr/>
                </p:nvCxnSpPr>
                <p:spPr>
                  <a:xfrm>
                    <a:off x="2639392" y="4473509"/>
                    <a:ext cx="263055" cy="385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78583" y="1285040"/>
                  <a:ext cx="0" cy="23262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1087145" y="1995179"/>
                <a:ext cx="182876" cy="182871"/>
                <a:chOff x="1620522" y="4496689"/>
                <a:chExt cx="182876" cy="365752"/>
              </a:xfrm>
            </p:grpSpPr>
            <p:sp>
              <p:nvSpPr>
                <p:cNvPr id="62" name="Isosceles Triangle 61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Isosceles Triangle 62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1178583" y="1866900"/>
                <a:ext cx="0" cy="1256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294145" y="1917338"/>
                <a:ext cx="8124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Closed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645194" y="1497759"/>
              <a:ext cx="8124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"/>
                  <a:cs typeface="Palatino"/>
                </a:rPr>
                <a:t>Closed</a:t>
              </a:r>
              <a:endParaRPr lang="en-US" sz="1600" dirty="0">
                <a:latin typeface="Palatino"/>
                <a:cs typeface="Palatino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823665" y="382675"/>
            <a:ext cx="3008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Pressurization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4528" y="1988886"/>
            <a:ext cx="431866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After sampling period, canister is filled to ~30 psi with UHP nitrogen.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Pressure gauge records pressure change so that the dilution factor is precisely known.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2581280" y="2668778"/>
            <a:ext cx="683728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229378" y="1604917"/>
            <a:ext cx="1385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From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Regulated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Gas Cylinder</a:t>
            </a:r>
            <a:endParaRPr lang="en-US" sz="1600" dirty="0">
              <a:solidFill>
                <a:srgbClr val="000090"/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1979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04665" y="6387687"/>
            <a:ext cx="575363" cy="228586"/>
            <a:chOff x="2418522" y="4363074"/>
            <a:chExt cx="575363" cy="228586"/>
          </a:xfrm>
        </p:grpSpPr>
        <p:grpSp>
          <p:nvGrpSpPr>
            <p:cNvPr id="8" name="Group 7"/>
            <p:cNvGrpSpPr/>
            <p:nvPr/>
          </p:nvGrpSpPr>
          <p:grpSpPr>
            <a:xfrm>
              <a:off x="2811009" y="4363074"/>
              <a:ext cx="182876" cy="228586"/>
              <a:chOff x="1620522" y="4496689"/>
              <a:chExt cx="182876" cy="365752"/>
            </a:xfrm>
            <a:solidFill>
              <a:schemeClr val="tx1"/>
            </a:solidFill>
          </p:grpSpPr>
          <p:sp>
            <p:nvSpPr>
              <p:cNvPr id="9" name="Isosceles Triangle 8"/>
              <p:cNvSpPr>
                <a:spLocks noChangeAspect="1"/>
              </p:cNvSpPr>
              <p:nvPr/>
            </p:nvSpPr>
            <p:spPr>
              <a:xfrm>
                <a:off x="1620522" y="4679565"/>
                <a:ext cx="182876" cy="182876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Isosceles Triangle 9"/>
              <p:cNvSpPr>
                <a:spLocks noChangeAspect="1"/>
              </p:cNvSpPr>
              <p:nvPr/>
            </p:nvSpPr>
            <p:spPr>
              <a:xfrm flipV="1">
                <a:off x="1620522" y="4496689"/>
                <a:ext cx="182876" cy="182876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418522" y="4363074"/>
              <a:ext cx="220870" cy="2208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rtlCol="0" anchor="ctr" anchorCtr="1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1" idx="3"/>
              <a:endCxn id="10" idx="0"/>
            </p:cNvCxnSpPr>
            <p:nvPr/>
          </p:nvCxnSpPr>
          <p:spPr>
            <a:xfrm>
              <a:off x="2639392" y="4473509"/>
              <a:ext cx="263055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Solenoid Valve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365760" y="1323977"/>
            <a:ext cx="3475035" cy="5427245"/>
            <a:chOff x="645194" y="1323977"/>
            <a:chExt cx="3475035" cy="5427245"/>
          </a:xfrm>
        </p:grpSpPr>
        <p:grpSp>
          <p:nvGrpSpPr>
            <p:cNvPr id="67" name="Group 66"/>
            <p:cNvGrpSpPr/>
            <p:nvPr/>
          </p:nvGrpSpPr>
          <p:grpSpPr>
            <a:xfrm>
              <a:off x="1184980" y="1323977"/>
              <a:ext cx="2935249" cy="5427245"/>
              <a:chOff x="294145" y="1104000"/>
              <a:chExt cx="2935249" cy="542724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37649" y="3464774"/>
                <a:ext cx="2310959" cy="3066471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Palatino"/>
                    <a:cs typeface="Palatino"/>
                  </a:rPr>
                  <a:t>Sampling</a:t>
                </a:r>
              </a:p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Palatino"/>
                    <a:cs typeface="Palatino"/>
                  </a:rPr>
                  <a:t>Canister</a:t>
                </a:r>
                <a:endParaRPr lang="en-US" b="1" dirty="0">
                  <a:solidFill>
                    <a:srgbClr val="000000"/>
                  </a:solidFill>
                  <a:latin typeface="Palatino"/>
                  <a:cs typeface="Palatino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307226" y="3100339"/>
                <a:ext cx="0" cy="36443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2215788" y="2907208"/>
                <a:ext cx="182876" cy="182871"/>
                <a:chOff x="1620522" y="4496689"/>
                <a:chExt cx="182876" cy="365752"/>
              </a:xfrm>
            </p:grpSpPr>
            <p:sp>
              <p:nvSpPr>
                <p:cNvPr id="32" name="Isosceles Triangle 31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Isosceles Triangle 32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542387" y="2829367"/>
                <a:ext cx="68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Open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1178583" y="3090080"/>
                <a:ext cx="0" cy="36443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087145" y="2907208"/>
                <a:ext cx="182876" cy="182871"/>
                <a:chOff x="1620522" y="4496689"/>
                <a:chExt cx="182876" cy="365752"/>
              </a:xfrm>
            </p:grpSpPr>
            <p:sp>
              <p:nvSpPr>
                <p:cNvPr id="37" name="Isosceles Triangle 36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Isosceles Triangle 37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294145" y="2829367"/>
                <a:ext cx="68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Open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178583" y="2178050"/>
                <a:ext cx="5766" cy="72915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731459" y="2386728"/>
                <a:ext cx="447124" cy="312089"/>
                <a:chOff x="6159390" y="1764085"/>
                <a:chExt cx="447124" cy="312089"/>
              </a:xfrm>
            </p:grpSpPr>
            <p:sp>
              <p:nvSpPr>
                <p:cNvPr id="42" name="Oval 41"/>
                <p:cNvSpPr>
                  <a:spLocks noChangeAspect="1"/>
                </p:cNvSpPr>
                <p:nvPr/>
              </p:nvSpPr>
              <p:spPr>
                <a:xfrm>
                  <a:off x="6159390" y="1764085"/>
                  <a:ext cx="312089" cy="31208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45720" anchor="ctr" anchorCtr="1"/>
                <a:lstStyle/>
                <a:p>
                  <a:pPr algn="ctr"/>
                  <a:r>
                    <a:rPr lang="en-US" sz="1600" b="1" dirty="0" smtClean="0">
                      <a:solidFill>
                        <a:srgbClr val="000000"/>
                      </a:solidFill>
                    </a:rPr>
                    <a:t>P</a:t>
                  </a:r>
                  <a:endParaRPr lang="en-US" sz="1600" b="1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471482" y="1920257"/>
                  <a:ext cx="135032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694364" y="1104000"/>
                <a:ext cx="650482" cy="799255"/>
                <a:chOff x="694658" y="1285040"/>
                <a:chExt cx="650482" cy="799255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10858" y="1943060"/>
                  <a:ext cx="334282" cy="141235"/>
                  <a:chOff x="4922523" y="2261044"/>
                  <a:chExt cx="334282" cy="141235"/>
                </a:xfrm>
              </p:grpSpPr>
              <p:sp>
                <p:nvSpPr>
                  <p:cNvPr id="48" name="Chevron 47"/>
                  <p:cNvSpPr>
                    <a:spLocks noChangeAspect="1"/>
                  </p:cNvSpPr>
                  <p:nvPr/>
                </p:nvSpPr>
                <p:spPr>
                  <a:xfrm>
                    <a:off x="4922523" y="2261044"/>
                    <a:ext cx="143341" cy="141235"/>
                  </a:xfrm>
                  <a:prstGeom prst="chevron">
                    <a:avLst>
                      <a:gd name="adj" fmla="val 86232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Chevron 48"/>
                  <p:cNvSpPr>
                    <a:spLocks noChangeAspect="1"/>
                  </p:cNvSpPr>
                  <p:nvPr/>
                </p:nvSpPr>
                <p:spPr>
                  <a:xfrm flipH="1">
                    <a:off x="5113464" y="2261044"/>
                    <a:ext cx="143341" cy="141235"/>
                  </a:xfrm>
                  <a:prstGeom prst="chevron">
                    <a:avLst>
                      <a:gd name="adj" fmla="val 86232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178583" y="1746250"/>
                  <a:ext cx="0" cy="23262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52"/>
                <p:cNvGrpSpPr/>
                <p:nvPr/>
              </p:nvGrpSpPr>
              <p:grpSpPr>
                <a:xfrm>
                  <a:off x="694658" y="1517664"/>
                  <a:ext cx="575363" cy="228586"/>
                  <a:chOff x="2418522" y="4363074"/>
                  <a:chExt cx="575363" cy="22858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811009" y="4363074"/>
                    <a:ext cx="182876" cy="228586"/>
                    <a:chOff x="1620522" y="4496689"/>
                    <a:chExt cx="182876" cy="365752"/>
                  </a:xfrm>
                  <a:solidFill>
                    <a:schemeClr val="tx1"/>
                  </a:solidFill>
                </p:grpSpPr>
                <p:sp>
                  <p:nvSpPr>
                    <p:cNvPr id="57" name="Isosceles Triangle 56"/>
                    <p:cNvSpPr>
                      <a:spLocks noChangeAspect="1"/>
                    </p:cNvSpPr>
                    <p:nvPr/>
                  </p:nvSpPr>
                  <p:spPr>
                    <a:xfrm>
                      <a:off x="1620522" y="4679565"/>
                      <a:ext cx="182876" cy="182876"/>
                    </a:xfrm>
                    <a:prstGeom prst="triangle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Isosceles Triangle 57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620522" y="4496689"/>
                      <a:ext cx="182876" cy="182876"/>
                    </a:xfrm>
                    <a:prstGeom prst="triangle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418522" y="4363074"/>
                    <a:ext cx="220870" cy="22087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ctr" anchorCtr="1"/>
                  <a:lstStyle/>
                  <a:p>
                    <a:pPr algn="ctr"/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S</a:t>
                    </a:r>
                    <a:endParaRPr 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55" idx="3"/>
                    <a:endCxn id="58" idx="0"/>
                  </p:cNvCxnSpPr>
                  <p:nvPr/>
                </p:nvCxnSpPr>
                <p:spPr>
                  <a:xfrm>
                    <a:off x="2639392" y="4473509"/>
                    <a:ext cx="263055" cy="385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78583" y="1285040"/>
                  <a:ext cx="0" cy="23262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1087145" y="1995179"/>
                <a:ext cx="182876" cy="182871"/>
                <a:chOff x="1620522" y="4496689"/>
                <a:chExt cx="182876" cy="365752"/>
              </a:xfrm>
            </p:grpSpPr>
            <p:sp>
              <p:nvSpPr>
                <p:cNvPr id="62" name="Isosceles Triangle 61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Isosceles Triangle 62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1178583" y="1866900"/>
                <a:ext cx="0" cy="1256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294145" y="1917338"/>
                <a:ext cx="8124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Closed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645194" y="1497759"/>
              <a:ext cx="8124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"/>
                  <a:cs typeface="Palatino"/>
                </a:rPr>
                <a:t>Closed</a:t>
              </a:r>
              <a:endParaRPr lang="en-US" sz="1600" dirty="0">
                <a:latin typeface="Palatino"/>
                <a:cs typeface="Palatino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823665" y="382675"/>
            <a:ext cx="3008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Transfer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4528" y="1670894"/>
            <a:ext cx="43186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Pressurized main canister is used to fill several smaller canisters/cartridges.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Cartridges are attached in parallel so that all are filled to same pressure.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Cartridges can be then transferred to laboratory for analysis.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Pressure gauge records pressure change so that the cartridge pressures are known.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Cartridge design still TBD.</a:t>
            </a:r>
          </a:p>
        </p:txBody>
      </p:sp>
      <p:sp>
        <p:nvSpPr>
          <p:cNvPr id="65" name="Right Arrow 64"/>
          <p:cNvSpPr/>
          <p:nvPr/>
        </p:nvSpPr>
        <p:spPr>
          <a:xfrm rot="16200000">
            <a:off x="2570237" y="2668778"/>
            <a:ext cx="683728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336307" y="1604917"/>
            <a:ext cx="1149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To Smaller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Evacuated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Canisters</a:t>
            </a:r>
            <a:endParaRPr lang="en-US" sz="1600" dirty="0">
              <a:solidFill>
                <a:srgbClr val="000090"/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39355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04665" y="6387687"/>
            <a:ext cx="575363" cy="228586"/>
            <a:chOff x="2418522" y="4363074"/>
            <a:chExt cx="575363" cy="228586"/>
          </a:xfrm>
        </p:grpSpPr>
        <p:grpSp>
          <p:nvGrpSpPr>
            <p:cNvPr id="8" name="Group 7"/>
            <p:cNvGrpSpPr/>
            <p:nvPr/>
          </p:nvGrpSpPr>
          <p:grpSpPr>
            <a:xfrm>
              <a:off x="2811009" y="4363074"/>
              <a:ext cx="182876" cy="228586"/>
              <a:chOff x="1620522" y="4496689"/>
              <a:chExt cx="182876" cy="365752"/>
            </a:xfrm>
            <a:solidFill>
              <a:schemeClr val="tx1"/>
            </a:solidFill>
          </p:grpSpPr>
          <p:sp>
            <p:nvSpPr>
              <p:cNvPr id="9" name="Isosceles Triangle 8"/>
              <p:cNvSpPr>
                <a:spLocks noChangeAspect="1"/>
              </p:cNvSpPr>
              <p:nvPr/>
            </p:nvSpPr>
            <p:spPr>
              <a:xfrm>
                <a:off x="1620522" y="4679565"/>
                <a:ext cx="182876" cy="182876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Isosceles Triangle 9"/>
              <p:cNvSpPr>
                <a:spLocks noChangeAspect="1"/>
              </p:cNvSpPr>
              <p:nvPr/>
            </p:nvSpPr>
            <p:spPr>
              <a:xfrm flipV="1">
                <a:off x="1620522" y="4496689"/>
                <a:ext cx="182876" cy="182876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418522" y="4363074"/>
              <a:ext cx="220870" cy="2208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rtlCol="0" anchor="ctr" anchorCtr="1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1" idx="3"/>
              <a:endCxn id="10" idx="0"/>
            </p:cNvCxnSpPr>
            <p:nvPr/>
          </p:nvCxnSpPr>
          <p:spPr>
            <a:xfrm>
              <a:off x="2639392" y="4473509"/>
              <a:ext cx="263055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Solenoid Valve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365760" y="1323977"/>
            <a:ext cx="3475035" cy="5427245"/>
            <a:chOff x="645194" y="1323977"/>
            <a:chExt cx="3475035" cy="5427245"/>
          </a:xfrm>
        </p:grpSpPr>
        <p:grpSp>
          <p:nvGrpSpPr>
            <p:cNvPr id="67" name="Group 66"/>
            <p:cNvGrpSpPr/>
            <p:nvPr/>
          </p:nvGrpSpPr>
          <p:grpSpPr>
            <a:xfrm>
              <a:off x="1184980" y="1323977"/>
              <a:ext cx="2935249" cy="5427245"/>
              <a:chOff x="294145" y="1104000"/>
              <a:chExt cx="2935249" cy="542724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37649" y="3464774"/>
                <a:ext cx="2310959" cy="3066471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Palatino"/>
                    <a:cs typeface="Palatino"/>
                  </a:rPr>
                  <a:t>Sampling</a:t>
                </a:r>
              </a:p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Palatino"/>
                    <a:cs typeface="Palatino"/>
                  </a:rPr>
                  <a:t>Canister</a:t>
                </a:r>
                <a:endParaRPr lang="en-US" b="1" dirty="0">
                  <a:solidFill>
                    <a:srgbClr val="000000"/>
                  </a:solidFill>
                  <a:latin typeface="Palatino"/>
                  <a:cs typeface="Palatino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307226" y="3100339"/>
                <a:ext cx="0" cy="36443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2215788" y="2907208"/>
                <a:ext cx="182876" cy="182871"/>
                <a:chOff x="1620522" y="4496689"/>
                <a:chExt cx="182876" cy="365752"/>
              </a:xfrm>
            </p:grpSpPr>
            <p:sp>
              <p:nvSpPr>
                <p:cNvPr id="32" name="Isosceles Triangle 31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Isosceles Triangle 32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542387" y="2829367"/>
                <a:ext cx="68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Open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1178583" y="3090080"/>
                <a:ext cx="0" cy="36443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087145" y="2907208"/>
                <a:ext cx="182876" cy="182871"/>
                <a:chOff x="1620522" y="4496689"/>
                <a:chExt cx="182876" cy="365752"/>
              </a:xfrm>
            </p:grpSpPr>
            <p:sp>
              <p:nvSpPr>
                <p:cNvPr id="37" name="Isosceles Triangle 36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Isosceles Triangle 37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294145" y="2829367"/>
                <a:ext cx="68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Open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178583" y="2178050"/>
                <a:ext cx="5766" cy="72915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731459" y="2386728"/>
                <a:ext cx="447124" cy="312089"/>
                <a:chOff x="6159390" y="1764085"/>
                <a:chExt cx="447124" cy="312089"/>
              </a:xfrm>
            </p:grpSpPr>
            <p:sp>
              <p:nvSpPr>
                <p:cNvPr id="42" name="Oval 41"/>
                <p:cNvSpPr>
                  <a:spLocks noChangeAspect="1"/>
                </p:cNvSpPr>
                <p:nvPr/>
              </p:nvSpPr>
              <p:spPr>
                <a:xfrm>
                  <a:off x="6159390" y="1764085"/>
                  <a:ext cx="312089" cy="31208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45720" anchor="ctr" anchorCtr="1"/>
                <a:lstStyle/>
                <a:p>
                  <a:pPr algn="ctr"/>
                  <a:r>
                    <a:rPr lang="en-US" sz="1600" b="1" dirty="0" smtClean="0">
                      <a:solidFill>
                        <a:srgbClr val="000000"/>
                      </a:solidFill>
                    </a:rPr>
                    <a:t>P</a:t>
                  </a:r>
                  <a:endParaRPr lang="en-US" sz="1600" b="1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471482" y="1920257"/>
                  <a:ext cx="135032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694364" y="1104000"/>
                <a:ext cx="650482" cy="799255"/>
                <a:chOff x="694658" y="1285040"/>
                <a:chExt cx="650482" cy="799255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10858" y="1943060"/>
                  <a:ext cx="334282" cy="141235"/>
                  <a:chOff x="4922523" y="2261044"/>
                  <a:chExt cx="334282" cy="141235"/>
                </a:xfrm>
              </p:grpSpPr>
              <p:sp>
                <p:nvSpPr>
                  <p:cNvPr id="48" name="Chevron 47"/>
                  <p:cNvSpPr>
                    <a:spLocks noChangeAspect="1"/>
                  </p:cNvSpPr>
                  <p:nvPr/>
                </p:nvSpPr>
                <p:spPr>
                  <a:xfrm>
                    <a:off x="4922523" y="2261044"/>
                    <a:ext cx="143341" cy="141235"/>
                  </a:xfrm>
                  <a:prstGeom prst="chevron">
                    <a:avLst>
                      <a:gd name="adj" fmla="val 86232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Chevron 48"/>
                  <p:cNvSpPr>
                    <a:spLocks noChangeAspect="1"/>
                  </p:cNvSpPr>
                  <p:nvPr/>
                </p:nvSpPr>
                <p:spPr>
                  <a:xfrm flipH="1">
                    <a:off x="5113464" y="2261044"/>
                    <a:ext cx="143341" cy="141235"/>
                  </a:xfrm>
                  <a:prstGeom prst="chevron">
                    <a:avLst>
                      <a:gd name="adj" fmla="val 86232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178583" y="1746250"/>
                  <a:ext cx="0" cy="23262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52"/>
                <p:cNvGrpSpPr/>
                <p:nvPr/>
              </p:nvGrpSpPr>
              <p:grpSpPr>
                <a:xfrm>
                  <a:off x="694658" y="1517664"/>
                  <a:ext cx="575363" cy="228586"/>
                  <a:chOff x="2418522" y="4363074"/>
                  <a:chExt cx="575363" cy="22858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811009" y="4363074"/>
                    <a:ext cx="182876" cy="228586"/>
                    <a:chOff x="1620522" y="4496689"/>
                    <a:chExt cx="182876" cy="365752"/>
                  </a:xfrm>
                  <a:solidFill>
                    <a:schemeClr val="tx1"/>
                  </a:solidFill>
                </p:grpSpPr>
                <p:sp>
                  <p:nvSpPr>
                    <p:cNvPr id="57" name="Isosceles Triangle 56"/>
                    <p:cNvSpPr>
                      <a:spLocks noChangeAspect="1"/>
                    </p:cNvSpPr>
                    <p:nvPr/>
                  </p:nvSpPr>
                  <p:spPr>
                    <a:xfrm>
                      <a:off x="1620522" y="4679565"/>
                      <a:ext cx="182876" cy="182876"/>
                    </a:xfrm>
                    <a:prstGeom prst="triangle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Isosceles Triangle 57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620522" y="4496689"/>
                      <a:ext cx="182876" cy="182876"/>
                    </a:xfrm>
                    <a:prstGeom prst="triangle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418522" y="4363074"/>
                    <a:ext cx="220870" cy="22087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ctr" anchorCtr="1"/>
                  <a:lstStyle/>
                  <a:p>
                    <a:pPr algn="ctr"/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S</a:t>
                    </a:r>
                    <a:endParaRPr 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55" idx="3"/>
                    <a:endCxn id="58" idx="0"/>
                  </p:cNvCxnSpPr>
                  <p:nvPr/>
                </p:nvCxnSpPr>
                <p:spPr>
                  <a:xfrm>
                    <a:off x="2639392" y="4473509"/>
                    <a:ext cx="263055" cy="385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78583" y="1285040"/>
                  <a:ext cx="0" cy="23262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1087145" y="1995179"/>
                <a:ext cx="182876" cy="182871"/>
                <a:chOff x="1620522" y="4496689"/>
                <a:chExt cx="182876" cy="365752"/>
              </a:xfrm>
            </p:grpSpPr>
            <p:sp>
              <p:nvSpPr>
                <p:cNvPr id="62" name="Isosceles Triangle 61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Isosceles Triangle 62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1178583" y="1866900"/>
                <a:ext cx="0" cy="1256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294145" y="1917338"/>
                <a:ext cx="68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Open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645194" y="1497759"/>
              <a:ext cx="8124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"/>
                  <a:cs typeface="Palatino"/>
                </a:rPr>
                <a:t>Closed</a:t>
              </a:r>
              <a:endParaRPr lang="en-US" sz="1600" dirty="0">
                <a:latin typeface="Palatino"/>
                <a:cs typeface="Palatino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823665" y="382675"/>
            <a:ext cx="3008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Evacuation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4528" y="1988886"/>
            <a:ext cx="431866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Pump must be able to evacuate system to near vacuum (~0.1 psi or below).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Critical orifice and solenoid also evacuated to minimize contamination.</a:t>
            </a:r>
          </a:p>
        </p:txBody>
      </p:sp>
      <p:sp>
        <p:nvSpPr>
          <p:cNvPr id="65" name="Right Arrow 64"/>
          <p:cNvSpPr/>
          <p:nvPr/>
        </p:nvSpPr>
        <p:spPr>
          <a:xfrm rot="16200000">
            <a:off x="2581280" y="2668778"/>
            <a:ext cx="683728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328464" y="1604917"/>
            <a:ext cx="1187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To Suitable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Vacuum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Pump</a:t>
            </a:r>
            <a:endParaRPr lang="en-US" sz="1600" dirty="0">
              <a:solidFill>
                <a:srgbClr val="000090"/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89978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371</Words>
  <Application>Microsoft Macintosh PowerPoint</Application>
  <PresentationFormat>On-screen Show (4:3)</PresentationFormat>
  <Paragraphs>96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WASHINGTON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VanReken</dc:creator>
  <cp:lastModifiedBy>Timothy VanReken</cp:lastModifiedBy>
  <cp:revision>11</cp:revision>
  <dcterms:created xsi:type="dcterms:W3CDTF">2013-04-09T17:51:46Z</dcterms:created>
  <dcterms:modified xsi:type="dcterms:W3CDTF">2013-04-09T21:20:58Z</dcterms:modified>
</cp:coreProperties>
</file>