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895" y="436016"/>
            <a:ext cx="7232650" cy="86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3357" y="2505471"/>
            <a:ext cx="4598035" cy="2326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Relationship Id="rId6" Type="http://schemas.openxmlformats.org/officeDocument/2006/relationships/image" Target="../media/image39.jpg"/><Relationship Id="rId7" Type="http://schemas.openxmlformats.org/officeDocument/2006/relationships/image" Target="../media/image4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8" Type="http://schemas.openxmlformats.org/officeDocument/2006/relationships/image" Target="../media/image12.jpg"/><Relationship Id="rId9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56257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54218" y="1538901"/>
            <a:ext cx="7198995" cy="31711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685"/>
              </a:spcBef>
              <a:buClr>
                <a:srgbClr val="009593"/>
              </a:buClr>
              <a:buChar char="•"/>
              <a:tabLst>
                <a:tab pos="342265" algn="l"/>
                <a:tab pos="1363980" algn="l"/>
                <a:tab pos="2400300" algn="l"/>
                <a:tab pos="3680460" algn="l"/>
                <a:tab pos="5786755" algn="l"/>
              </a:tabLst>
            </a:pPr>
            <a:r>
              <a:rPr dirty="0" sz="3300" spc="-25">
                <a:solidFill>
                  <a:srgbClr val="039393"/>
                </a:solidFill>
                <a:latin typeface="Arial MT"/>
                <a:cs typeface="Arial MT"/>
              </a:rPr>
              <a:t>New</a:t>
            </a:r>
            <a:r>
              <a:rPr dirty="0" sz="3300">
                <a:solidFill>
                  <a:srgbClr val="039393"/>
                </a:solidFill>
                <a:latin typeface="Arial MT"/>
                <a:cs typeface="Arial MT"/>
              </a:rPr>
              <a:t>	</a:t>
            </a:r>
            <a:r>
              <a:rPr dirty="0" sz="3300" spc="-20">
                <a:solidFill>
                  <a:srgbClr val="07939A"/>
                </a:solidFill>
                <a:latin typeface="Arial MT"/>
                <a:cs typeface="Arial MT"/>
              </a:rPr>
              <a:t>York</a:t>
            </a:r>
            <a:r>
              <a:rPr dirty="0" sz="3300">
                <a:solidFill>
                  <a:srgbClr val="07939A"/>
                </a:solidFill>
                <a:latin typeface="Arial MT"/>
                <a:cs typeface="Arial MT"/>
              </a:rPr>
              <a:t>	</a:t>
            </a:r>
            <a:r>
              <a:rPr dirty="0" sz="3300" spc="55">
                <a:solidFill>
                  <a:srgbClr val="11938E"/>
                </a:solidFill>
                <a:latin typeface="Arial MT"/>
                <a:cs typeface="Arial MT"/>
              </a:rPr>
              <a:t>Stock</a:t>
            </a:r>
            <a:r>
              <a:rPr dirty="0" sz="3300">
                <a:solidFill>
                  <a:srgbClr val="11938E"/>
                </a:solidFill>
                <a:latin typeface="Arial MT"/>
                <a:cs typeface="Arial MT"/>
              </a:rPr>
              <a:t>	</a:t>
            </a:r>
            <a:r>
              <a:rPr dirty="0" sz="3300" spc="-10">
                <a:solidFill>
                  <a:srgbClr val="019193"/>
                </a:solidFill>
                <a:latin typeface="Arial MT"/>
                <a:cs typeface="Arial MT"/>
              </a:rPr>
              <a:t>Exchange</a:t>
            </a:r>
            <a:r>
              <a:rPr dirty="0" sz="3300">
                <a:solidFill>
                  <a:srgbClr val="019193"/>
                </a:solidFill>
                <a:latin typeface="Arial MT"/>
                <a:cs typeface="Arial MT"/>
              </a:rPr>
              <a:t>	</a:t>
            </a:r>
            <a:r>
              <a:rPr dirty="0" sz="3300" spc="-25">
                <a:solidFill>
                  <a:srgbClr val="189390"/>
                </a:solidFill>
                <a:latin typeface="Arial MT"/>
                <a:cs typeface="Arial MT"/>
              </a:rPr>
              <a:t>(NYSE)</a:t>
            </a:r>
            <a:endParaRPr sz="3300">
              <a:latin typeface="Arial MT"/>
              <a:cs typeface="Arial MT"/>
            </a:endParaRPr>
          </a:p>
          <a:p>
            <a:pPr lvl="1" marL="739775" indent="-387350">
              <a:lnSpc>
                <a:spcPct val="100000"/>
              </a:lnSpc>
              <a:spcBef>
                <a:spcPts val="535"/>
              </a:spcBef>
              <a:buChar char="—"/>
              <a:tabLst>
                <a:tab pos="739775" algn="l"/>
                <a:tab pos="2003425" algn="l"/>
              </a:tabLst>
            </a:pPr>
            <a:r>
              <a:rPr dirty="0" sz="2950" spc="-10">
                <a:latin typeface="Arial MT"/>
                <a:cs typeface="Arial MT"/>
              </a:rPr>
              <a:t>Oldest</a:t>
            </a:r>
            <a:r>
              <a:rPr dirty="0" sz="2950">
                <a:latin typeface="Arial MT"/>
                <a:cs typeface="Arial MT"/>
              </a:rPr>
              <a:t>	and</a:t>
            </a:r>
            <a:r>
              <a:rPr dirty="0" sz="2950" spc="395">
                <a:latin typeface="Arial MT"/>
                <a:cs typeface="Arial MT"/>
              </a:rPr>
              <a:t> </a:t>
            </a:r>
            <a:r>
              <a:rPr dirty="0" sz="2950" spc="100">
                <a:latin typeface="Arial MT"/>
                <a:cs typeface="Arial MT"/>
              </a:rPr>
              <a:t>largest,</a:t>
            </a:r>
            <a:r>
              <a:rPr dirty="0" sz="2950" spc="380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began</a:t>
            </a:r>
            <a:r>
              <a:rPr dirty="0" sz="2950" spc="450">
                <a:latin typeface="Arial MT"/>
                <a:cs typeface="Arial MT"/>
              </a:rPr>
              <a:t> </a:t>
            </a:r>
            <a:r>
              <a:rPr dirty="0" sz="2950" spc="100">
                <a:latin typeface="Arial MT"/>
                <a:cs typeface="Arial MT"/>
              </a:rPr>
              <a:t>in</a:t>
            </a:r>
            <a:r>
              <a:rPr dirty="0" sz="2950" spc="265">
                <a:latin typeface="Arial MT"/>
                <a:cs typeface="Arial MT"/>
              </a:rPr>
              <a:t> </a:t>
            </a:r>
            <a:r>
              <a:rPr dirty="0" sz="2950" spc="85">
                <a:latin typeface="Arial MT"/>
                <a:cs typeface="Arial MT"/>
              </a:rPr>
              <a:t>1792</a:t>
            </a:r>
            <a:endParaRPr sz="2950">
              <a:latin typeface="Arial MT"/>
              <a:cs typeface="Arial MT"/>
            </a:endParaRPr>
          </a:p>
          <a:p>
            <a:pPr lvl="1" marL="743585" indent="-393700">
              <a:lnSpc>
                <a:spcPct val="100000"/>
              </a:lnSpc>
              <a:spcBef>
                <a:spcPts val="455"/>
              </a:spcBef>
              <a:buChar char="—"/>
              <a:tabLst>
                <a:tab pos="743585" algn="l"/>
              </a:tabLst>
            </a:pPr>
            <a:r>
              <a:rPr dirty="0" sz="3000" spc="85">
                <a:latin typeface="Arial MT"/>
                <a:cs typeface="Arial MT"/>
              </a:rPr>
              <a:t>1,366</a:t>
            </a:r>
            <a:r>
              <a:rPr dirty="0" sz="3000" spc="30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seats</a:t>
            </a:r>
            <a:r>
              <a:rPr dirty="0" sz="3000" spc="35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available</a:t>
            </a:r>
            <a:endParaRPr sz="3000">
              <a:latin typeface="Arial MT"/>
              <a:cs typeface="Arial MT"/>
            </a:endParaRPr>
          </a:p>
          <a:p>
            <a:pPr marL="472440">
              <a:lnSpc>
                <a:spcPct val="100000"/>
              </a:lnSpc>
              <a:spcBef>
                <a:spcPts val="475"/>
              </a:spcBef>
            </a:pPr>
            <a:r>
              <a:rPr dirty="0" sz="3000" spc="-155">
                <a:latin typeface="Arial MT"/>
                <a:cs typeface="Arial MT"/>
              </a:rPr>
              <a:t>—</a:t>
            </a:r>
            <a:r>
              <a:rPr dirty="0" sz="3000">
                <a:latin typeface="Arial MT"/>
                <a:cs typeface="Arial MT"/>
              </a:rPr>
              <a:t>2,800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companies</a:t>
            </a:r>
            <a:endParaRPr sz="3000">
              <a:latin typeface="Arial MT"/>
              <a:cs typeface="Arial MT"/>
            </a:endParaRPr>
          </a:p>
          <a:p>
            <a:pPr lvl="1" marL="739775" indent="-381000">
              <a:lnSpc>
                <a:spcPct val="100000"/>
              </a:lnSpc>
              <a:spcBef>
                <a:spcPts val="509"/>
              </a:spcBef>
              <a:buChar char="—"/>
              <a:tabLst>
                <a:tab pos="739775" algn="l"/>
                <a:tab pos="2318385" algn="l"/>
              </a:tabLst>
            </a:pPr>
            <a:r>
              <a:rPr dirty="0" sz="2900" spc="-10">
                <a:latin typeface="Arial MT"/>
                <a:cs typeface="Arial MT"/>
              </a:rPr>
              <a:t>Average</a:t>
            </a:r>
            <a:r>
              <a:rPr dirty="0" sz="2900">
                <a:latin typeface="Arial MT"/>
                <a:cs typeface="Arial MT"/>
              </a:rPr>
              <a:t>	</a:t>
            </a:r>
            <a:r>
              <a:rPr dirty="0" sz="2900" spc="80">
                <a:latin typeface="Arial MT"/>
                <a:cs typeface="Arial MT"/>
              </a:rPr>
              <a:t>stock</a:t>
            </a:r>
            <a:r>
              <a:rPr dirty="0" sz="2900" spc="370">
                <a:latin typeface="Arial MT"/>
                <a:cs typeface="Arial MT"/>
              </a:rPr>
              <a:t> </a:t>
            </a:r>
            <a:r>
              <a:rPr dirty="0" sz="2900" spc="70">
                <a:latin typeface="Arial MT"/>
                <a:cs typeface="Arial MT"/>
              </a:rPr>
              <a:t>price</a:t>
            </a:r>
            <a:r>
              <a:rPr dirty="0" sz="2900" spc="35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is</a:t>
            </a:r>
            <a:r>
              <a:rPr dirty="0" sz="2900" spc="290">
                <a:latin typeface="Arial MT"/>
                <a:cs typeface="Arial MT"/>
              </a:rPr>
              <a:t> </a:t>
            </a:r>
            <a:r>
              <a:rPr dirty="0" sz="2900" spc="114">
                <a:latin typeface="Arial MT"/>
                <a:cs typeface="Arial MT"/>
              </a:rPr>
              <a:t>$33.00</a:t>
            </a:r>
            <a:endParaRPr sz="2900">
              <a:latin typeface="Arial MT"/>
              <a:cs typeface="Arial MT"/>
            </a:endParaRPr>
          </a:p>
          <a:p>
            <a:pPr lvl="1" marL="741045" indent="-387350">
              <a:lnSpc>
                <a:spcPct val="100000"/>
              </a:lnSpc>
              <a:spcBef>
                <a:spcPts val="480"/>
              </a:spcBef>
              <a:buChar char="—"/>
              <a:tabLst>
                <a:tab pos="741045" algn="l"/>
              </a:tabLst>
            </a:pPr>
            <a:r>
              <a:rPr dirty="0" sz="2950" spc="85">
                <a:latin typeface="Arial MT"/>
                <a:cs typeface="Arial MT"/>
              </a:rPr>
              <a:t>Strict</a:t>
            </a:r>
            <a:r>
              <a:rPr dirty="0" sz="2950" spc="380">
                <a:latin typeface="Arial MT"/>
                <a:cs typeface="Arial MT"/>
              </a:rPr>
              <a:t> </a:t>
            </a:r>
            <a:r>
              <a:rPr dirty="0" sz="2950" spc="90">
                <a:latin typeface="Arial MT"/>
                <a:cs typeface="Arial MT"/>
              </a:rPr>
              <a:t>requirements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50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32735" algn="l"/>
              </a:tabLst>
            </a:pPr>
            <a:r>
              <a:rPr dirty="0" spc="-10"/>
              <a:t>American</a:t>
            </a:r>
            <a:r>
              <a:rPr dirty="0"/>
              <a:t>	Stock</a:t>
            </a:r>
            <a:r>
              <a:rPr dirty="0" spc="600"/>
              <a:t> </a:t>
            </a:r>
            <a:r>
              <a:rPr dirty="0" spc="-45"/>
              <a:t>Exchange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1188" y="1570864"/>
            <a:ext cx="7320915" cy="3478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60680" indent="-335280">
              <a:lnSpc>
                <a:spcPct val="100000"/>
              </a:lnSpc>
              <a:spcBef>
                <a:spcPts val="380"/>
              </a:spcBef>
              <a:buClr>
                <a:srgbClr val="009593"/>
              </a:buClr>
              <a:buChar char="•"/>
              <a:tabLst>
                <a:tab pos="360680" algn="l"/>
                <a:tab pos="2413000" algn="l"/>
              </a:tabLst>
            </a:pPr>
            <a:r>
              <a:rPr dirty="0" sz="3350" spc="-10">
                <a:solidFill>
                  <a:srgbClr val="03909A"/>
                </a:solidFill>
                <a:latin typeface="Arial MT"/>
                <a:cs typeface="Arial MT"/>
              </a:rPr>
              <a:t>American</a:t>
            </a:r>
            <a:r>
              <a:rPr dirty="0" sz="3350">
                <a:solidFill>
                  <a:srgbClr val="03909A"/>
                </a:solidFill>
                <a:latin typeface="Arial MT"/>
                <a:cs typeface="Arial MT"/>
              </a:rPr>
              <a:t>	</a:t>
            </a:r>
            <a:r>
              <a:rPr dirty="0" sz="3350" spc="65">
                <a:solidFill>
                  <a:srgbClr val="159195"/>
                </a:solidFill>
                <a:latin typeface="Arial MT"/>
                <a:cs typeface="Arial MT"/>
              </a:rPr>
              <a:t>Stock</a:t>
            </a:r>
            <a:r>
              <a:rPr dirty="0" sz="3350" spc="395">
                <a:solidFill>
                  <a:srgbClr val="159195"/>
                </a:solidFill>
                <a:latin typeface="Arial MT"/>
                <a:cs typeface="Arial MT"/>
              </a:rPr>
              <a:t> </a:t>
            </a:r>
            <a:r>
              <a:rPr dirty="0" sz="3350" spc="-10">
                <a:solidFill>
                  <a:srgbClr val="088C91"/>
                </a:solidFill>
                <a:latin typeface="Arial MT"/>
                <a:cs typeface="Arial MT"/>
              </a:rPr>
              <a:t>Exchange</a:t>
            </a:r>
            <a:endParaRPr sz="3350">
              <a:latin typeface="Arial MT"/>
              <a:cs typeface="Arial MT"/>
            </a:endParaRPr>
          </a:p>
          <a:p>
            <a:pPr lvl="1" marL="749300" indent="-419100">
              <a:lnSpc>
                <a:spcPct val="100000"/>
              </a:lnSpc>
              <a:spcBef>
                <a:spcPts val="280"/>
              </a:spcBef>
              <a:buChar char="—"/>
              <a:tabLst>
                <a:tab pos="749300" algn="l"/>
              </a:tabLst>
            </a:pPr>
            <a:r>
              <a:rPr dirty="0" sz="3200" spc="-75">
                <a:latin typeface="Arial MT"/>
                <a:cs typeface="Arial MT"/>
              </a:rPr>
              <a:t>Began</a:t>
            </a:r>
            <a:r>
              <a:rPr dirty="0" sz="3200" spc="1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 spc="-20">
                <a:latin typeface="Arial MT"/>
                <a:cs typeface="Arial MT"/>
              </a:rPr>
              <a:t>1849</a:t>
            </a:r>
            <a:endParaRPr sz="3200">
              <a:latin typeface="Arial MT"/>
              <a:cs typeface="Arial MT"/>
            </a:endParaRPr>
          </a:p>
          <a:p>
            <a:pPr marL="485140">
              <a:lnSpc>
                <a:spcPct val="100000"/>
              </a:lnSpc>
              <a:spcBef>
                <a:spcPts val="250"/>
              </a:spcBef>
              <a:tabLst>
                <a:tab pos="1405890" algn="l"/>
              </a:tabLst>
            </a:pPr>
            <a:r>
              <a:rPr dirty="0" sz="3150" spc="-509">
                <a:latin typeface="Arial MT"/>
                <a:cs typeface="Arial MT"/>
              </a:rPr>
              <a:t>—</a:t>
            </a:r>
            <a:r>
              <a:rPr dirty="0" sz="3150" spc="-25">
                <a:latin typeface="Arial MT"/>
                <a:cs typeface="Arial MT"/>
              </a:rPr>
              <a:t>2</a:t>
            </a:r>
            <a:r>
              <a:rPr dirty="0" baseline="20094" sz="3525" spc="-37">
                <a:latin typeface="Arial MT"/>
                <a:cs typeface="Arial MT"/>
              </a:rPr>
              <a:t>n</a:t>
            </a:r>
            <a:r>
              <a:rPr dirty="0" baseline="23035" sz="3075" spc="-37">
                <a:latin typeface="Arial MT"/>
                <a:cs typeface="Arial MT"/>
              </a:rPr>
              <a:t>d</a:t>
            </a:r>
            <a:r>
              <a:rPr dirty="0" baseline="23035" sz="3075">
                <a:latin typeface="Arial MT"/>
                <a:cs typeface="Arial MT"/>
              </a:rPr>
              <a:t>	</a:t>
            </a:r>
            <a:r>
              <a:rPr dirty="0" sz="3150">
                <a:latin typeface="Arial MT"/>
                <a:cs typeface="Arial MT"/>
              </a:rPr>
              <a:t>largest</a:t>
            </a:r>
            <a:r>
              <a:rPr dirty="0" sz="3150" spc="145">
                <a:latin typeface="Arial MT"/>
                <a:cs typeface="Arial MT"/>
              </a:rPr>
              <a:t> </a:t>
            </a:r>
            <a:r>
              <a:rPr dirty="0" sz="3150" spc="-10">
                <a:latin typeface="Arial MT"/>
                <a:cs typeface="Arial MT"/>
              </a:rPr>
              <a:t>exchange</a:t>
            </a:r>
            <a:endParaRPr sz="3150">
              <a:latin typeface="Arial MT"/>
              <a:cs typeface="Arial MT"/>
            </a:endParaRPr>
          </a:p>
          <a:p>
            <a:pPr lvl="1" marL="735330" marR="17780" indent="-393700">
              <a:lnSpc>
                <a:spcPct val="93300"/>
              </a:lnSpc>
              <a:spcBef>
                <a:spcPts val="655"/>
              </a:spcBef>
              <a:buChar char="—"/>
              <a:tabLst>
                <a:tab pos="747395" algn="l"/>
                <a:tab pos="3945254" algn="l"/>
                <a:tab pos="5077460" algn="l"/>
              </a:tabLst>
            </a:pPr>
            <a:r>
              <a:rPr dirty="0" sz="3000" spc="195">
                <a:latin typeface="Arial MT"/>
                <a:cs typeface="Arial MT"/>
              </a:rPr>
              <a:t>It's</a:t>
            </a:r>
            <a:r>
              <a:rPr dirty="0" sz="3000" spc="175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requirements</a:t>
            </a:r>
            <a:r>
              <a:rPr dirty="0" sz="3000">
                <a:latin typeface="Arial MT"/>
                <a:cs typeface="Arial MT"/>
              </a:rPr>
              <a:t>	are</a:t>
            </a:r>
            <a:r>
              <a:rPr dirty="0" sz="3000" spc="254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not</a:t>
            </a:r>
            <a:r>
              <a:rPr dirty="0" sz="3000" spc="24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as</a:t>
            </a:r>
            <a:r>
              <a:rPr dirty="0" sz="3000" spc="325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strict</a:t>
            </a:r>
            <a:r>
              <a:rPr dirty="0" sz="3000" spc="365">
                <a:latin typeface="Arial MT"/>
                <a:cs typeface="Arial MT"/>
              </a:rPr>
              <a:t> </a:t>
            </a:r>
            <a:r>
              <a:rPr dirty="0" sz="3000" spc="-25">
                <a:latin typeface="Arial MT"/>
                <a:cs typeface="Arial MT"/>
              </a:rPr>
              <a:t>as </a:t>
            </a:r>
            <a:r>
              <a:rPr dirty="0" sz="3000" spc="-25">
                <a:latin typeface="Arial MT"/>
                <a:cs typeface="Arial MT"/>
              </a:rPr>
              <a:t>	</a:t>
            </a:r>
            <a:r>
              <a:rPr dirty="0" sz="3000" spc="-135">
                <a:latin typeface="Arial MT"/>
                <a:cs typeface="Arial MT"/>
              </a:rPr>
              <a:t>NYSE</a:t>
            </a:r>
            <a:r>
              <a:rPr dirty="0" sz="3000" spc="33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allowing</a:t>
            </a:r>
            <a:r>
              <a:rPr dirty="0" sz="3000" spc="41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younger,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-10">
                <a:latin typeface="Arial MT"/>
                <a:cs typeface="Arial MT"/>
              </a:rPr>
              <a:t>smaller </a:t>
            </a:r>
            <a:r>
              <a:rPr dirty="0" sz="3000" spc="-10">
                <a:latin typeface="Arial MT"/>
                <a:cs typeface="Arial MT"/>
              </a:rPr>
              <a:t>	</a:t>
            </a:r>
            <a:r>
              <a:rPr dirty="0" sz="3000">
                <a:latin typeface="Arial MT"/>
                <a:cs typeface="Arial MT"/>
              </a:rPr>
              <a:t>companies</a:t>
            </a:r>
            <a:r>
              <a:rPr dirty="0" sz="3000" spc="560">
                <a:latin typeface="Arial MT"/>
                <a:cs typeface="Arial MT"/>
              </a:rPr>
              <a:t> </a:t>
            </a:r>
            <a:r>
              <a:rPr dirty="0" sz="3000" spc="110">
                <a:latin typeface="Arial MT"/>
                <a:cs typeface="Arial MT"/>
              </a:rPr>
              <a:t>to</a:t>
            </a:r>
            <a:r>
              <a:rPr dirty="0" sz="3000" spc="365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list</a:t>
            </a:r>
            <a:endParaRPr sz="3000">
              <a:latin typeface="Arial MT"/>
              <a:cs typeface="Arial MT"/>
            </a:endParaRPr>
          </a:p>
          <a:p>
            <a:pPr lvl="1" marL="753110" indent="-387350">
              <a:lnSpc>
                <a:spcPct val="100000"/>
              </a:lnSpc>
              <a:spcBef>
                <a:spcPts val="459"/>
              </a:spcBef>
              <a:buChar char="—"/>
              <a:tabLst>
                <a:tab pos="753110" algn="l"/>
              </a:tabLst>
            </a:pPr>
            <a:r>
              <a:rPr dirty="0" sz="2950">
                <a:latin typeface="Arial MT"/>
                <a:cs typeface="Arial MT"/>
              </a:rPr>
              <a:t>Average</a:t>
            </a:r>
            <a:r>
              <a:rPr dirty="0" sz="2950" spc="560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stock</a:t>
            </a:r>
            <a:r>
              <a:rPr dirty="0" sz="2950" spc="520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price</a:t>
            </a:r>
            <a:r>
              <a:rPr dirty="0" sz="2950" spc="500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is</a:t>
            </a:r>
            <a:r>
              <a:rPr dirty="0" sz="2950" spc="495">
                <a:latin typeface="Arial MT"/>
                <a:cs typeface="Arial MT"/>
              </a:rPr>
              <a:t> </a:t>
            </a:r>
            <a:r>
              <a:rPr dirty="0" sz="2950" spc="75">
                <a:latin typeface="Arial MT"/>
                <a:cs typeface="Arial MT"/>
              </a:rPr>
              <a:t>$24.00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56257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53888" y="1527999"/>
            <a:ext cx="7979409" cy="237299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39725" indent="-327025">
              <a:lnSpc>
                <a:spcPct val="100000"/>
              </a:lnSpc>
              <a:spcBef>
                <a:spcPts val="720"/>
              </a:spcBef>
              <a:buClr>
                <a:srgbClr val="009593"/>
              </a:buClr>
              <a:buChar char="•"/>
              <a:tabLst>
                <a:tab pos="339725" algn="l"/>
                <a:tab pos="2230755" algn="l"/>
                <a:tab pos="3510915" algn="l"/>
              </a:tabLst>
            </a:pPr>
            <a:r>
              <a:rPr dirty="0" sz="3350" spc="-10">
                <a:solidFill>
                  <a:srgbClr val="13908E"/>
                </a:solidFill>
                <a:latin typeface="Arial MT"/>
                <a:cs typeface="Arial MT"/>
              </a:rPr>
              <a:t>Regional</a:t>
            </a:r>
            <a:r>
              <a:rPr dirty="0" sz="3350">
                <a:solidFill>
                  <a:srgbClr val="13908E"/>
                </a:solidFill>
                <a:latin typeface="Arial MT"/>
                <a:cs typeface="Arial MT"/>
              </a:rPr>
              <a:t>	</a:t>
            </a:r>
            <a:r>
              <a:rPr dirty="0" sz="3350" spc="40">
                <a:solidFill>
                  <a:srgbClr val="1F8E8C"/>
                </a:solidFill>
                <a:latin typeface="Arial MT"/>
                <a:cs typeface="Arial MT"/>
              </a:rPr>
              <a:t>Stock</a:t>
            </a:r>
            <a:r>
              <a:rPr dirty="0" sz="3350">
                <a:solidFill>
                  <a:srgbClr val="1F8E8C"/>
                </a:solidFill>
                <a:latin typeface="Arial MT"/>
                <a:cs typeface="Arial MT"/>
              </a:rPr>
              <a:t>	</a:t>
            </a:r>
            <a:r>
              <a:rPr dirty="0" sz="3350" spc="-10">
                <a:solidFill>
                  <a:srgbClr val="0F8E90"/>
                </a:solidFill>
                <a:latin typeface="Arial MT"/>
                <a:cs typeface="Arial MT"/>
              </a:rPr>
              <a:t>Exchanges</a:t>
            </a:r>
            <a:endParaRPr sz="3350">
              <a:latin typeface="Arial MT"/>
              <a:cs typeface="Arial MT"/>
            </a:endParaRPr>
          </a:p>
          <a:p>
            <a:pPr lvl="1" marL="737870" marR="5080" indent="-384175">
              <a:lnSpc>
                <a:spcPts val="3340"/>
              </a:lnSpc>
              <a:spcBef>
                <a:spcPts val="840"/>
              </a:spcBef>
              <a:buChar char="—"/>
              <a:tabLst>
                <a:tab pos="737870" algn="l"/>
                <a:tab pos="741045" algn="l"/>
                <a:tab pos="2174875" algn="l"/>
                <a:tab pos="4575810" algn="l"/>
                <a:tab pos="6261735" algn="l"/>
              </a:tabLst>
            </a:pPr>
            <a:r>
              <a:rPr dirty="0" sz="2950">
                <a:latin typeface="Arial MT"/>
                <a:cs typeface="Arial MT"/>
              </a:rPr>
              <a:t>	Stocks</a:t>
            </a:r>
            <a:r>
              <a:rPr dirty="0" sz="2950" spc="420">
                <a:latin typeface="Arial MT"/>
                <a:cs typeface="Arial MT"/>
              </a:rPr>
              <a:t> </a:t>
            </a:r>
            <a:r>
              <a:rPr dirty="0" sz="2950" spc="50">
                <a:latin typeface="Arial MT"/>
                <a:cs typeface="Arial MT"/>
              </a:rPr>
              <a:t>are</a:t>
            </a:r>
            <a:r>
              <a:rPr dirty="0" sz="2950" spc="360">
                <a:latin typeface="Arial MT"/>
                <a:cs typeface="Arial MT"/>
              </a:rPr>
              <a:t> </a:t>
            </a:r>
            <a:r>
              <a:rPr dirty="0" sz="2950" spc="90">
                <a:latin typeface="Arial MT"/>
                <a:cs typeface="Arial MT"/>
              </a:rPr>
              <a:t>traded</a:t>
            </a:r>
            <a:r>
              <a:rPr dirty="0" sz="2950" spc="355">
                <a:latin typeface="Arial MT"/>
                <a:cs typeface="Arial MT"/>
              </a:rPr>
              <a:t> </a:t>
            </a:r>
            <a:r>
              <a:rPr dirty="0" sz="2950" spc="120">
                <a:latin typeface="Arial MT"/>
                <a:cs typeface="Arial MT"/>
              </a:rPr>
              <a:t>to</a:t>
            </a:r>
            <a:r>
              <a:rPr dirty="0" sz="2950" spc="315">
                <a:latin typeface="Arial MT"/>
                <a:cs typeface="Arial MT"/>
              </a:rPr>
              <a:t> </a:t>
            </a:r>
            <a:r>
              <a:rPr dirty="0" sz="2950" spc="65">
                <a:latin typeface="Arial MT"/>
                <a:cs typeface="Arial MT"/>
              </a:rPr>
              <a:t>investors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70">
                <a:latin typeface="Arial MT"/>
                <a:cs typeface="Arial MT"/>
              </a:rPr>
              <a:t>living</a:t>
            </a:r>
            <a:r>
              <a:rPr dirty="0" sz="2950" spc="350">
                <a:latin typeface="Arial MT"/>
                <a:cs typeface="Arial MT"/>
              </a:rPr>
              <a:t> </a:t>
            </a:r>
            <a:r>
              <a:rPr dirty="0" sz="2950" spc="100">
                <a:latin typeface="Arial MT"/>
                <a:cs typeface="Arial MT"/>
              </a:rPr>
              <a:t>in</a:t>
            </a:r>
            <a:r>
              <a:rPr dirty="0" sz="2950" spc="220">
                <a:latin typeface="Arial MT"/>
                <a:cs typeface="Arial MT"/>
              </a:rPr>
              <a:t> </a:t>
            </a:r>
            <a:r>
              <a:rPr dirty="0" sz="2950" spc="-95">
                <a:latin typeface="Arial MT"/>
                <a:cs typeface="Arial MT"/>
              </a:rPr>
              <a:t>a </a:t>
            </a:r>
            <a:r>
              <a:rPr dirty="0" sz="2950" spc="-10">
                <a:latin typeface="Arial MT"/>
                <a:cs typeface="Arial MT"/>
              </a:rPr>
              <a:t>specific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40">
                <a:latin typeface="Arial MT"/>
                <a:cs typeface="Arial MT"/>
              </a:rPr>
              <a:t>geographical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-20">
                <a:latin typeface="Arial MT"/>
                <a:cs typeface="Arial MT"/>
              </a:rPr>
              <a:t>area</a:t>
            </a:r>
            <a:endParaRPr sz="2950">
              <a:latin typeface="Arial MT"/>
              <a:cs typeface="Arial MT"/>
            </a:endParaRPr>
          </a:p>
          <a:p>
            <a:pPr lvl="2" marL="1116965" indent="-198755">
              <a:lnSpc>
                <a:spcPts val="3165"/>
              </a:lnSpc>
              <a:spcBef>
                <a:spcPts val="50"/>
              </a:spcBef>
              <a:buChar char="•"/>
              <a:tabLst>
                <a:tab pos="1116965" algn="l"/>
                <a:tab pos="5659755" algn="l"/>
              </a:tabLst>
            </a:pPr>
            <a:r>
              <a:rPr dirty="0" sz="2800">
                <a:latin typeface="Arial MT"/>
                <a:cs typeface="Arial MT"/>
              </a:rPr>
              <a:t>Including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40">
                <a:latin typeface="Arial MT"/>
                <a:cs typeface="Arial MT"/>
              </a:rPr>
              <a:t>Boston,</a:t>
            </a:r>
            <a:r>
              <a:rPr dirty="0" sz="2800" spc="-10">
                <a:latin typeface="Arial MT"/>
                <a:cs typeface="Arial MT"/>
              </a:rPr>
              <a:t> Cincinnati,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Philadelphia,</a:t>
            </a:r>
            <a:endParaRPr sz="2800">
              <a:latin typeface="Arial MT"/>
              <a:cs typeface="Arial MT"/>
            </a:endParaRPr>
          </a:p>
          <a:p>
            <a:pPr marL="1135380">
              <a:lnSpc>
                <a:spcPts val="3105"/>
              </a:lnSpc>
            </a:pPr>
            <a:r>
              <a:rPr dirty="0" sz="2750" spc="-10">
                <a:latin typeface="Arial MT"/>
                <a:cs typeface="Arial MT"/>
              </a:rPr>
              <a:t>Spokane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42937"/>
            <a:ext cx="9135070" cy="53578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53888" y="1559668"/>
            <a:ext cx="7997190" cy="402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41630" indent="-328930">
              <a:lnSpc>
                <a:spcPts val="3710"/>
              </a:lnSpc>
              <a:spcBef>
                <a:spcPts val="120"/>
              </a:spcBef>
              <a:buClr>
                <a:srgbClr val="009595"/>
              </a:buClr>
              <a:buChar char="•"/>
              <a:tabLst>
                <a:tab pos="341630" algn="l"/>
                <a:tab pos="2169795" algn="l"/>
                <a:tab pos="4601845" algn="l"/>
              </a:tabLst>
            </a:pPr>
            <a:r>
              <a:rPr dirty="0" sz="3350" spc="60">
                <a:solidFill>
                  <a:srgbClr val="009590"/>
                </a:solidFill>
                <a:latin typeface="Arial MT"/>
                <a:cs typeface="Arial MT"/>
              </a:rPr>
              <a:t>National</a:t>
            </a:r>
            <a:r>
              <a:rPr dirty="0" sz="3350">
                <a:solidFill>
                  <a:srgbClr val="009590"/>
                </a:solidFill>
                <a:latin typeface="Arial MT"/>
                <a:cs typeface="Arial MT"/>
              </a:rPr>
              <a:t>	</a:t>
            </a:r>
            <a:r>
              <a:rPr dirty="0" sz="3350" spc="-10">
                <a:solidFill>
                  <a:srgbClr val="089A95"/>
                </a:solidFill>
                <a:latin typeface="Arial MT"/>
                <a:cs typeface="Arial MT"/>
              </a:rPr>
              <a:t>Association</a:t>
            </a:r>
            <a:r>
              <a:rPr dirty="0" sz="3350">
                <a:solidFill>
                  <a:srgbClr val="089A95"/>
                </a:solidFill>
                <a:latin typeface="Arial MT"/>
                <a:cs typeface="Arial MT"/>
              </a:rPr>
              <a:t>	</a:t>
            </a:r>
            <a:r>
              <a:rPr dirty="0" sz="3350" spc="65">
                <a:solidFill>
                  <a:srgbClr val="138E8E"/>
                </a:solidFill>
                <a:latin typeface="Arial MT"/>
                <a:cs typeface="Arial MT"/>
              </a:rPr>
              <a:t>of</a:t>
            </a:r>
            <a:r>
              <a:rPr dirty="0" sz="3350" spc="365">
                <a:solidFill>
                  <a:srgbClr val="138E8E"/>
                </a:solidFill>
                <a:latin typeface="Arial MT"/>
                <a:cs typeface="Arial MT"/>
              </a:rPr>
              <a:t> </a:t>
            </a:r>
            <a:r>
              <a:rPr dirty="0" sz="3350" spc="45">
                <a:solidFill>
                  <a:srgbClr val="0E908A"/>
                </a:solidFill>
                <a:latin typeface="Arial MT"/>
                <a:cs typeface="Arial MT"/>
              </a:rPr>
              <a:t>Securities</a:t>
            </a:r>
            <a:endParaRPr sz="3350">
              <a:latin typeface="Arial MT"/>
              <a:cs typeface="Arial MT"/>
            </a:endParaRPr>
          </a:p>
          <a:p>
            <a:pPr marL="340995">
              <a:lnSpc>
                <a:spcPts val="3650"/>
              </a:lnSpc>
              <a:tabLst>
                <a:tab pos="4410075" algn="l"/>
              </a:tabLst>
            </a:pPr>
            <a:r>
              <a:rPr dirty="0" sz="3400">
                <a:solidFill>
                  <a:srgbClr val="0C908C"/>
                </a:solidFill>
                <a:latin typeface="Arial MT"/>
                <a:cs typeface="Arial MT"/>
              </a:rPr>
              <a:t>Dealers</a:t>
            </a:r>
            <a:r>
              <a:rPr dirty="0" sz="3400" spc="550">
                <a:solidFill>
                  <a:srgbClr val="0C908C"/>
                </a:solidFill>
                <a:latin typeface="Arial MT"/>
                <a:cs typeface="Arial MT"/>
              </a:rPr>
              <a:t> </a:t>
            </a:r>
            <a:r>
              <a:rPr dirty="0" sz="3400" spc="55">
                <a:solidFill>
                  <a:srgbClr val="089093"/>
                </a:solidFill>
                <a:latin typeface="Arial MT"/>
                <a:cs typeface="Arial MT"/>
              </a:rPr>
              <a:t>Automated</a:t>
            </a:r>
            <a:r>
              <a:rPr dirty="0" sz="3400">
                <a:solidFill>
                  <a:srgbClr val="089093"/>
                </a:solidFill>
                <a:latin typeface="Arial MT"/>
                <a:cs typeface="Arial MT"/>
              </a:rPr>
              <a:t>	</a:t>
            </a:r>
            <a:r>
              <a:rPr dirty="0" sz="3400" spc="-10">
                <a:solidFill>
                  <a:srgbClr val="169793"/>
                </a:solidFill>
                <a:latin typeface="Arial MT"/>
                <a:cs typeface="Arial MT"/>
              </a:rPr>
              <a:t>Quotations</a:t>
            </a:r>
            <a:endParaRPr sz="3400">
              <a:latin typeface="Arial MT"/>
              <a:cs typeface="Arial MT"/>
            </a:endParaRPr>
          </a:p>
          <a:p>
            <a:pPr lvl="1" marL="730250" marR="5080" indent="-385445">
              <a:lnSpc>
                <a:spcPct val="75200"/>
              </a:lnSpc>
              <a:spcBef>
                <a:spcPts val="880"/>
              </a:spcBef>
              <a:buChar char="—"/>
              <a:tabLst>
                <a:tab pos="730250" algn="l"/>
                <a:tab pos="742950" algn="l"/>
                <a:tab pos="2042795" algn="l"/>
                <a:tab pos="2583815" algn="l"/>
                <a:tab pos="4025900" algn="l"/>
              </a:tabLst>
            </a:pPr>
            <a:r>
              <a:rPr dirty="0" sz="3350" spc="40">
                <a:latin typeface="Calibri"/>
                <a:cs typeface="Calibri"/>
              </a:rPr>
              <a:t>Stocks</a:t>
            </a:r>
            <a:r>
              <a:rPr dirty="0" sz="3350">
                <a:latin typeface="Calibri"/>
                <a:cs typeface="Calibri"/>
              </a:rPr>
              <a:t>	are</a:t>
            </a:r>
            <a:r>
              <a:rPr dirty="0" sz="3350" spc="340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traded</a:t>
            </a:r>
            <a:r>
              <a:rPr dirty="0" sz="3350">
                <a:latin typeface="Calibri"/>
                <a:cs typeface="Calibri"/>
              </a:rPr>
              <a:t>	in</a:t>
            </a:r>
            <a:r>
              <a:rPr dirty="0" sz="3350" spc="229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an</a:t>
            </a:r>
            <a:r>
              <a:rPr dirty="0" sz="3350" spc="22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over</a:t>
            </a:r>
            <a:r>
              <a:rPr dirty="0" sz="3350" spc="22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the</a:t>
            </a:r>
            <a:r>
              <a:rPr dirty="0" sz="3350" spc="280">
                <a:latin typeface="Calibri"/>
                <a:cs typeface="Calibri"/>
              </a:rPr>
              <a:t> </a:t>
            </a:r>
            <a:r>
              <a:rPr dirty="0" sz="3350" spc="-20">
                <a:latin typeface="Calibri"/>
                <a:cs typeface="Calibri"/>
              </a:rPr>
              <a:t>counter </a:t>
            </a:r>
            <a:r>
              <a:rPr dirty="0" sz="3350" spc="-10">
                <a:latin typeface="Calibri"/>
                <a:cs typeface="Calibri"/>
              </a:rPr>
              <a:t>electronic</a:t>
            </a:r>
            <a:r>
              <a:rPr dirty="0" sz="3350">
                <a:latin typeface="Calibri"/>
                <a:cs typeface="Calibri"/>
              </a:rPr>
              <a:t>	</a:t>
            </a:r>
            <a:r>
              <a:rPr dirty="0" sz="3350" spc="-10">
                <a:latin typeface="Calibri"/>
                <a:cs typeface="Calibri"/>
              </a:rPr>
              <a:t>market</a:t>
            </a:r>
            <a:endParaRPr sz="3350">
              <a:latin typeface="Calibri"/>
              <a:cs typeface="Calibri"/>
            </a:endParaRPr>
          </a:p>
          <a:p>
            <a:pPr lvl="1" marL="739775" indent="-381000">
              <a:lnSpc>
                <a:spcPts val="3600"/>
              </a:lnSpc>
              <a:buChar char="—"/>
              <a:tabLst>
                <a:tab pos="739775" algn="l"/>
                <a:tab pos="1894205" algn="l"/>
                <a:tab pos="2955290" algn="l"/>
              </a:tabLst>
            </a:pPr>
            <a:r>
              <a:rPr dirty="0" sz="3200" spc="100">
                <a:latin typeface="Calibri"/>
                <a:cs typeface="Calibri"/>
              </a:rPr>
              <a:t>4,000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65">
                <a:latin typeface="Calibri"/>
                <a:cs typeface="Calibri"/>
              </a:rPr>
              <a:t>small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45">
                <a:latin typeface="Calibri"/>
                <a:cs typeface="Calibri"/>
              </a:rPr>
              <a:t>companies</a:t>
            </a:r>
            <a:endParaRPr sz="3200">
              <a:latin typeface="Calibri"/>
              <a:cs typeface="Calibri"/>
            </a:endParaRPr>
          </a:p>
          <a:p>
            <a:pPr lvl="2" marL="1134110" indent="-230504">
              <a:lnSpc>
                <a:spcPts val="3150"/>
              </a:lnSpc>
              <a:buChar char="•"/>
              <a:tabLst>
                <a:tab pos="1134110" algn="l"/>
                <a:tab pos="2678430" algn="l"/>
                <a:tab pos="4832350" algn="l"/>
                <a:tab pos="6495415" algn="l"/>
              </a:tabLst>
            </a:pPr>
            <a:r>
              <a:rPr dirty="0" sz="2750" spc="60">
                <a:latin typeface="Calibri"/>
                <a:cs typeface="Calibri"/>
              </a:rPr>
              <a:t>Company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-10">
                <a:latin typeface="Calibri"/>
                <a:cs typeface="Calibri"/>
              </a:rPr>
              <a:t>requirements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65">
                <a:latin typeface="Calibri"/>
                <a:cs typeface="Calibri"/>
              </a:rPr>
              <a:t>are</a:t>
            </a:r>
            <a:r>
              <a:rPr dirty="0" sz="2750" spc="2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not</a:t>
            </a:r>
            <a:r>
              <a:rPr dirty="0" sz="2750" spc="27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as</a:t>
            </a:r>
            <a:r>
              <a:rPr dirty="0" sz="2750">
                <a:latin typeface="Calibri"/>
                <a:cs typeface="Calibri"/>
              </a:rPr>
              <a:t>	</a:t>
            </a:r>
            <a:r>
              <a:rPr dirty="0" sz="2750" spc="40">
                <a:latin typeface="Calibri"/>
                <a:cs typeface="Calibri"/>
              </a:rPr>
              <a:t>strict</a:t>
            </a:r>
            <a:endParaRPr sz="2750">
              <a:latin typeface="Calibri"/>
              <a:cs typeface="Calibri"/>
            </a:endParaRPr>
          </a:p>
          <a:p>
            <a:pPr marL="735330" indent="-425450">
              <a:lnSpc>
                <a:spcPts val="3345"/>
              </a:lnSpc>
              <a:buChar char="—"/>
              <a:tabLst>
                <a:tab pos="735330" algn="l"/>
                <a:tab pos="6753225" algn="l"/>
              </a:tabLst>
            </a:pPr>
            <a:r>
              <a:rPr dirty="0" sz="3250" spc="-90">
                <a:latin typeface="Arial MT"/>
                <a:cs typeface="Arial MT"/>
              </a:rPr>
              <a:t>More</a:t>
            </a:r>
            <a:r>
              <a:rPr dirty="0" sz="3250" spc="-50">
                <a:latin typeface="Arial MT"/>
                <a:cs typeface="Arial MT"/>
              </a:rPr>
              <a:t> </a:t>
            </a:r>
            <a:r>
              <a:rPr dirty="0" sz="3250">
                <a:latin typeface="Arial MT"/>
                <a:cs typeface="Arial MT"/>
              </a:rPr>
              <a:t>volatile</a:t>
            </a:r>
            <a:r>
              <a:rPr dirty="0" sz="3250" spc="-65">
                <a:latin typeface="Arial MT"/>
                <a:cs typeface="Arial MT"/>
              </a:rPr>
              <a:t> </a:t>
            </a:r>
            <a:r>
              <a:rPr dirty="0" sz="3250" spc="-125">
                <a:latin typeface="Arial MT"/>
                <a:cs typeface="Arial MT"/>
              </a:rPr>
              <a:t>because</a:t>
            </a:r>
            <a:r>
              <a:rPr dirty="0" sz="3250" spc="-30">
                <a:latin typeface="Arial MT"/>
                <a:cs typeface="Arial MT"/>
              </a:rPr>
              <a:t> </a:t>
            </a:r>
            <a:r>
              <a:rPr dirty="0" sz="3250" spc="-10">
                <a:latin typeface="Arial MT"/>
                <a:cs typeface="Arial MT"/>
              </a:rPr>
              <a:t>companies</a:t>
            </a:r>
            <a:r>
              <a:rPr dirty="0" sz="3250">
                <a:latin typeface="Arial MT"/>
                <a:cs typeface="Arial MT"/>
              </a:rPr>
              <a:t>	</a:t>
            </a:r>
            <a:r>
              <a:rPr dirty="0" sz="3250" spc="-25">
                <a:latin typeface="Arial MT"/>
                <a:cs typeface="Arial MT"/>
              </a:rPr>
              <a:t>are</a:t>
            </a:r>
            <a:endParaRPr sz="3250">
              <a:latin typeface="Arial MT"/>
              <a:cs typeface="Arial MT"/>
            </a:endParaRPr>
          </a:p>
          <a:p>
            <a:pPr marL="742950">
              <a:lnSpc>
                <a:spcPts val="3495"/>
              </a:lnSpc>
            </a:pPr>
            <a:r>
              <a:rPr dirty="0" sz="3300" spc="-55">
                <a:latin typeface="Arial MT"/>
                <a:cs typeface="Arial MT"/>
              </a:rPr>
              <a:t>young</a:t>
            </a:r>
            <a:r>
              <a:rPr dirty="0" sz="3300" spc="-145">
                <a:latin typeface="Arial MT"/>
                <a:cs typeface="Arial MT"/>
              </a:rPr>
              <a:t> </a:t>
            </a:r>
            <a:r>
              <a:rPr dirty="0" sz="3300" spc="-25">
                <a:latin typeface="Arial MT"/>
                <a:cs typeface="Arial MT"/>
              </a:rPr>
              <a:t>and</a:t>
            </a:r>
            <a:r>
              <a:rPr dirty="0" sz="3300" spc="-160">
                <a:latin typeface="Arial MT"/>
                <a:cs typeface="Arial MT"/>
              </a:rPr>
              <a:t> </a:t>
            </a:r>
            <a:r>
              <a:rPr dirty="0" sz="3300" spc="-25">
                <a:latin typeface="Arial MT"/>
                <a:cs typeface="Arial MT"/>
              </a:rPr>
              <a:t>new</a:t>
            </a:r>
            <a:endParaRPr sz="3300">
              <a:latin typeface="Arial MT"/>
              <a:cs typeface="Arial MT"/>
            </a:endParaRPr>
          </a:p>
          <a:p>
            <a:pPr marL="740410" indent="-387350">
              <a:lnSpc>
                <a:spcPct val="100000"/>
              </a:lnSpc>
              <a:spcBef>
                <a:spcPts val="80"/>
              </a:spcBef>
              <a:buChar char="—"/>
              <a:tabLst>
                <a:tab pos="740410" algn="l"/>
              </a:tabLst>
            </a:pPr>
            <a:r>
              <a:rPr dirty="0" sz="2950">
                <a:latin typeface="Arial MT"/>
                <a:cs typeface="Arial MT"/>
              </a:rPr>
              <a:t>Average</a:t>
            </a:r>
            <a:r>
              <a:rPr dirty="0" sz="2950" spc="560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stock</a:t>
            </a:r>
            <a:r>
              <a:rPr dirty="0" sz="2950" spc="520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price</a:t>
            </a:r>
            <a:r>
              <a:rPr dirty="0" sz="2950" spc="500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is</a:t>
            </a:r>
            <a:r>
              <a:rPr dirty="0" sz="2950" spc="495">
                <a:latin typeface="Arial MT"/>
                <a:cs typeface="Arial MT"/>
              </a:rPr>
              <a:t> </a:t>
            </a:r>
            <a:r>
              <a:rPr dirty="0" sz="2950" spc="75">
                <a:latin typeface="Arial MT"/>
                <a:cs typeface="Arial MT"/>
              </a:rPr>
              <a:t>$11.00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45541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48237" y="2062459"/>
            <a:ext cx="7434580" cy="200660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4965" marR="5080" indent="-342900">
              <a:lnSpc>
                <a:spcPct val="93500"/>
              </a:lnSpc>
              <a:spcBef>
                <a:spcPts val="380"/>
              </a:spcBef>
              <a:buChar char="•"/>
              <a:tabLst>
                <a:tab pos="354965" algn="l"/>
                <a:tab pos="357505" algn="l"/>
                <a:tab pos="1657985" algn="l"/>
                <a:tab pos="1879600" algn="l"/>
                <a:tab pos="2334895" algn="l"/>
                <a:tab pos="2525395" algn="l"/>
                <a:tab pos="5243830" algn="l"/>
              </a:tabLst>
            </a:pPr>
            <a:r>
              <a:rPr dirty="0" sz="3400">
                <a:latin typeface="Arial MT"/>
                <a:cs typeface="Arial MT"/>
              </a:rPr>
              <a:t>	A</a:t>
            </a:r>
            <a:r>
              <a:rPr dirty="0" sz="3400" spc="35">
                <a:latin typeface="Arial MT"/>
                <a:cs typeface="Arial MT"/>
              </a:rPr>
              <a:t> </a:t>
            </a:r>
            <a:r>
              <a:rPr dirty="0" sz="3400" spc="60">
                <a:latin typeface="Arial MT"/>
                <a:cs typeface="Arial MT"/>
              </a:rPr>
              <a:t>security</a:t>
            </a:r>
            <a:r>
              <a:rPr dirty="0" sz="3400">
                <a:latin typeface="Arial MT"/>
                <a:cs typeface="Arial MT"/>
              </a:rPr>
              <a:t>		</a:t>
            </a:r>
            <a:r>
              <a:rPr dirty="0" sz="3400" spc="60">
                <a:latin typeface="Arial MT"/>
                <a:cs typeface="Arial MT"/>
              </a:rPr>
              <a:t>representing</a:t>
            </a:r>
            <a:r>
              <a:rPr dirty="0" sz="3400">
                <a:latin typeface="Arial MT"/>
                <a:cs typeface="Arial MT"/>
              </a:rPr>
              <a:t>	a</a:t>
            </a:r>
            <a:r>
              <a:rPr dirty="0" sz="3400" spc="39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loan</a:t>
            </a:r>
            <a:r>
              <a:rPr dirty="0" sz="3400" spc="320">
                <a:latin typeface="Arial MT"/>
                <a:cs typeface="Arial MT"/>
              </a:rPr>
              <a:t> </a:t>
            </a:r>
            <a:r>
              <a:rPr dirty="0" sz="3400" spc="15">
                <a:latin typeface="Arial MT"/>
                <a:cs typeface="Arial MT"/>
              </a:rPr>
              <a:t>of </a:t>
            </a:r>
            <a:r>
              <a:rPr dirty="0" sz="3450" spc="-10">
                <a:latin typeface="Arial MT"/>
                <a:cs typeface="Arial MT"/>
              </a:rPr>
              <a:t>money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85">
                <a:latin typeface="Arial MT"/>
                <a:cs typeface="Arial MT"/>
              </a:rPr>
              <a:t>from</a:t>
            </a:r>
            <a:r>
              <a:rPr dirty="0" sz="3450" spc="39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a</a:t>
            </a:r>
            <a:r>
              <a:rPr dirty="0" sz="3450" spc="35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lender</a:t>
            </a:r>
            <a:r>
              <a:rPr dirty="0" sz="3450" spc="420">
                <a:latin typeface="Arial MT"/>
                <a:cs typeface="Arial MT"/>
              </a:rPr>
              <a:t> </a:t>
            </a:r>
            <a:r>
              <a:rPr dirty="0" sz="3450" spc="95">
                <a:latin typeface="Arial MT"/>
                <a:cs typeface="Arial MT"/>
              </a:rPr>
              <a:t>to</a:t>
            </a:r>
            <a:r>
              <a:rPr dirty="0" sz="3450" spc="245">
                <a:latin typeface="Arial MT"/>
                <a:cs typeface="Arial MT"/>
              </a:rPr>
              <a:t> </a:t>
            </a:r>
            <a:r>
              <a:rPr dirty="0" sz="3450" spc="-50">
                <a:latin typeface="Arial MT"/>
                <a:cs typeface="Arial MT"/>
              </a:rPr>
              <a:t>a</a:t>
            </a:r>
            <a:r>
              <a:rPr dirty="0" sz="3450" spc="70">
                <a:latin typeface="Arial MT"/>
                <a:cs typeface="Arial MT"/>
              </a:rPr>
              <a:t> </a:t>
            </a:r>
            <a:r>
              <a:rPr dirty="0" sz="3400" spc="70">
                <a:latin typeface="Arial MT"/>
                <a:cs typeface="Arial MT"/>
              </a:rPr>
              <a:t>borrower</a:t>
            </a:r>
            <a:r>
              <a:rPr dirty="0" sz="3400">
                <a:latin typeface="Arial MT"/>
                <a:cs typeface="Arial MT"/>
              </a:rPr>
              <a:t>	</a:t>
            </a:r>
            <a:r>
              <a:rPr dirty="0" sz="3400" spc="114">
                <a:latin typeface="Arial MT"/>
                <a:cs typeface="Arial MT"/>
              </a:rPr>
              <a:t>for</a:t>
            </a:r>
            <a:r>
              <a:rPr dirty="0" sz="3400" spc="24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a</a:t>
            </a:r>
            <a:r>
              <a:rPr dirty="0" sz="3400" spc="40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set</a:t>
            </a:r>
            <a:r>
              <a:rPr dirty="0" sz="3400" spc="245">
                <a:latin typeface="Arial MT"/>
                <a:cs typeface="Arial MT"/>
              </a:rPr>
              <a:t> </a:t>
            </a:r>
            <a:r>
              <a:rPr dirty="0" sz="3400" spc="140">
                <a:latin typeface="Arial MT"/>
                <a:cs typeface="Arial MT"/>
              </a:rPr>
              <a:t>time</a:t>
            </a:r>
            <a:r>
              <a:rPr dirty="0" sz="3400" spc="365">
                <a:latin typeface="Arial MT"/>
                <a:cs typeface="Arial MT"/>
              </a:rPr>
              <a:t> </a:t>
            </a:r>
            <a:r>
              <a:rPr dirty="0" sz="3400" spc="70">
                <a:latin typeface="Arial MT"/>
                <a:cs typeface="Arial MT"/>
              </a:rPr>
              <a:t>period, </a:t>
            </a:r>
            <a:r>
              <a:rPr dirty="0" sz="3400" spc="-10">
                <a:latin typeface="Arial MT"/>
                <a:cs typeface="Arial MT"/>
              </a:rPr>
              <a:t>which</a:t>
            </a:r>
            <a:r>
              <a:rPr dirty="0" sz="3400">
                <a:latin typeface="Arial MT"/>
                <a:cs typeface="Arial MT"/>
              </a:rPr>
              <a:t>	pays</a:t>
            </a:r>
            <a:r>
              <a:rPr dirty="0" sz="3400" spc="35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a</a:t>
            </a:r>
            <a:r>
              <a:rPr dirty="0" sz="3400" spc="380">
                <a:latin typeface="Arial MT"/>
                <a:cs typeface="Arial MT"/>
              </a:rPr>
              <a:t> </a:t>
            </a:r>
            <a:r>
              <a:rPr dirty="0" sz="3400" spc="50">
                <a:latin typeface="Arial MT"/>
                <a:cs typeface="Arial MT"/>
              </a:rPr>
              <a:t>fixed</a:t>
            </a:r>
            <a:r>
              <a:rPr dirty="0" sz="3400" spc="405">
                <a:latin typeface="Arial MT"/>
                <a:cs typeface="Arial MT"/>
              </a:rPr>
              <a:t> </a:t>
            </a:r>
            <a:r>
              <a:rPr dirty="0" sz="3400" spc="80">
                <a:latin typeface="Arial MT"/>
                <a:cs typeface="Arial MT"/>
              </a:rPr>
              <a:t>rate</a:t>
            </a:r>
            <a:r>
              <a:rPr dirty="0" sz="3400" spc="290">
                <a:latin typeface="Arial MT"/>
                <a:cs typeface="Arial MT"/>
              </a:rPr>
              <a:t> </a:t>
            </a:r>
            <a:r>
              <a:rPr dirty="0" sz="3400" spc="50">
                <a:latin typeface="Arial MT"/>
                <a:cs typeface="Arial MT"/>
              </a:rPr>
              <a:t>of</a:t>
            </a:r>
            <a:r>
              <a:rPr dirty="0" sz="3400" spc="250">
                <a:latin typeface="Arial MT"/>
                <a:cs typeface="Arial MT"/>
              </a:rPr>
              <a:t> </a:t>
            </a:r>
            <a:r>
              <a:rPr dirty="0" sz="3400" spc="90">
                <a:latin typeface="Arial MT"/>
                <a:cs typeface="Arial MT"/>
              </a:rPr>
              <a:t>interest.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45541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99712" y="2056258"/>
            <a:ext cx="6985000" cy="2018664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48615" marR="5080" indent="-336550">
              <a:lnSpc>
                <a:spcPct val="92800"/>
              </a:lnSpc>
              <a:spcBef>
                <a:spcPts val="414"/>
              </a:spcBef>
              <a:buChar char="•"/>
              <a:tabLst>
                <a:tab pos="352425" algn="l"/>
              </a:tabLst>
            </a:pPr>
            <a:r>
              <a:rPr dirty="0" sz="3450">
                <a:latin typeface="Arial MT"/>
                <a:cs typeface="Arial MT"/>
              </a:rPr>
              <a:t>An</a:t>
            </a:r>
            <a:r>
              <a:rPr dirty="0" sz="3450" spc="315">
                <a:latin typeface="Arial MT"/>
                <a:cs typeface="Arial MT"/>
              </a:rPr>
              <a:t> </a:t>
            </a:r>
            <a:r>
              <a:rPr dirty="0" sz="3450" spc="75">
                <a:latin typeface="Arial MT"/>
                <a:cs typeface="Arial MT"/>
              </a:rPr>
              <a:t>investment</a:t>
            </a:r>
            <a:r>
              <a:rPr dirty="0" sz="3450" spc="370">
                <a:latin typeface="Arial MT"/>
                <a:cs typeface="Arial MT"/>
              </a:rPr>
              <a:t> </a:t>
            </a:r>
            <a:r>
              <a:rPr dirty="0" sz="3450" spc="140">
                <a:latin typeface="Arial MT"/>
                <a:cs typeface="Arial MT"/>
              </a:rPr>
              <a:t>that</a:t>
            </a:r>
            <a:r>
              <a:rPr dirty="0" sz="3450" spc="29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pools</a:t>
            </a:r>
            <a:r>
              <a:rPr dirty="0" sz="3450" spc="280">
                <a:latin typeface="Arial MT"/>
                <a:cs typeface="Arial MT"/>
              </a:rPr>
              <a:t> </a:t>
            </a:r>
            <a:r>
              <a:rPr dirty="0" sz="3450" spc="-20">
                <a:latin typeface="Arial MT"/>
                <a:cs typeface="Arial MT"/>
              </a:rPr>
              <a:t>money </a:t>
            </a:r>
            <a:r>
              <a:rPr dirty="0" sz="3450" spc="-20">
                <a:latin typeface="Arial MT"/>
                <a:cs typeface="Arial MT"/>
              </a:rPr>
              <a:t>	</a:t>
            </a:r>
            <a:r>
              <a:rPr dirty="0" sz="3450" spc="120">
                <a:latin typeface="Arial MT"/>
                <a:cs typeface="Arial MT"/>
              </a:rPr>
              <a:t>from</a:t>
            </a:r>
            <a:r>
              <a:rPr dirty="0" sz="3450" spc="36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several</a:t>
            </a:r>
            <a:r>
              <a:rPr dirty="0" sz="3450" spc="58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investors</a:t>
            </a:r>
            <a:r>
              <a:rPr dirty="0" sz="3450" spc="490">
                <a:latin typeface="Arial MT"/>
                <a:cs typeface="Arial MT"/>
              </a:rPr>
              <a:t> </a:t>
            </a:r>
            <a:r>
              <a:rPr dirty="0" sz="3450" spc="140">
                <a:latin typeface="Arial MT"/>
                <a:cs typeface="Arial MT"/>
              </a:rPr>
              <a:t>to</a:t>
            </a:r>
            <a:r>
              <a:rPr dirty="0" sz="3450" spc="28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buy</a:t>
            </a:r>
            <a:r>
              <a:rPr dirty="0" sz="3450" spc="505">
                <a:latin typeface="Arial MT"/>
                <a:cs typeface="Arial MT"/>
              </a:rPr>
              <a:t> </a:t>
            </a:r>
            <a:r>
              <a:rPr dirty="0" sz="3450" spc="-50">
                <a:latin typeface="Arial MT"/>
                <a:cs typeface="Arial MT"/>
              </a:rPr>
              <a:t>a </a:t>
            </a:r>
            <a:r>
              <a:rPr dirty="0" sz="3450" spc="-50">
                <a:latin typeface="Arial MT"/>
                <a:cs typeface="Arial MT"/>
              </a:rPr>
              <a:t>	</a:t>
            </a:r>
            <a:r>
              <a:rPr dirty="0" sz="3450" spc="70">
                <a:latin typeface="Arial MT"/>
                <a:cs typeface="Arial MT"/>
              </a:rPr>
              <a:t>particular</a:t>
            </a:r>
            <a:r>
              <a:rPr dirty="0" sz="3450" spc="430">
                <a:latin typeface="Arial MT"/>
                <a:cs typeface="Arial MT"/>
              </a:rPr>
              <a:t> </a:t>
            </a:r>
            <a:r>
              <a:rPr dirty="0" sz="3450" spc="110">
                <a:latin typeface="Arial MT"/>
                <a:cs typeface="Arial MT"/>
              </a:rPr>
              <a:t>type</a:t>
            </a:r>
            <a:r>
              <a:rPr dirty="0" sz="3450" spc="29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of</a:t>
            </a:r>
            <a:r>
              <a:rPr dirty="0" sz="3450" spc="285">
                <a:latin typeface="Arial MT"/>
                <a:cs typeface="Arial MT"/>
              </a:rPr>
              <a:t> </a:t>
            </a:r>
            <a:r>
              <a:rPr dirty="0" sz="3450" spc="80">
                <a:latin typeface="Arial MT"/>
                <a:cs typeface="Arial MT"/>
              </a:rPr>
              <a:t>investment, </a:t>
            </a:r>
            <a:r>
              <a:rPr dirty="0" sz="3450" spc="80">
                <a:latin typeface="Arial MT"/>
                <a:cs typeface="Arial MT"/>
              </a:rPr>
              <a:t>	</a:t>
            </a:r>
            <a:r>
              <a:rPr dirty="0" sz="3450">
                <a:latin typeface="Arial MT"/>
                <a:cs typeface="Arial MT"/>
              </a:rPr>
              <a:t>such</a:t>
            </a:r>
            <a:r>
              <a:rPr dirty="0" sz="3450" spc="17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as</a:t>
            </a:r>
            <a:r>
              <a:rPr dirty="0" sz="3450" spc="125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stocks.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45541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99712" y="2056258"/>
            <a:ext cx="7212330" cy="2018664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48615" marR="5080" indent="-336550">
              <a:lnSpc>
                <a:spcPct val="92800"/>
              </a:lnSpc>
              <a:spcBef>
                <a:spcPts val="414"/>
              </a:spcBef>
              <a:buChar char="•"/>
              <a:tabLst>
                <a:tab pos="354965" algn="l"/>
                <a:tab pos="6976109" algn="l"/>
              </a:tabLst>
            </a:pPr>
            <a:r>
              <a:rPr dirty="0" sz="3450">
                <a:latin typeface="Arial MT"/>
                <a:cs typeface="Arial MT"/>
              </a:rPr>
              <a:t>An</a:t>
            </a:r>
            <a:r>
              <a:rPr dirty="0" sz="3450" spc="275">
                <a:latin typeface="Arial MT"/>
                <a:cs typeface="Arial MT"/>
              </a:rPr>
              <a:t> </a:t>
            </a:r>
            <a:r>
              <a:rPr dirty="0" sz="3450" spc="60">
                <a:latin typeface="Arial MT"/>
                <a:cs typeface="Arial MT"/>
              </a:rPr>
              <a:t>investor</a:t>
            </a:r>
            <a:r>
              <a:rPr dirty="0" sz="3450" spc="33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buys</a:t>
            </a:r>
            <a:r>
              <a:rPr dirty="0" sz="3450" spc="28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pieces</a:t>
            </a:r>
            <a:r>
              <a:rPr dirty="0" sz="3450" spc="300">
                <a:latin typeface="Arial MT"/>
                <a:cs typeface="Arial MT"/>
              </a:rPr>
              <a:t> </a:t>
            </a:r>
            <a:r>
              <a:rPr dirty="0" sz="3450" spc="-25">
                <a:latin typeface="Arial MT"/>
                <a:cs typeface="Arial MT"/>
              </a:rPr>
              <a:t>of </a:t>
            </a:r>
            <a:r>
              <a:rPr dirty="0" sz="3450" spc="-25">
                <a:latin typeface="Arial MT"/>
                <a:cs typeface="Arial MT"/>
              </a:rPr>
              <a:t>	</a:t>
            </a:r>
            <a:r>
              <a:rPr dirty="0" sz="3450" spc="70">
                <a:latin typeface="Arial MT"/>
                <a:cs typeface="Arial MT"/>
              </a:rPr>
              <a:t>property,</a:t>
            </a:r>
            <a:r>
              <a:rPr dirty="0" sz="3450" spc="37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such</a:t>
            </a:r>
            <a:r>
              <a:rPr dirty="0" sz="3450" spc="29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as</a:t>
            </a:r>
            <a:r>
              <a:rPr dirty="0" sz="3450" spc="19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land</a:t>
            </a:r>
            <a:r>
              <a:rPr dirty="0" sz="3450" spc="270">
                <a:latin typeface="Arial MT"/>
                <a:cs typeface="Arial MT"/>
              </a:rPr>
              <a:t> </a:t>
            </a:r>
            <a:r>
              <a:rPr dirty="0" sz="3450" spc="75">
                <a:latin typeface="Arial MT"/>
                <a:cs typeface="Arial MT"/>
              </a:rPr>
              <a:t>or</a:t>
            </a:r>
            <a:r>
              <a:rPr dirty="0" sz="3450" spc="170">
                <a:latin typeface="Arial MT"/>
                <a:cs typeface="Arial MT"/>
              </a:rPr>
              <a:t> </a:t>
            </a:r>
            <a:r>
              <a:rPr dirty="0" sz="3450" spc="-50">
                <a:latin typeface="Arial MT"/>
                <a:cs typeface="Arial MT"/>
              </a:rPr>
              <a:t>a </a:t>
            </a:r>
            <a:r>
              <a:rPr dirty="0" sz="3450" spc="-50">
                <a:latin typeface="Arial MT"/>
                <a:cs typeface="Arial MT"/>
              </a:rPr>
              <a:t>	</a:t>
            </a:r>
            <a:r>
              <a:rPr dirty="0" sz="3450" spc="65">
                <a:latin typeface="Arial MT"/>
                <a:cs typeface="Arial MT"/>
              </a:rPr>
              <a:t>building,</a:t>
            </a:r>
            <a:r>
              <a:rPr dirty="0" sz="3450" spc="390">
                <a:latin typeface="Arial MT"/>
                <a:cs typeface="Arial MT"/>
              </a:rPr>
              <a:t> </a:t>
            </a:r>
            <a:r>
              <a:rPr dirty="0" sz="3450" spc="60">
                <a:latin typeface="Arial MT"/>
                <a:cs typeface="Arial MT"/>
              </a:rPr>
              <a:t>in</a:t>
            </a:r>
            <a:r>
              <a:rPr dirty="0" sz="3450" spc="28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hopes</a:t>
            </a:r>
            <a:r>
              <a:rPr dirty="0" sz="3450" spc="34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of</a:t>
            </a:r>
            <a:r>
              <a:rPr dirty="0" sz="3450" spc="245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generating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-200">
                <a:latin typeface="Arial MT"/>
                <a:cs typeface="Arial MT"/>
              </a:rPr>
              <a:t>a </a:t>
            </a:r>
            <a:r>
              <a:rPr dirty="0" sz="3450" spc="-200">
                <a:latin typeface="Arial MT"/>
                <a:cs typeface="Arial MT"/>
              </a:rPr>
              <a:t>	</a:t>
            </a:r>
            <a:r>
              <a:rPr dirty="0" sz="3450" spc="105">
                <a:latin typeface="Arial MT"/>
                <a:cs typeface="Arial MT"/>
              </a:rPr>
              <a:t>profit.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9" y="1660921"/>
            <a:ext cx="9117210" cy="54471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973335"/>
            <a:ext cx="9135070" cy="56257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48567" y="2524075"/>
            <a:ext cx="7285990" cy="339661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0520" marR="5080" indent="-338455">
              <a:lnSpc>
                <a:spcPct val="92700"/>
              </a:lnSpc>
              <a:spcBef>
                <a:spcPts val="409"/>
              </a:spcBef>
              <a:buChar char="•"/>
              <a:tabLst>
                <a:tab pos="350520" algn="l"/>
                <a:tab pos="357505" algn="l"/>
                <a:tab pos="6022340" algn="l"/>
              </a:tabLst>
            </a:pPr>
            <a:r>
              <a:rPr dirty="0" sz="3350">
                <a:latin typeface="Arial MT"/>
                <a:cs typeface="Arial MT"/>
              </a:rPr>
              <a:t>	A</a:t>
            </a:r>
            <a:r>
              <a:rPr dirty="0" sz="3350" spc="225">
                <a:latin typeface="Arial MT"/>
                <a:cs typeface="Arial MT"/>
              </a:rPr>
              <a:t> </a:t>
            </a:r>
            <a:r>
              <a:rPr dirty="0" sz="3350" spc="70">
                <a:latin typeface="Arial MT"/>
                <a:cs typeface="Arial MT"/>
              </a:rPr>
              <a:t>deposit</a:t>
            </a:r>
            <a:r>
              <a:rPr dirty="0" sz="3350" spc="400">
                <a:latin typeface="Arial MT"/>
                <a:cs typeface="Arial MT"/>
              </a:rPr>
              <a:t> </a:t>
            </a:r>
            <a:r>
              <a:rPr dirty="0" sz="3350" spc="160">
                <a:latin typeface="Arial MT"/>
                <a:cs typeface="Arial MT"/>
              </a:rPr>
              <a:t>that</a:t>
            </a:r>
            <a:r>
              <a:rPr dirty="0" sz="3350" spc="330">
                <a:latin typeface="Arial MT"/>
                <a:cs typeface="Arial MT"/>
              </a:rPr>
              <a:t> </a:t>
            </a:r>
            <a:r>
              <a:rPr dirty="0" sz="3350" spc="65">
                <a:latin typeface="Arial MT"/>
                <a:cs typeface="Arial MT"/>
              </a:rPr>
              <a:t>earns</a:t>
            </a:r>
            <a:r>
              <a:rPr dirty="0" sz="3350" spc="235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a</a:t>
            </a:r>
            <a:r>
              <a:rPr dirty="0" sz="3350" spc="365">
                <a:latin typeface="Arial MT"/>
                <a:cs typeface="Arial MT"/>
              </a:rPr>
              <a:t> </a:t>
            </a:r>
            <a:r>
              <a:rPr dirty="0" sz="3350" spc="65">
                <a:latin typeface="Arial MT"/>
                <a:cs typeface="Arial MT"/>
              </a:rPr>
              <a:t>fixed </a:t>
            </a:r>
            <a:r>
              <a:rPr dirty="0" sz="3450" spc="80">
                <a:latin typeface="Arial MT"/>
                <a:cs typeface="Arial MT"/>
              </a:rPr>
              <a:t>interest</a:t>
            </a:r>
            <a:r>
              <a:rPr dirty="0" sz="3450" spc="315">
                <a:latin typeface="Arial MT"/>
                <a:cs typeface="Arial MT"/>
              </a:rPr>
              <a:t> </a:t>
            </a:r>
            <a:r>
              <a:rPr dirty="0" sz="3450" spc="85">
                <a:latin typeface="Arial MT"/>
                <a:cs typeface="Arial MT"/>
              </a:rPr>
              <a:t>rate</a:t>
            </a:r>
            <a:r>
              <a:rPr dirty="0" sz="3450" spc="229">
                <a:latin typeface="Arial MT"/>
                <a:cs typeface="Arial MT"/>
              </a:rPr>
              <a:t> </a:t>
            </a:r>
            <a:r>
              <a:rPr dirty="0" sz="3450" spc="65">
                <a:latin typeface="Arial MT"/>
                <a:cs typeface="Arial MT"/>
              </a:rPr>
              <a:t>for</a:t>
            </a:r>
            <a:r>
              <a:rPr dirty="0" sz="3450" spc="26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a</a:t>
            </a:r>
            <a:r>
              <a:rPr dirty="0" sz="3450" spc="340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specified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45">
                <a:latin typeface="Arial MT"/>
                <a:cs typeface="Arial MT"/>
              </a:rPr>
              <a:t>length </a:t>
            </a:r>
            <a:r>
              <a:rPr dirty="0" sz="3500">
                <a:latin typeface="Arial MT"/>
                <a:cs typeface="Arial MT"/>
              </a:rPr>
              <a:t>of</a:t>
            </a:r>
            <a:r>
              <a:rPr dirty="0" sz="3500" spc="220">
                <a:latin typeface="Arial MT"/>
                <a:cs typeface="Arial MT"/>
              </a:rPr>
              <a:t> </a:t>
            </a:r>
            <a:r>
              <a:rPr dirty="0" sz="3500" spc="105">
                <a:latin typeface="Arial MT"/>
                <a:cs typeface="Arial MT"/>
              </a:rPr>
              <a:t>time.</a:t>
            </a:r>
            <a:endParaRPr sz="3500">
              <a:latin typeface="Arial MT"/>
              <a:cs typeface="Arial MT"/>
            </a:endParaRPr>
          </a:p>
          <a:p>
            <a:pPr lvl="1" marL="730250" indent="-419100">
              <a:lnSpc>
                <a:spcPts val="3490"/>
              </a:lnSpc>
              <a:spcBef>
                <a:spcPts val="215"/>
              </a:spcBef>
              <a:buChar char="—"/>
              <a:tabLst>
                <a:tab pos="730250" algn="l"/>
              </a:tabLst>
            </a:pPr>
            <a:r>
              <a:rPr dirty="0" sz="3200" spc="-10">
                <a:latin typeface="Arial MT"/>
                <a:cs typeface="Arial MT"/>
              </a:rPr>
              <a:t>The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longer</a:t>
            </a:r>
            <a:r>
              <a:rPr dirty="0" sz="3200" spc="1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time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period</a:t>
            </a:r>
            <a:r>
              <a:rPr dirty="0" sz="3200" spc="150">
                <a:latin typeface="Arial MT"/>
                <a:cs typeface="Arial MT"/>
              </a:rPr>
              <a:t> </a:t>
            </a:r>
            <a:r>
              <a:rPr dirty="0" sz="3200" spc="-25">
                <a:latin typeface="Arial MT"/>
                <a:cs typeface="Arial MT"/>
              </a:rPr>
              <a:t>the</a:t>
            </a:r>
            <a:endParaRPr sz="3200">
              <a:latin typeface="Arial MT"/>
              <a:cs typeface="Arial MT"/>
            </a:endParaRPr>
          </a:p>
          <a:p>
            <a:pPr marL="753110">
              <a:lnSpc>
                <a:spcPts val="3729"/>
              </a:lnSpc>
            </a:pPr>
            <a:r>
              <a:rPr dirty="0" sz="3400" spc="-70">
                <a:latin typeface="Arial MT"/>
                <a:cs typeface="Arial MT"/>
              </a:rPr>
              <a:t>greater</a:t>
            </a:r>
            <a:r>
              <a:rPr dirty="0" sz="3400" spc="-8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the</a:t>
            </a:r>
            <a:r>
              <a:rPr dirty="0" sz="3400" spc="-160">
                <a:latin typeface="Arial MT"/>
                <a:cs typeface="Arial MT"/>
              </a:rPr>
              <a:t> </a:t>
            </a:r>
            <a:r>
              <a:rPr dirty="0" sz="3400" spc="-25">
                <a:latin typeface="Arial MT"/>
                <a:cs typeface="Arial MT"/>
              </a:rPr>
              <a:t>rate</a:t>
            </a:r>
            <a:r>
              <a:rPr dirty="0" sz="3400" spc="-10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of</a:t>
            </a:r>
            <a:r>
              <a:rPr dirty="0" sz="3400" spc="-225">
                <a:latin typeface="Arial MT"/>
                <a:cs typeface="Arial MT"/>
              </a:rPr>
              <a:t> </a:t>
            </a:r>
            <a:r>
              <a:rPr dirty="0" sz="3400" spc="-10">
                <a:latin typeface="Arial MT"/>
                <a:cs typeface="Arial MT"/>
              </a:rPr>
              <a:t>return.</a:t>
            </a:r>
            <a:endParaRPr sz="3400">
              <a:latin typeface="Arial MT"/>
              <a:cs typeface="Arial MT"/>
            </a:endParaRPr>
          </a:p>
          <a:p>
            <a:pPr lvl="1" marL="731520" marR="640080" indent="-393700">
              <a:lnSpc>
                <a:spcPts val="3379"/>
              </a:lnSpc>
              <a:spcBef>
                <a:spcPts val="660"/>
              </a:spcBef>
              <a:buChar char="—"/>
              <a:tabLst>
                <a:tab pos="753110" algn="l"/>
                <a:tab pos="1766570" algn="l"/>
                <a:tab pos="4715510" algn="l"/>
                <a:tab pos="6157595" algn="l"/>
              </a:tabLst>
            </a:pPr>
            <a:r>
              <a:rPr dirty="0" sz="3000">
                <a:latin typeface="Arial MT"/>
                <a:cs typeface="Arial MT"/>
              </a:rPr>
              <a:t>There</a:t>
            </a:r>
            <a:r>
              <a:rPr dirty="0" sz="3000" spc="33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is</a:t>
            </a:r>
            <a:r>
              <a:rPr dirty="0" sz="3000" spc="1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33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substantial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45">
                <a:latin typeface="Arial MT"/>
                <a:cs typeface="Arial MT"/>
              </a:rPr>
              <a:t>penalty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65">
                <a:latin typeface="Arial MT"/>
                <a:cs typeface="Arial MT"/>
              </a:rPr>
              <a:t>for </a:t>
            </a:r>
            <a:r>
              <a:rPr dirty="0" sz="3000" spc="65">
                <a:latin typeface="Arial MT"/>
                <a:cs typeface="Arial MT"/>
              </a:rPr>
              <a:t>	</a:t>
            </a:r>
            <a:r>
              <a:rPr dirty="0" sz="3000" spc="-10">
                <a:latin typeface="Arial MT"/>
                <a:cs typeface="Arial MT"/>
              </a:rPr>
              <a:t>early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50">
                <a:latin typeface="Arial MT"/>
                <a:cs typeface="Arial MT"/>
              </a:rPr>
              <a:t>withdrawal.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45541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47907" y="2056258"/>
            <a:ext cx="6791959" cy="360743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48615" marR="5080" indent="-336550">
              <a:lnSpc>
                <a:spcPts val="3829"/>
              </a:lnSpc>
              <a:spcBef>
                <a:spcPts val="500"/>
              </a:spcBef>
              <a:buChar char="•"/>
              <a:tabLst>
                <a:tab pos="355600" algn="l"/>
                <a:tab pos="1610360" algn="l"/>
                <a:tab pos="3548379" algn="l"/>
              </a:tabLst>
            </a:pPr>
            <a:r>
              <a:rPr dirty="0" sz="3450">
                <a:latin typeface="Arial MT"/>
                <a:cs typeface="Arial MT"/>
              </a:rPr>
              <a:t>Unique</a:t>
            </a:r>
            <a:r>
              <a:rPr dirty="0" sz="3450" spc="415">
                <a:latin typeface="Arial MT"/>
                <a:cs typeface="Arial MT"/>
              </a:rPr>
              <a:t> </a:t>
            </a:r>
            <a:r>
              <a:rPr dirty="0" sz="3450" spc="80">
                <a:latin typeface="Arial MT"/>
                <a:cs typeface="Arial MT"/>
              </a:rPr>
              <a:t>items</a:t>
            </a:r>
            <a:r>
              <a:rPr dirty="0" sz="3450" spc="305">
                <a:latin typeface="Arial MT"/>
                <a:cs typeface="Arial MT"/>
              </a:rPr>
              <a:t> </a:t>
            </a:r>
            <a:r>
              <a:rPr dirty="0" sz="3450" spc="125">
                <a:latin typeface="Arial MT"/>
                <a:cs typeface="Arial MT"/>
              </a:rPr>
              <a:t>that</a:t>
            </a:r>
            <a:r>
              <a:rPr dirty="0" sz="3450" spc="36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are</a:t>
            </a:r>
            <a:r>
              <a:rPr dirty="0" sz="3450" spc="320">
                <a:latin typeface="Arial MT"/>
                <a:cs typeface="Arial MT"/>
              </a:rPr>
              <a:t> </a:t>
            </a:r>
            <a:r>
              <a:rPr dirty="0" sz="3450" spc="55">
                <a:latin typeface="Arial MT"/>
                <a:cs typeface="Arial MT"/>
              </a:rPr>
              <a:t>relatively </a:t>
            </a:r>
            <a:r>
              <a:rPr dirty="0" sz="3450" spc="55">
                <a:latin typeface="Arial MT"/>
                <a:cs typeface="Arial MT"/>
              </a:rPr>
              <a:t>	</a:t>
            </a:r>
            <a:r>
              <a:rPr dirty="0" sz="3450" spc="35">
                <a:latin typeface="Arial MT"/>
                <a:cs typeface="Arial MT"/>
              </a:rPr>
              <a:t>rare</a:t>
            </a:r>
            <a:r>
              <a:rPr dirty="0" sz="3450">
                <a:latin typeface="Arial MT"/>
                <a:cs typeface="Arial MT"/>
              </a:rPr>
              <a:t>	or</a:t>
            </a:r>
            <a:r>
              <a:rPr dirty="0" sz="3450" spc="340">
                <a:latin typeface="Arial MT"/>
                <a:cs typeface="Arial MT"/>
              </a:rPr>
              <a:t> </a:t>
            </a:r>
            <a:r>
              <a:rPr dirty="0" sz="3450" spc="45">
                <a:latin typeface="Arial MT"/>
                <a:cs typeface="Arial MT"/>
              </a:rPr>
              <a:t>highly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-10">
                <a:latin typeface="Arial MT"/>
                <a:cs typeface="Arial MT"/>
              </a:rPr>
              <a:t>valued.</a:t>
            </a:r>
            <a:endParaRPr sz="3450">
              <a:latin typeface="Arial MT"/>
              <a:cs typeface="Arial MT"/>
            </a:endParaRPr>
          </a:p>
          <a:p>
            <a:pPr marL="478155">
              <a:lnSpc>
                <a:spcPct val="100000"/>
              </a:lnSpc>
              <a:spcBef>
                <a:spcPts val="15"/>
              </a:spcBef>
            </a:pPr>
            <a:r>
              <a:rPr dirty="0" sz="3300">
                <a:latin typeface="Arial MT"/>
                <a:cs typeface="Arial MT"/>
              </a:rPr>
              <a:t>-</a:t>
            </a:r>
            <a:r>
              <a:rPr dirty="0" sz="3300" spc="2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Art</a:t>
            </a:r>
            <a:r>
              <a:rPr dirty="0" sz="3300" spc="185">
                <a:latin typeface="Arial MT"/>
                <a:cs typeface="Arial MT"/>
              </a:rPr>
              <a:t> </a:t>
            </a:r>
            <a:r>
              <a:rPr dirty="0" sz="3300" spc="-20">
                <a:latin typeface="Arial MT"/>
                <a:cs typeface="Arial MT"/>
              </a:rPr>
              <a:t>work</a:t>
            </a:r>
            <a:endParaRPr sz="3300">
              <a:latin typeface="Arial MT"/>
              <a:cs typeface="Arial MT"/>
            </a:endParaRPr>
          </a:p>
          <a:p>
            <a:pPr marL="746760" indent="-419100">
              <a:lnSpc>
                <a:spcPct val="100000"/>
              </a:lnSpc>
              <a:spcBef>
                <a:spcPts val="220"/>
              </a:spcBef>
              <a:buChar char="—"/>
              <a:tabLst>
                <a:tab pos="746760" algn="l"/>
              </a:tabLst>
            </a:pPr>
            <a:r>
              <a:rPr dirty="0" sz="3200" spc="-75">
                <a:latin typeface="Arial MT"/>
                <a:cs typeface="Arial MT"/>
              </a:rPr>
              <a:t>Baseball</a:t>
            </a:r>
            <a:r>
              <a:rPr dirty="0" sz="3200" spc="1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trading</a:t>
            </a:r>
            <a:r>
              <a:rPr dirty="0" sz="3200" spc="6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cards</a:t>
            </a:r>
            <a:endParaRPr sz="3200">
              <a:latin typeface="Arial MT"/>
              <a:cs typeface="Arial MT"/>
            </a:endParaRPr>
          </a:p>
          <a:p>
            <a:pPr marL="748030" indent="-412750">
              <a:lnSpc>
                <a:spcPct val="100000"/>
              </a:lnSpc>
              <a:spcBef>
                <a:spcPts val="215"/>
              </a:spcBef>
              <a:buChar char="—"/>
              <a:tabLst>
                <a:tab pos="748030" algn="l"/>
              </a:tabLst>
            </a:pPr>
            <a:r>
              <a:rPr dirty="0" sz="3150" spc="-10">
                <a:latin typeface="Arial MT"/>
                <a:cs typeface="Arial MT"/>
              </a:rPr>
              <a:t>Coins</a:t>
            </a:r>
            <a:endParaRPr sz="3150">
              <a:latin typeface="Arial MT"/>
              <a:cs typeface="Arial MT"/>
            </a:endParaRPr>
          </a:p>
          <a:p>
            <a:pPr marL="750570" indent="-419100">
              <a:lnSpc>
                <a:spcPct val="100000"/>
              </a:lnSpc>
              <a:spcBef>
                <a:spcPts val="215"/>
              </a:spcBef>
              <a:buChar char="—"/>
              <a:tabLst>
                <a:tab pos="750570" algn="l"/>
              </a:tabLst>
            </a:pPr>
            <a:r>
              <a:rPr dirty="0" sz="3200" spc="-10">
                <a:latin typeface="Arial MT"/>
                <a:cs typeface="Arial MT"/>
              </a:rPr>
              <a:t>Automobiles</a:t>
            </a:r>
            <a:endParaRPr sz="3200">
              <a:latin typeface="Arial MT"/>
              <a:cs typeface="Arial MT"/>
            </a:endParaRPr>
          </a:p>
          <a:p>
            <a:pPr marL="749935" indent="-425450">
              <a:lnSpc>
                <a:spcPct val="100000"/>
              </a:lnSpc>
              <a:spcBef>
                <a:spcPts val="150"/>
              </a:spcBef>
              <a:buChar char="—"/>
              <a:tabLst>
                <a:tab pos="749935" algn="l"/>
              </a:tabLst>
            </a:pPr>
            <a:r>
              <a:rPr dirty="0" sz="3250" spc="-10">
                <a:latin typeface="Arial MT"/>
                <a:cs typeface="Arial MT"/>
              </a:rPr>
              <a:t>Antiques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45541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45288" y="1597123"/>
            <a:ext cx="8019415" cy="402272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44805" marR="712470" indent="-332740">
              <a:lnSpc>
                <a:spcPts val="3379"/>
              </a:lnSpc>
              <a:spcBef>
                <a:spcPts val="715"/>
              </a:spcBef>
              <a:buChar char="•"/>
              <a:tabLst>
                <a:tab pos="346710" algn="l"/>
              </a:tabLst>
            </a:pPr>
            <a:r>
              <a:rPr dirty="0" sz="3300" spc="-290">
                <a:latin typeface="Arial MT"/>
                <a:cs typeface="Arial MT"/>
              </a:rPr>
              <a:t>On</a:t>
            </a:r>
            <a:r>
              <a:rPr dirty="0" sz="3300" spc="60">
                <a:latin typeface="Arial MT"/>
                <a:cs typeface="Arial MT"/>
              </a:rPr>
              <a:t> </a:t>
            </a:r>
            <a:r>
              <a:rPr dirty="0" sz="3300" spc="-70">
                <a:latin typeface="Arial MT"/>
                <a:cs typeface="Arial MT"/>
              </a:rPr>
              <a:t>average,</a:t>
            </a:r>
            <a:r>
              <a:rPr dirty="0" sz="3300" spc="-110">
                <a:latin typeface="Arial MT"/>
                <a:cs typeface="Arial MT"/>
              </a:rPr>
              <a:t> </a:t>
            </a:r>
            <a:r>
              <a:rPr dirty="0" sz="3300" spc="-60">
                <a:latin typeface="Arial MT"/>
                <a:cs typeface="Arial MT"/>
              </a:rPr>
              <a:t>stocks</a:t>
            </a:r>
            <a:r>
              <a:rPr dirty="0" sz="3300" spc="-95">
                <a:latin typeface="Arial MT"/>
                <a:cs typeface="Arial MT"/>
              </a:rPr>
              <a:t> </a:t>
            </a:r>
            <a:r>
              <a:rPr dirty="0" sz="3300" spc="-55">
                <a:latin typeface="Arial MT"/>
                <a:cs typeface="Arial MT"/>
              </a:rPr>
              <a:t>have</a:t>
            </a:r>
            <a:r>
              <a:rPr dirty="0" sz="3300" spc="-30">
                <a:latin typeface="Arial MT"/>
                <a:cs typeface="Arial MT"/>
              </a:rPr>
              <a:t> </a:t>
            </a:r>
            <a:r>
              <a:rPr dirty="0" sz="3300" spc="-405">
                <a:latin typeface="Arial MT"/>
                <a:cs typeface="Arial MT"/>
              </a:rPr>
              <a:t>a</a:t>
            </a:r>
            <a:r>
              <a:rPr dirty="0" sz="3300" spc="180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high</a:t>
            </a:r>
            <a:r>
              <a:rPr dirty="0" sz="3300" spc="15">
                <a:latin typeface="Arial MT"/>
                <a:cs typeface="Arial MT"/>
              </a:rPr>
              <a:t> </a:t>
            </a:r>
            <a:r>
              <a:rPr dirty="0" sz="3300">
                <a:latin typeface="Arial MT"/>
                <a:cs typeface="Arial MT"/>
              </a:rPr>
              <a:t>rate</a:t>
            </a:r>
            <a:r>
              <a:rPr dirty="0" sz="3300" spc="-30">
                <a:latin typeface="Arial MT"/>
                <a:cs typeface="Arial MT"/>
              </a:rPr>
              <a:t> </a:t>
            </a:r>
            <a:r>
              <a:rPr dirty="0" sz="3300" spc="-25">
                <a:latin typeface="Arial MT"/>
                <a:cs typeface="Arial MT"/>
              </a:rPr>
              <a:t>of </a:t>
            </a:r>
            <a:r>
              <a:rPr dirty="0" sz="3300" spc="-25">
                <a:latin typeface="Arial MT"/>
                <a:cs typeface="Arial MT"/>
              </a:rPr>
              <a:t>	</a:t>
            </a:r>
            <a:r>
              <a:rPr dirty="0" sz="3300" spc="-10">
                <a:latin typeface="Arial MT"/>
                <a:cs typeface="Arial MT"/>
              </a:rPr>
              <a:t>return</a:t>
            </a:r>
            <a:endParaRPr sz="3300">
              <a:latin typeface="Arial MT"/>
              <a:cs typeface="Arial MT"/>
            </a:endParaRPr>
          </a:p>
          <a:p>
            <a:pPr lvl="1" marL="740410" marR="1235710" indent="-342900">
              <a:lnSpc>
                <a:spcPts val="2880"/>
              </a:lnSpc>
              <a:spcBef>
                <a:spcPts val="530"/>
              </a:spcBef>
              <a:buClr>
                <a:srgbClr val="548A77"/>
              </a:buClr>
              <a:buChar char="—"/>
              <a:tabLst>
                <a:tab pos="753745" algn="l"/>
                <a:tab pos="2245360" algn="l"/>
                <a:tab pos="3104515" algn="l"/>
                <a:tab pos="4691380" algn="l"/>
              </a:tabLst>
            </a:pPr>
            <a:r>
              <a:rPr dirty="0" sz="2600">
                <a:solidFill>
                  <a:srgbClr val="1F8987"/>
                </a:solidFill>
                <a:latin typeface="Arial MT"/>
                <a:cs typeface="Arial MT"/>
              </a:rPr>
              <a:t>The</a:t>
            </a:r>
            <a:r>
              <a:rPr dirty="0" sz="2600" spc="190">
                <a:solidFill>
                  <a:srgbClr val="1F8987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1877E"/>
                </a:solidFill>
                <a:latin typeface="Arial MT"/>
                <a:cs typeface="Arial MT"/>
              </a:rPr>
              <a:t>increase</a:t>
            </a:r>
            <a:r>
              <a:rPr dirty="0" sz="2600" spc="260">
                <a:solidFill>
                  <a:srgbClr val="31877E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B9087"/>
                </a:solidFill>
                <a:latin typeface="Arial MT"/>
                <a:cs typeface="Arial MT"/>
              </a:rPr>
              <a:t>or</a:t>
            </a:r>
            <a:r>
              <a:rPr dirty="0" sz="2600" spc="165">
                <a:solidFill>
                  <a:srgbClr val="2B9087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1C9083"/>
                </a:solidFill>
                <a:latin typeface="Arial MT"/>
                <a:cs typeface="Arial MT"/>
              </a:rPr>
              <a:t>decrease</a:t>
            </a:r>
            <a:r>
              <a:rPr dirty="0" sz="2600">
                <a:solidFill>
                  <a:srgbClr val="1C9083"/>
                </a:solidFill>
                <a:latin typeface="Arial MT"/>
                <a:cs typeface="Arial MT"/>
              </a:rPr>
              <a:t>	</a:t>
            </a:r>
            <a:r>
              <a:rPr dirty="0" sz="2600">
                <a:solidFill>
                  <a:srgbClr val="268782"/>
                </a:solidFill>
                <a:latin typeface="Arial MT"/>
                <a:cs typeface="Arial MT"/>
              </a:rPr>
              <a:t>in</a:t>
            </a:r>
            <a:r>
              <a:rPr dirty="0" sz="2600" spc="220">
                <a:solidFill>
                  <a:srgbClr val="268782"/>
                </a:solidFill>
                <a:latin typeface="Arial MT"/>
                <a:cs typeface="Arial MT"/>
              </a:rPr>
              <a:t> </a:t>
            </a:r>
            <a:r>
              <a:rPr dirty="0" sz="2600" spc="55">
                <a:solidFill>
                  <a:srgbClr val="1F8985"/>
                </a:solidFill>
                <a:latin typeface="Arial MT"/>
                <a:cs typeface="Arial MT"/>
              </a:rPr>
              <a:t>the</a:t>
            </a:r>
            <a:r>
              <a:rPr dirty="0" sz="2600" spc="310">
                <a:solidFill>
                  <a:srgbClr val="1F8985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D8C8E"/>
                </a:solidFill>
                <a:latin typeface="Arial MT"/>
                <a:cs typeface="Arial MT"/>
              </a:rPr>
              <a:t>original </a:t>
            </a:r>
            <a:r>
              <a:rPr dirty="0" sz="2600" spc="-10">
                <a:solidFill>
                  <a:srgbClr val="2D8C8E"/>
                </a:solidFill>
                <a:latin typeface="Arial MT"/>
                <a:cs typeface="Arial MT"/>
              </a:rPr>
              <a:t>	</a:t>
            </a:r>
            <a:r>
              <a:rPr dirty="0" sz="2600" spc="-10">
                <a:solidFill>
                  <a:srgbClr val="31877E"/>
                </a:solidFill>
                <a:latin typeface="Arial MT"/>
                <a:cs typeface="Arial MT"/>
              </a:rPr>
              <a:t>purchase</a:t>
            </a:r>
            <a:r>
              <a:rPr dirty="0" sz="2600">
                <a:solidFill>
                  <a:srgbClr val="31877E"/>
                </a:solidFill>
                <a:latin typeface="Arial MT"/>
                <a:cs typeface="Arial MT"/>
              </a:rPr>
              <a:t>	</a:t>
            </a:r>
            <a:r>
              <a:rPr dirty="0" sz="2600" spc="-10">
                <a:solidFill>
                  <a:srgbClr val="318A8A"/>
                </a:solidFill>
                <a:latin typeface="Arial MT"/>
                <a:cs typeface="Arial MT"/>
              </a:rPr>
              <a:t>price</a:t>
            </a:r>
            <a:r>
              <a:rPr dirty="0" sz="2600">
                <a:solidFill>
                  <a:srgbClr val="318A8A"/>
                </a:solidFill>
                <a:latin typeface="Arial MT"/>
                <a:cs typeface="Arial MT"/>
              </a:rPr>
              <a:t>	</a:t>
            </a:r>
            <a:r>
              <a:rPr dirty="0" sz="2600">
                <a:solidFill>
                  <a:srgbClr val="268A85"/>
                </a:solidFill>
                <a:latin typeface="Arial MT"/>
                <a:cs typeface="Arial MT"/>
              </a:rPr>
              <a:t>of</a:t>
            </a:r>
            <a:r>
              <a:rPr dirty="0" sz="2600" spc="200">
                <a:solidFill>
                  <a:srgbClr val="268A85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1D8A85"/>
                </a:solidFill>
                <a:latin typeface="Arial MT"/>
                <a:cs typeface="Arial MT"/>
              </a:rPr>
              <a:t>an</a:t>
            </a:r>
            <a:r>
              <a:rPr dirty="0" sz="2600" spc="204">
                <a:solidFill>
                  <a:srgbClr val="1D8A85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31827C"/>
                </a:solidFill>
                <a:latin typeface="Arial MT"/>
                <a:cs typeface="Arial MT"/>
              </a:rPr>
              <a:t>investment</a:t>
            </a:r>
            <a:endParaRPr sz="2600">
              <a:latin typeface="Arial MT"/>
              <a:cs typeface="Arial MT"/>
            </a:endParaRPr>
          </a:p>
          <a:p>
            <a:pPr marL="343535" indent="-328930">
              <a:lnSpc>
                <a:spcPct val="100000"/>
              </a:lnSpc>
              <a:spcBef>
                <a:spcPts val="400"/>
              </a:spcBef>
              <a:buChar char="•"/>
              <a:tabLst>
                <a:tab pos="343535" algn="l"/>
                <a:tab pos="4201160" algn="l"/>
                <a:tab pos="4603115" algn="l"/>
              </a:tabLst>
            </a:pPr>
            <a:r>
              <a:rPr dirty="0" sz="3000">
                <a:latin typeface="Arial MT"/>
                <a:cs typeface="Arial MT"/>
              </a:rPr>
              <a:t>Higher</a:t>
            </a:r>
            <a:r>
              <a:rPr dirty="0" sz="3000" spc="470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rate</a:t>
            </a:r>
            <a:r>
              <a:rPr dirty="0" sz="3000" spc="395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of</a:t>
            </a:r>
            <a:r>
              <a:rPr dirty="0" sz="3000" spc="325">
                <a:latin typeface="Arial MT"/>
                <a:cs typeface="Arial MT"/>
              </a:rPr>
              <a:t> </a:t>
            </a:r>
            <a:r>
              <a:rPr dirty="0" sz="3000" spc="100">
                <a:latin typeface="Arial MT"/>
                <a:cs typeface="Arial MT"/>
              </a:rPr>
              <a:t>return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105">
                <a:latin typeface="Arial MT"/>
                <a:cs typeface="Arial MT"/>
              </a:rPr>
              <a:t>=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80">
                <a:latin typeface="Arial MT"/>
                <a:cs typeface="Arial MT"/>
              </a:rPr>
              <a:t>greater</a:t>
            </a:r>
            <a:r>
              <a:rPr dirty="0" sz="3000" spc="390">
                <a:latin typeface="Arial MT"/>
                <a:cs typeface="Arial MT"/>
              </a:rPr>
              <a:t> </a:t>
            </a:r>
            <a:r>
              <a:rPr dirty="0" sz="3000" spc="35">
                <a:latin typeface="Arial MT"/>
                <a:cs typeface="Arial MT"/>
              </a:rPr>
              <a:t>risk</a:t>
            </a:r>
            <a:endParaRPr sz="3000">
              <a:latin typeface="Arial MT"/>
              <a:cs typeface="Arial MT"/>
            </a:endParaRPr>
          </a:p>
          <a:p>
            <a:pPr lvl="1" marL="738505" indent="-361950">
              <a:lnSpc>
                <a:spcPts val="3040"/>
              </a:lnSpc>
              <a:spcBef>
                <a:spcPts val="165"/>
              </a:spcBef>
              <a:buClr>
                <a:srgbClr val="348380"/>
              </a:buClr>
              <a:buChar char="—"/>
              <a:tabLst>
                <a:tab pos="738505" algn="l"/>
                <a:tab pos="2620645" algn="l"/>
              </a:tabLst>
            </a:pPr>
            <a:r>
              <a:rPr dirty="0" sz="2750" spc="-10">
                <a:solidFill>
                  <a:srgbClr val="238C87"/>
                </a:solidFill>
                <a:latin typeface="Arial MT"/>
                <a:cs typeface="Arial MT"/>
              </a:rPr>
              <a:t>Uncertainty</a:t>
            </a:r>
            <a:r>
              <a:rPr dirty="0" sz="2750">
                <a:solidFill>
                  <a:srgbClr val="238C87"/>
                </a:solidFill>
                <a:latin typeface="Arial MT"/>
                <a:cs typeface="Arial MT"/>
              </a:rPr>
              <a:t>	</a:t>
            </a:r>
            <a:r>
              <a:rPr dirty="0" sz="2750">
                <a:solidFill>
                  <a:srgbClr val="2A8985"/>
                </a:solidFill>
                <a:latin typeface="Arial MT"/>
                <a:cs typeface="Arial MT"/>
              </a:rPr>
              <a:t>about</a:t>
            </a:r>
            <a:r>
              <a:rPr dirty="0" sz="2750" spc="130">
                <a:solidFill>
                  <a:srgbClr val="2A8985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218982"/>
                </a:solidFill>
                <a:latin typeface="Arial MT"/>
                <a:cs typeface="Arial MT"/>
              </a:rPr>
              <a:t>the</a:t>
            </a:r>
            <a:r>
              <a:rPr dirty="0" sz="2750" spc="30">
                <a:solidFill>
                  <a:srgbClr val="218982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1F8787"/>
                </a:solidFill>
                <a:latin typeface="Arial MT"/>
                <a:cs typeface="Arial MT"/>
              </a:rPr>
              <a:t>outcome</a:t>
            </a:r>
            <a:r>
              <a:rPr dirty="0" sz="2750" spc="135">
                <a:solidFill>
                  <a:srgbClr val="1F8787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248C87"/>
                </a:solidFill>
                <a:latin typeface="Arial MT"/>
                <a:cs typeface="Arial MT"/>
              </a:rPr>
              <a:t>of</a:t>
            </a:r>
            <a:r>
              <a:rPr dirty="0" sz="2750" spc="5">
                <a:solidFill>
                  <a:srgbClr val="248C87"/>
                </a:solidFill>
                <a:latin typeface="Arial MT"/>
                <a:cs typeface="Arial MT"/>
              </a:rPr>
              <a:t> </a:t>
            </a:r>
            <a:r>
              <a:rPr dirty="0" sz="2750" spc="-25">
                <a:solidFill>
                  <a:srgbClr val="239189"/>
                </a:solidFill>
                <a:latin typeface="Arial MT"/>
                <a:cs typeface="Arial MT"/>
              </a:rPr>
              <a:t>an</a:t>
            </a:r>
            <a:endParaRPr sz="2750">
              <a:latin typeface="Arial MT"/>
              <a:cs typeface="Arial MT"/>
            </a:endParaRPr>
          </a:p>
          <a:p>
            <a:pPr marL="742950">
              <a:lnSpc>
                <a:spcPts val="3160"/>
              </a:lnSpc>
            </a:pPr>
            <a:r>
              <a:rPr dirty="0" sz="2850" spc="-10">
                <a:solidFill>
                  <a:srgbClr val="318985"/>
                </a:solidFill>
                <a:latin typeface="Arial MT"/>
                <a:cs typeface="Arial MT"/>
              </a:rPr>
              <a:t>investment</a:t>
            </a:r>
            <a:endParaRPr sz="2850">
              <a:latin typeface="Arial MT"/>
              <a:cs typeface="Arial MT"/>
            </a:endParaRPr>
          </a:p>
          <a:p>
            <a:pPr marL="347980" indent="-333375">
              <a:lnSpc>
                <a:spcPct val="100000"/>
              </a:lnSpc>
              <a:spcBef>
                <a:spcPts val="455"/>
              </a:spcBef>
              <a:buChar char="•"/>
              <a:tabLst>
                <a:tab pos="347980" algn="l"/>
                <a:tab pos="3117215" algn="l"/>
                <a:tab pos="4727575" algn="l"/>
              </a:tabLst>
            </a:pPr>
            <a:r>
              <a:rPr dirty="0" sz="2950">
                <a:latin typeface="Arial MT"/>
                <a:cs typeface="Arial MT"/>
              </a:rPr>
              <a:t>Stocks</a:t>
            </a:r>
            <a:r>
              <a:rPr dirty="0" sz="2950" spc="600">
                <a:latin typeface="Arial MT"/>
                <a:cs typeface="Arial MT"/>
              </a:rPr>
              <a:t> </a:t>
            </a:r>
            <a:r>
              <a:rPr dirty="0" sz="2950" spc="65">
                <a:latin typeface="Arial MT"/>
                <a:cs typeface="Arial MT"/>
              </a:rPr>
              <a:t>provide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75">
                <a:latin typeface="Arial MT"/>
                <a:cs typeface="Arial MT"/>
              </a:rPr>
              <a:t>portfolio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80">
                <a:latin typeface="Arial MT"/>
                <a:cs typeface="Arial MT"/>
              </a:rPr>
              <a:t>diversification</a:t>
            </a:r>
            <a:endParaRPr sz="2950">
              <a:latin typeface="Arial MT"/>
              <a:cs typeface="Arial MT"/>
            </a:endParaRPr>
          </a:p>
          <a:p>
            <a:pPr lvl="1" marL="751205" indent="-336550">
              <a:lnSpc>
                <a:spcPct val="100000"/>
              </a:lnSpc>
              <a:spcBef>
                <a:spcPts val="375"/>
              </a:spcBef>
              <a:buClr>
                <a:srgbClr val="548277"/>
              </a:buClr>
              <a:buChar char="—"/>
              <a:tabLst>
                <a:tab pos="751205" algn="l"/>
                <a:tab pos="5086985" algn="l"/>
                <a:tab pos="7298055" algn="l"/>
              </a:tabLst>
            </a:pPr>
            <a:r>
              <a:rPr dirty="0" sz="2550">
                <a:solidFill>
                  <a:srgbClr val="119597"/>
                </a:solidFill>
                <a:latin typeface="Arial MT"/>
                <a:cs typeface="Arial MT"/>
              </a:rPr>
              <a:t>Money</a:t>
            </a:r>
            <a:r>
              <a:rPr dirty="0" sz="2550" spc="370">
                <a:solidFill>
                  <a:srgbClr val="119597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36827E"/>
                </a:solidFill>
                <a:latin typeface="Arial MT"/>
                <a:cs typeface="Arial MT"/>
              </a:rPr>
              <a:t>invested</a:t>
            </a:r>
            <a:r>
              <a:rPr dirty="0" sz="2550" spc="370">
                <a:solidFill>
                  <a:srgbClr val="36827E"/>
                </a:solidFill>
                <a:latin typeface="Arial MT"/>
                <a:cs typeface="Arial MT"/>
              </a:rPr>
              <a:t> </a:t>
            </a:r>
            <a:r>
              <a:rPr dirty="0" sz="2550" spc="95">
                <a:solidFill>
                  <a:srgbClr val="288787"/>
                </a:solidFill>
                <a:latin typeface="Arial MT"/>
                <a:cs typeface="Arial MT"/>
              </a:rPr>
              <a:t>in</a:t>
            </a:r>
            <a:r>
              <a:rPr dirty="0" sz="2550" spc="170">
                <a:solidFill>
                  <a:srgbClr val="288787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188C85"/>
                </a:solidFill>
                <a:latin typeface="Arial MT"/>
                <a:cs typeface="Arial MT"/>
              </a:rPr>
              <a:t>a</a:t>
            </a:r>
            <a:r>
              <a:rPr dirty="0" sz="2550" spc="355">
                <a:solidFill>
                  <a:srgbClr val="188C85"/>
                </a:solidFill>
                <a:latin typeface="Arial MT"/>
                <a:cs typeface="Arial MT"/>
              </a:rPr>
              <a:t> </a:t>
            </a:r>
            <a:r>
              <a:rPr dirty="0" sz="2550" spc="50">
                <a:solidFill>
                  <a:srgbClr val="0C9089"/>
                </a:solidFill>
                <a:latin typeface="Arial MT"/>
                <a:cs typeface="Arial MT"/>
              </a:rPr>
              <a:t>variety</a:t>
            </a:r>
            <a:r>
              <a:rPr dirty="0" sz="2550">
                <a:solidFill>
                  <a:srgbClr val="0C9089"/>
                </a:solidFill>
                <a:latin typeface="Arial MT"/>
                <a:cs typeface="Arial MT"/>
              </a:rPr>
              <a:t>	</a:t>
            </a:r>
            <a:r>
              <a:rPr dirty="0" sz="2550">
                <a:solidFill>
                  <a:srgbClr val="1C9385"/>
                </a:solidFill>
                <a:latin typeface="Arial MT"/>
                <a:cs typeface="Arial MT"/>
              </a:rPr>
              <a:t>of</a:t>
            </a:r>
            <a:r>
              <a:rPr dirty="0" sz="2550" spc="290">
                <a:solidFill>
                  <a:srgbClr val="1C9385"/>
                </a:solidFill>
                <a:latin typeface="Arial MT"/>
                <a:cs typeface="Arial MT"/>
              </a:rPr>
              <a:t> </a:t>
            </a:r>
            <a:r>
              <a:rPr dirty="0" sz="2550" spc="55">
                <a:solidFill>
                  <a:srgbClr val="318E7C"/>
                </a:solidFill>
                <a:latin typeface="Arial MT"/>
                <a:cs typeface="Arial MT"/>
              </a:rPr>
              <a:t>investment</a:t>
            </a:r>
            <a:r>
              <a:rPr dirty="0" sz="2550">
                <a:solidFill>
                  <a:srgbClr val="318E7C"/>
                </a:solidFill>
                <a:latin typeface="Arial MT"/>
                <a:cs typeface="Arial MT"/>
              </a:rPr>
              <a:t>	</a:t>
            </a:r>
            <a:r>
              <a:rPr dirty="0" sz="2550" spc="-10">
                <a:solidFill>
                  <a:srgbClr val="1C8A82"/>
                </a:solidFill>
                <a:latin typeface="Arial MT"/>
                <a:cs typeface="Arial MT"/>
              </a:rPr>
              <a:t>tools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56257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65684" y="1515367"/>
            <a:ext cx="6607175" cy="3568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47345" indent="-334010">
              <a:lnSpc>
                <a:spcPct val="100000"/>
              </a:lnSpc>
              <a:spcBef>
                <a:spcPts val="605"/>
              </a:spcBef>
              <a:buChar char="•"/>
              <a:tabLst>
                <a:tab pos="347345" algn="l"/>
              </a:tabLst>
            </a:pPr>
            <a:r>
              <a:rPr dirty="0" sz="3600" spc="-10">
                <a:latin typeface="Arial MT"/>
                <a:cs typeface="Arial MT"/>
              </a:rPr>
              <a:t>Stocks</a:t>
            </a:r>
            <a:endParaRPr sz="3600">
              <a:latin typeface="Arial MT"/>
              <a:cs typeface="Arial MT"/>
            </a:endParaRPr>
          </a:p>
          <a:p>
            <a:pPr marL="354330" indent="-339725">
              <a:lnSpc>
                <a:spcPct val="100000"/>
              </a:lnSpc>
              <a:spcBef>
                <a:spcPts val="484"/>
              </a:spcBef>
              <a:buChar char="•"/>
              <a:tabLst>
                <a:tab pos="354330" algn="l"/>
              </a:tabLst>
            </a:pPr>
            <a:r>
              <a:rPr dirty="0" sz="3400" spc="-10">
                <a:latin typeface="Arial MT"/>
                <a:cs typeface="Arial MT"/>
              </a:rPr>
              <a:t>Bonds</a:t>
            </a:r>
            <a:endParaRPr sz="3400">
              <a:latin typeface="Arial MT"/>
              <a:cs typeface="Arial MT"/>
            </a:endParaRPr>
          </a:p>
          <a:p>
            <a:pPr marL="352425" indent="-338455">
              <a:lnSpc>
                <a:spcPct val="100000"/>
              </a:lnSpc>
              <a:spcBef>
                <a:spcPts val="375"/>
              </a:spcBef>
              <a:buChar char="•"/>
              <a:tabLst>
                <a:tab pos="352425" algn="l"/>
              </a:tabLst>
            </a:pPr>
            <a:r>
              <a:rPr dirty="0" sz="3550">
                <a:latin typeface="Arial MT"/>
                <a:cs typeface="Arial MT"/>
              </a:rPr>
              <a:t>Mutual</a:t>
            </a:r>
            <a:r>
              <a:rPr dirty="0" sz="3550" spc="145">
                <a:latin typeface="Arial MT"/>
                <a:cs typeface="Arial MT"/>
              </a:rPr>
              <a:t> </a:t>
            </a:r>
            <a:r>
              <a:rPr dirty="0" sz="3550" spc="-10">
                <a:latin typeface="Arial MT"/>
                <a:cs typeface="Arial MT"/>
              </a:rPr>
              <a:t>Funds</a:t>
            </a:r>
            <a:endParaRPr sz="3550">
              <a:latin typeface="Arial MT"/>
              <a:cs typeface="Arial MT"/>
            </a:endParaRPr>
          </a:p>
          <a:p>
            <a:pPr marL="340360" indent="-327025">
              <a:lnSpc>
                <a:spcPct val="100000"/>
              </a:lnSpc>
              <a:spcBef>
                <a:spcPts val="280"/>
              </a:spcBef>
              <a:buChar char="•"/>
              <a:tabLst>
                <a:tab pos="340360" algn="l"/>
              </a:tabLst>
            </a:pPr>
            <a:r>
              <a:rPr dirty="0" sz="3650" spc="-105">
                <a:latin typeface="Arial MT"/>
                <a:cs typeface="Arial MT"/>
              </a:rPr>
              <a:t>Real</a:t>
            </a:r>
            <a:r>
              <a:rPr dirty="0" sz="3650" spc="-125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Estate</a:t>
            </a:r>
            <a:endParaRPr sz="3650">
              <a:latin typeface="Arial MT"/>
              <a:cs typeface="Arial MT"/>
            </a:endParaRPr>
          </a:p>
          <a:p>
            <a:pPr marL="346075" indent="-333375">
              <a:lnSpc>
                <a:spcPct val="100000"/>
              </a:lnSpc>
              <a:spcBef>
                <a:spcPts val="90"/>
              </a:spcBef>
              <a:buChar char="•"/>
              <a:tabLst>
                <a:tab pos="346075" algn="l"/>
              </a:tabLst>
            </a:pPr>
            <a:r>
              <a:rPr dirty="0" sz="3750" spc="-45">
                <a:latin typeface="Arial MT"/>
                <a:cs typeface="Arial MT"/>
              </a:rPr>
              <a:t>Savings/Certificates</a:t>
            </a:r>
            <a:r>
              <a:rPr dirty="0" sz="3750" spc="-175">
                <a:latin typeface="Arial MT"/>
                <a:cs typeface="Arial MT"/>
              </a:rPr>
              <a:t> </a:t>
            </a:r>
            <a:r>
              <a:rPr dirty="0" sz="3750">
                <a:latin typeface="Arial MT"/>
                <a:cs typeface="Arial MT"/>
              </a:rPr>
              <a:t>of</a:t>
            </a:r>
            <a:r>
              <a:rPr dirty="0" sz="3750" spc="-20">
                <a:latin typeface="Arial MT"/>
                <a:cs typeface="Arial MT"/>
              </a:rPr>
              <a:t> </a:t>
            </a:r>
            <a:r>
              <a:rPr dirty="0" sz="3750" spc="-110">
                <a:latin typeface="Arial MT"/>
                <a:cs typeface="Arial MT"/>
              </a:rPr>
              <a:t>Deposit</a:t>
            </a:r>
            <a:endParaRPr sz="3750">
              <a:latin typeface="Arial MT"/>
              <a:cs typeface="Arial MT"/>
            </a:endParaRPr>
          </a:p>
          <a:p>
            <a:pPr marL="344170" indent="-330835">
              <a:lnSpc>
                <a:spcPct val="100000"/>
              </a:lnSpc>
              <a:spcBef>
                <a:spcPts val="240"/>
              </a:spcBef>
              <a:buChar char="•"/>
              <a:tabLst>
                <a:tab pos="344170" algn="l"/>
              </a:tabLst>
            </a:pPr>
            <a:r>
              <a:rPr dirty="0" sz="3650" spc="-10">
                <a:latin typeface="Arial MT"/>
                <a:cs typeface="Arial MT"/>
              </a:rPr>
              <a:t>Collectibles</a:t>
            </a:r>
            <a:endParaRPr sz="3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3976" y="5953"/>
            <a:ext cx="8617585" cy="6718300"/>
            <a:chOff x="383976" y="5953"/>
            <a:chExt cx="8617585" cy="6718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976" y="8929"/>
              <a:ext cx="8501062" cy="67151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439542" y="5953"/>
              <a:ext cx="0" cy="2637790"/>
            </a:xfrm>
            <a:custGeom>
              <a:avLst/>
              <a:gdLst/>
              <a:ahLst/>
              <a:cxnLst/>
              <a:rect l="l" t="t" r="r" b="b"/>
              <a:pathLst>
                <a:path w="0" h="2637790">
                  <a:moveTo>
                    <a:pt x="0" y="26372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B3F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30710" y="2641698"/>
              <a:ext cx="3235960" cy="0"/>
            </a:xfrm>
            <a:custGeom>
              <a:avLst/>
              <a:gdLst/>
              <a:ahLst/>
              <a:cxnLst/>
              <a:rect l="l" t="t" r="r" b="b"/>
              <a:pathLst>
                <a:path w="3235960" h="0">
                  <a:moveTo>
                    <a:pt x="0" y="0"/>
                  </a:moveTo>
                  <a:lnTo>
                    <a:pt x="3235525" y="0"/>
                  </a:lnTo>
                </a:path>
              </a:pathLst>
            </a:custGeom>
            <a:ln w="3175">
              <a:solidFill>
                <a:srgbClr val="3B3F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46858" y="1632644"/>
              <a:ext cx="2012314" cy="0"/>
            </a:xfrm>
            <a:custGeom>
              <a:avLst/>
              <a:gdLst/>
              <a:ahLst/>
              <a:cxnLst/>
              <a:rect l="l" t="t" r="r" b="b"/>
              <a:pathLst>
                <a:path w="2012314" h="0">
                  <a:moveTo>
                    <a:pt x="0" y="0"/>
                  </a:moveTo>
                  <a:lnTo>
                    <a:pt x="2012157" y="0"/>
                  </a:lnTo>
                </a:path>
              </a:pathLst>
            </a:custGeom>
            <a:ln w="3175">
              <a:solidFill>
                <a:srgbClr val="3B3F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4258" y="3866554"/>
              <a:ext cx="678656" cy="1428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2023" y="4839891"/>
              <a:ext cx="1053703" cy="17859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406" y="5973960"/>
              <a:ext cx="1250156" cy="19645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2671" y="2848570"/>
              <a:ext cx="1562695" cy="61614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0991" y="5991820"/>
              <a:ext cx="839390" cy="1428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7789" y="5089921"/>
              <a:ext cx="973335" cy="13394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53790" y="2204838"/>
            <a:ext cx="1135380" cy="8953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5080" indent="212725">
              <a:lnSpc>
                <a:spcPct val="88100"/>
              </a:lnSpc>
              <a:spcBef>
                <a:spcPts val="390"/>
              </a:spcBef>
            </a:pPr>
            <a:r>
              <a:rPr dirty="0" sz="2050" spc="-95">
                <a:solidFill>
                  <a:srgbClr val="212121"/>
                </a:solidFill>
                <a:latin typeface="Arial MT"/>
                <a:cs typeface="Arial MT"/>
              </a:rPr>
              <a:t>Variou8 </a:t>
            </a:r>
            <a:r>
              <a:rPr dirty="0" sz="2150" spc="-270">
                <a:solidFill>
                  <a:srgbClr val="1D1D1D"/>
                </a:solidFill>
                <a:latin typeface="Arial MT"/>
                <a:cs typeface="Arial MT"/>
              </a:rPr>
              <a:t>lnve8tment </a:t>
            </a:r>
            <a:r>
              <a:rPr dirty="0" sz="2000" spc="-225">
                <a:solidFill>
                  <a:srgbClr val="1C1C1C"/>
                </a:solidFill>
                <a:latin typeface="Arial MT"/>
                <a:cs typeface="Arial MT"/>
              </a:rPr>
              <a:t>Attst¥\aaVes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53917" y="2757239"/>
            <a:ext cx="758190" cy="513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105"/>
              </a:spcBef>
            </a:pPr>
            <a:r>
              <a:rPr dirty="0" sz="1700" spc="-165">
                <a:solidFill>
                  <a:srgbClr val="1F1F1F"/>
                </a:solidFill>
                <a:latin typeface="Arial MT"/>
                <a:cs typeface="Arial MT"/>
              </a:rPr>
              <a:t>Blue-</a:t>
            </a:r>
            <a:r>
              <a:rPr dirty="0" sz="1700" spc="-175">
                <a:solidFill>
                  <a:srgbClr val="1F1F1F"/>
                </a:solidFill>
                <a:latin typeface="Arial MT"/>
                <a:cs typeface="Arial MT"/>
              </a:rPr>
              <a:t>Chg</a:t>
            </a:r>
            <a:endParaRPr sz="1700">
              <a:latin typeface="Arial MT"/>
              <a:cs typeface="Arial MT"/>
            </a:endParaRPr>
          </a:p>
          <a:p>
            <a:pPr marL="51435">
              <a:lnSpc>
                <a:spcPts val="2005"/>
              </a:lnSpc>
            </a:pPr>
            <a:r>
              <a:rPr dirty="0" sz="1850" spc="-310">
                <a:solidFill>
                  <a:srgbClr val="212121"/>
                </a:solidFill>
                <a:latin typeface="Arial MT"/>
                <a:cs typeface="Arial MT"/>
              </a:rPr>
              <a:t>¢on›rnon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720348" y="4227908"/>
            <a:ext cx="48260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85">
                <a:solidFill>
                  <a:srgbClr val="3B3B3B"/>
                </a:solidFill>
                <a:latin typeface="Arial MT"/>
                <a:cs typeface="Arial MT"/>
              </a:rPr>
              <a:t>Funds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810679" y="5203974"/>
            <a:ext cx="1217930" cy="286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75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dirty="0" sz="1700" spc="-1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700" spc="-190">
                <a:solidFill>
                  <a:srgbClr val="212121"/>
                </a:solidFill>
                <a:latin typeface="Arial MT"/>
                <a:cs typeface="Arial MT"/>
              </a:rPr>
              <a:t>Mutual</a:t>
            </a:r>
            <a:r>
              <a:rPr dirty="0" sz="170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00" spc="-225">
                <a:solidFill>
                  <a:srgbClr val="212121"/>
                </a:solidFill>
                <a:latin typeface="Arial MT"/>
                <a:cs typeface="Arial MT"/>
              </a:rPr>
              <a:t>Funds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41596" y="1119634"/>
            <a:ext cx="46926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240">
                <a:solidFill>
                  <a:srgbClr val="1F1F1F"/>
                </a:solidFill>
                <a:latin typeface="Arial MT"/>
                <a:cs typeface="Arial MT"/>
              </a:rPr>
              <a:t>Pa›ny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24890" y="2236588"/>
            <a:ext cx="102425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210">
                <a:solidFill>
                  <a:srgbClr val="1D1D1D"/>
                </a:solidFill>
                <a:latin typeface="Arial MT"/>
                <a:cs typeface="Arial MT"/>
              </a:rPr>
              <a:t>âgztual</a:t>
            </a:r>
            <a:r>
              <a:rPr dirty="0" sz="1650" spc="-1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650" spc="-195">
                <a:solidFill>
                  <a:srgbClr val="212121"/>
                </a:solidFill>
                <a:latin typeface="Arial MT"/>
                <a:cs typeface="Arial MT"/>
              </a:rPr>
              <a:t>Funds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28359" y="4227908"/>
            <a:ext cx="44259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65">
                <a:solidFill>
                  <a:srgbClr val="242424"/>
                </a:solidFill>
                <a:latin typeface="Arial MT"/>
                <a:cs typeface="Arial MT"/>
              </a:rPr>
              <a:t>Stock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551967" y="3787626"/>
            <a:ext cx="85471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55">
                <a:solidFill>
                  <a:srgbClr val="1F1F1F"/>
                </a:solidFill>
                <a:latin typeface="Arial MT"/>
                <a:cs typeface="Arial MT"/>
              </a:rPr>
              <a:t>High-</a:t>
            </a:r>
            <a:r>
              <a:rPr dirty="0" sz="1600" spc="-140">
                <a:solidFill>
                  <a:srgbClr val="1F1F1F"/>
                </a:solidFill>
                <a:latin typeface="Arial MT"/>
                <a:cs typeface="Arial MT"/>
              </a:rPr>
              <a:t>Grwle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738691" y="4234110"/>
            <a:ext cx="49339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65">
                <a:solidFill>
                  <a:srgbClr val="1F1F1F"/>
                </a:solidFill>
                <a:latin typeface="Calibri"/>
                <a:cs typeface="Calibri"/>
              </a:rPr>
              <a:t>Bonds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19425" y="4769891"/>
            <a:ext cx="1260475" cy="7226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12065" marR="5080" indent="-10795">
              <a:lnSpc>
                <a:spcPts val="1760"/>
              </a:lnSpc>
              <a:spcBef>
                <a:spcPts val="300"/>
              </a:spcBef>
            </a:pPr>
            <a:r>
              <a:rPr dirty="0" sz="1600" spc="-135">
                <a:solidFill>
                  <a:srgbClr val="1D1D1D"/>
                </a:solidFill>
                <a:latin typeface="Arial MT"/>
                <a:cs typeface="Arial MT"/>
              </a:rPr>
              <a:t>High-</a:t>
            </a:r>
            <a:r>
              <a:rPr dirty="0" sz="1600" spc="-10">
                <a:solidFill>
                  <a:srgbClr val="1D1D1D"/>
                </a:solidFill>
                <a:latin typeface="Arial MT"/>
                <a:cs typeface="Arial MT"/>
              </a:rPr>
              <a:t>l¥ade </a:t>
            </a:r>
            <a:r>
              <a:rPr dirty="0" sz="1750" spc="-204">
                <a:solidFill>
                  <a:srgbClr val="1F1F1F"/>
                </a:solidFill>
                <a:latin typeface="Arial MT"/>
                <a:cs typeface="Arial MT"/>
              </a:rPr>
              <a:t>Municipal</a:t>
            </a:r>
            <a:r>
              <a:rPr dirty="0" sz="17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750" spc="-185">
                <a:solidFill>
                  <a:srgbClr val="1F1F1F"/>
                </a:solidFill>
                <a:latin typeface="Arial MT"/>
                <a:cs typeface="Arial MT"/>
              </a:rPr>
              <a:t>Ba›ds </a:t>
            </a:r>
            <a:r>
              <a:rPr dirty="0" sz="1800" spc="-215">
                <a:solidFill>
                  <a:srgbClr val="909090"/>
                </a:solidFill>
                <a:latin typeface="Arial MT"/>
                <a:cs typeface="Arial MT"/>
              </a:rPr>
              <a:t>or</a:t>
            </a:r>
            <a:r>
              <a:rPr dirty="0" sz="1800" spc="-125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dirty="0" sz="1800" spc="-155">
                <a:solidFill>
                  <a:srgbClr val="232323"/>
                </a:solidFill>
                <a:latin typeface="Arial MT"/>
                <a:cs typeface="Arial MT"/>
              </a:rPr>
              <a:t>Uutud</a:t>
            </a:r>
            <a:r>
              <a:rPr dirty="0" sz="1800" spc="-30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800" spc="-140">
                <a:solidFill>
                  <a:srgbClr val="1F1F1F"/>
                </a:solidFill>
                <a:latin typeface="Arial MT"/>
                <a:cs typeface="Arial MT"/>
              </a:rPr>
              <a:t>Fixids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789406" y="4769891"/>
            <a:ext cx="1259205" cy="7226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12700" marR="5080" indent="-13970">
              <a:lnSpc>
                <a:spcPts val="1760"/>
              </a:lnSpc>
              <a:spcBef>
                <a:spcPts val="300"/>
              </a:spcBef>
            </a:pPr>
            <a:r>
              <a:rPr dirty="0" sz="1600" spc="-155">
                <a:solidFill>
                  <a:srgbClr val="1C1C1C"/>
                </a:solidFill>
                <a:latin typeface="Arial MT"/>
                <a:cs typeface="Arial MT"/>
              </a:rPr>
              <a:t>High-</a:t>
            </a:r>
            <a:r>
              <a:rPr dirty="0" sz="1600" spc="-20">
                <a:solidFill>
                  <a:srgbClr val="1C1C1C"/>
                </a:solidFill>
                <a:latin typeface="Arial MT"/>
                <a:cs typeface="Arial MT"/>
              </a:rPr>
              <a:t>6rade </a:t>
            </a:r>
            <a:r>
              <a:rPr dirty="0" sz="1750" spc="-254">
                <a:solidFill>
                  <a:srgbClr val="676767"/>
                </a:solidFill>
                <a:latin typeface="Arial MT"/>
                <a:cs typeface="Arial MT"/>
              </a:rPr>
              <a:t>Corporate</a:t>
            </a:r>
            <a:r>
              <a:rPr dirty="0" sz="1750" spc="3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1750" spc="-280">
                <a:solidFill>
                  <a:srgbClr val="1A1A1A"/>
                </a:solidFill>
                <a:latin typeface="Arial MT"/>
                <a:cs typeface="Arial MT"/>
              </a:rPr>
              <a:t>Banés </a:t>
            </a:r>
            <a:r>
              <a:rPr dirty="0" sz="1800" spc="-215">
                <a:solidFill>
                  <a:srgbClr val="232323"/>
                </a:solidFill>
                <a:latin typeface="Arial MT"/>
                <a:cs typeface="Arial MT"/>
              </a:rPr>
              <a:t>or</a:t>
            </a:r>
            <a:r>
              <a:rPr dirty="0" sz="1800" spc="-2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800" spc="-195">
                <a:solidFill>
                  <a:srgbClr val="1F1F1F"/>
                </a:solidFill>
                <a:latin typeface="Arial MT"/>
                <a:cs typeface="Arial MT"/>
              </a:rPr>
              <a:t>MutaslFun4s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977662" y="5832276"/>
            <a:ext cx="94234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15">
                <a:solidFill>
                  <a:srgbClr val="1F1F1F"/>
                </a:solidFill>
                <a:latin typeface="Arial MT"/>
                <a:cs typeface="Arial MT"/>
              </a:rPr>
              <a:t>irs.»am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920725" y="5906690"/>
            <a:ext cx="64960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200">
                <a:solidFill>
                  <a:srgbClr val="232323"/>
                </a:solidFill>
                <a:latin typeface="Arial MT"/>
                <a:cs typeface="Arial MT"/>
              </a:rPr>
              <a:t>Treasury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9" y="1580554"/>
            <a:ext cx="9117210" cy="54471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892968"/>
            <a:ext cx="9135070" cy="45541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4628" y="2187475"/>
            <a:ext cx="7651115" cy="252793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46075" marR="5080" indent="-334010">
              <a:lnSpc>
                <a:spcPct val="94000"/>
              </a:lnSpc>
              <a:spcBef>
                <a:spcPts val="360"/>
              </a:spcBef>
              <a:buChar char="•"/>
              <a:tabLst>
                <a:tab pos="351155" algn="l"/>
              </a:tabLst>
            </a:pPr>
            <a:r>
              <a:rPr dirty="0" sz="3400" spc="300">
                <a:latin typeface="Arial MT"/>
                <a:cs typeface="Arial MT"/>
              </a:rPr>
              <a:t>Short</a:t>
            </a:r>
            <a:r>
              <a:rPr dirty="0" sz="3400" spc="350">
                <a:latin typeface="Arial MT"/>
                <a:cs typeface="Arial MT"/>
              </a:rPr>
              <a:t> </a:t>
            </a:r>
            <a:r>
              <a:rPr dirty="0" sz="3400" spc="280">
                <a:latin typeface="Arial MT"/>
                <a:cs typeface="Arial MT"/>
              </a:rPr>
              <a:t>selling</a:t>
            </a:r>
            <a:r>
              <a:rPr dirty="0" sz="3400" spc="35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is</a:t>
            </a:r>
            <a:r>
              <a:rPr dirty="0" sz="3400" spc="35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where</a:t>
            </a:r>
            <a:r>
              <a:rPr dirty="0" sz="3400" spc="484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an</a:t>
            </a:r>
            <a:r>
              <a:rPr dirty="0" sz="3400" spc="335">
                <a:latin typeface="Arial MT"/>
                <a:cs typeface="Arial MT"/>
              </a:rPr>
              <a:t> </a:t>
            </a:r>
            <a:r>
              <a:rPr dirty="0" sz="3400" spc="60">
                <a:latin typeface="Arial MT"/>
                <a:cs typeface="Arial MT"/>
              </a:rPr>
              <a:t>investor </a:t>
            </a:r>
            <a:r>
              <a:rPr dirty="0" sz="3400" spc="60">
                <a:latin typeface="Arial MT"/>
                <a:cs typeface="Arial MT"/>
              </a:rPr>
              <a:t>	</a:t>
            </a:r>
            <a:r>
              <a:rPr dirty="0" sz="3400">
                <a:latin typeface="Arial MT"/>
                <a:cs typeface="Arial MT"/>
              </a:rPr>
              <a:t>sells</a:t>
            </a:r>
            <a:r>
              <a:rPr dirty="0" sz="3400" spc="409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shares</a:t>
            </a:r>
            <a:r>
              <a:rPr dirty="0" sz="3400" spc="509">
                <a:latin typeface="Arial MT"/>
                <a:cs typeface="Arial MT"/>
              </a:rPr>
              <a:t> </a:t>
            </a:r>
            <a:r>
              <a:rPr dirty="0" sz="3400" spc="50">
                <a:latin typeface="Arial MT"/>
                <a:cs typeface="Arial MT"/>
              </a:rPr>
              <a:t>of</a:t>
            </a:r>
            <a:r>
              <a:rPr dirty="0" sz="3400" spc="36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stock</a:t>
            </a:r>
            <a:r>
              <a:rPr dirty="0" sz="3400" spc="420">
                <a:latin typeface="Arial MT"/>
                <a:cs typeface="Arial MT"/>
              </a:rPr>
              <a:t> </a:t>
            </a:r>
            <a:r>
              <a:rPr dirty="0" sz="3400" spc="150">
                <a:latin typeface="Arial MT"/>
                <a:cs typeface="Arial MT"/>
              </a:rPr>
              <a:t>that</a:t>
            </a:r>
            <a:r>
              <a:rPr dirty="0" sz="3400" spc="300">
                <a:latin typeface="Arial MT"/>
                <a:cs typeface="Arial MT"/>
              </a:rPr>
              <a:t> </a:t>
            </a:r>
            <a:r>
              <a:rPr dirty="0" sz="3400" spc="110">
                <a:latin typeface="Arial MT"/>
                <a:cs typeface="Arial MT"/>
              </a:rPr>
              <a:t>they</a:t>
            </a:r>
            <a:r>
              <a:rPr dirty="0" sz="3400" spc="500">
                <a:latin typeface="Arial MT"/>
                <a:cs typeface="Arial MT"/>
              </a:rPr>
              <a:t> </a:t>
            </a:r>
            <a:r>
              <a:rPr dirty="0" sz="3400" spc="114">
                <a:latin typeface="Arial MT"/>
                <a:cs typeface="Arial MT"/>
              </a:rPr>
              <a:t>don't </a:t>
            </a:r>
            <a:r>
              <a:rPr dirty="0" sz="3400" spc="114">
                <a:latin typeface="Arial MT"/>
                <a:cs typeface="Arial MT"/>
              </a:rPr>
              <a:t>	</a:t>
            </a:r>
            <a:r>
              <a:rPr dirty="0" sz="3450">
                <a:latin typeface="Arial MT"/>
                <a:cs typeface="Arial MT"/>
              </a:rPr>
              <a:t>own</a:t>
            </a:r>
            <a:r>
              <a:rPr dirty="0" sz="3450" spc="484">
                <a:latin typeface="Arial MT"/>
                <a:cs typeface="Arial MT"/>
              </a:rPr>
              <a:t> </a:t>
            </a:r>
            <a:r>
              <a:rPr dirty="0" sz="3450" spc="85">
                <a:latin typeface="Arial MT"/>
                <a:cs typeface="Arial MT"/>
              </a:rPr>
              <a:t>with</a:t>
            </a:r>
            <a:r>
              <a:rPr dirty="0" sz="3450" spc="290">
                <a:latin typeface="Arial MT"/>
                <a:cs typeface="Arial MT"/>
              </a:rPr>
              <a:t> </a:t>
            </a:r>
            <a:r>
              <a:rPr dirty="0" sz="3450" spc="90">
                <a:latin typeface="Arial MT"/>
                <a:cs typeface="Arial MT"/>
              </a:rPr>
              <a:t>the</a:t>
            </a:r>
            <a:r>
              <a:rPr dirty="0" sz="3450" spc="335">
                <a:latin typeface="Arial MT"/>
                <a:cs typeface="Arial MT"/>
              </a:rPr>
              <a:t> </a:t>
            </a:r>
            <a:r>
              <a:rPr dirty="0" sz="3450" spc="105">
                <a:latin typeface="Arial MT"/>
                <a:cs typeface="Arial MT"/>
              </a:rPr>
              <a:t>intent</a:t>
            </a:r>
            <a:r>
              <a:rPr dirty="0" sz="3450" spc="434">
                <a:latin typeface="Arial MT"/>
                <a:cs typeface="Arial MT"/>
              </a:rPr>
              <a:t> </a:t>
            </a:r>
            <a:r>
              <a:rPr dirty="0" sz="3450" spc="95">
                <a:latin typeface="Arial MT"/>
                <a:cs typeface="Arial MT"/>
              </a:rPr>
              <a:t>to</a:t>
            </a:r>
            <a:r>
              <a:rPr dirty="0" sz="3450" spc="31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buy</a:t>
            </a:r>
            <a:r>
              <a:rPr dirty="0" sz="3450" spc="430">
                <a:latin typeface="Arial MT"/>
                <a:cs typeface="Arial MT"/>
              </a:rPr>
              <a:t> </a:t>
            </a:r>
            <a:r>
              <a:rPr dirty="0" sz="3450" spc="75">
                <a:latin typeface="Arial MT"/>
                <a:cs typeface="Arial MT"/>
              </a:rPr>
              <a:t>them </a:t>
            </a:r>
            <a:r>
              <a:rPr dirty="0" sz="3450" spc="75">
                <a:latin typeface="Arial MT"/>
                <a:cs typeface="Arial MT"/>
              </a:rPr>
              <a:t>	</a:t>
            </a:r>
            <a:r>
              <a:rPr dirty="0" sz="3400">
                <a:latin typeface="Arial MT"/>
                <a:cs typeface="Arial MT"/>
              </a:rPr>
              <a:t>back</a:t>
            </a:r>
            <a:r>
              <a:rPr dirty="0" sz="3400" spc="340">
                <a:latin typeface="Arial MT"/>
                <a:cs typeface="Arial MT"/>
              </a:rPr>
              <a:t> </a:t>
            </a:r>
            <a:r>
              <a:rPr dirty="0" sz="3400" spc="105">
                <a:latin typeface="Arial MT"/>
                <a:cs typeface="Arial MT"/>
              </a:rPr>
              <a:t>later</a:t>
            </a:r>
            <a:r>
              <a:rPr dirty="0" sz="3400" spc="330">
                <a:latin typeface="Arial MT"/>
                <a:cs typeface="Arial MT"/>
              </a:rPr>
              <a:t> </a:t>
            </a:r>
            <a:r>
              <a:rPr dirty="0" sz="3400" spc="135">
                <a:latin typeface="Arial MT"/>
                <a:cs typeface="Arial MT"/>
              </a:rPr>
              <a:t>at</a:t>
            </a:r>
            <a:r>
              <a:rPr dirty="0" sz="3400" spc="204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a</a:t>
            </a:r>
            <a:r>
              <a:rPr dirty="0" sz="3400" spc="420">
                <a:latin typeface="Arial MT"/>
                <a:cs typeface="Arial MT"/>
              </a:rPr>
              <a:t> </a:t>
            </a:r>
            <a:r>
              <a:rPr dirty="0" sz="3400" spc="60">
                <a:latin typeface="Arial MT"/>
                <a:cs typeface="Arial MT"/>
              </a:rPr>
              <a:t>lower</a:t>
            </a:r>
            <a:r>
              <a:rPr dirty="0" sz="3400" spc="390">
                <a:latin typeface="Arial MT"/>
                <a:cs typeface="Arial MT"/>
              </a:rPr>
              <a:t> </a:t>
            </a:r>
            <a:r>
              <a:rPr dirty="0" sz="3400" spc="40">
                <a:latin typeface="Arial MT"/>
                <a:cs typeface="Arial MT"/>
              </a:rPr>
              <a:t>price.</a:t>
            </a:r>
            <a:endParaRPr sz="3400">
              <a:latin typeface="Arial MT"/>
              <a:cs typeface="Arial MT"/>
            </a:endParaRPr>
          </a:p>
          <a:p>
            <a:pPr marL="481965">
              <a:lnSpc>
                <a:spcPct val="100000"/>
              </a:lnSpc>
              <a:spcBef>
                <a:spcPts val="434"/>
              </a:spcBef>
              <a:tabLst>
                <a:tab pos="4646930" algn="l"/>
              </a:tabLst>
            </a:pPr>
            <a:r>
              <a:rPr dirty="0" sz="3000" spc="-1620">
                <a:latin typeface="Arial MT"/>
                <a:cs typeface="Arial MT"/>
              </a:rPr>
              <a:t>—</a:t>
            </a:r>
            <a:r>
              <a:rPr dirty="0" sz="3000" spc="-13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Let's</a:t>
            </a:r>
            <a:r>
              <a:rPr dirty="0" sz="3000" spc="29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use</a:t>
            </a:r>
            <a:r>
              <a:rPr dirty="0" sz="3000" spc="34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rollerblades</a:t>
            </a:r>
            <a:r>
              <a:rPr dirty="0" sz="3000">
                <a:latin typeface="Arial MT"/>
                <a:cs typeface="Arial MT"/>
              </a:rPr>
              <a:t>	as</a:t>
            </a:r>
            <a:r>
              <a:rPr dirty="0" sz="3000" spc="204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an</a:t>
            </a:r>
            <a:r>
              <a:rPr dirty="0" sz="3000" spc="195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example.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9" y="1580554"/>
            <a:ext cx="9117210" cy="54471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892968"/>
            <a:ext cx="9135070" cy="45541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4628" y="2187475"/>
            <a:ext cx="7651115" cy="252793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46075" marR="5080" indent="-334010">
              <a:lnSpc>
                <a:spcPct val="94000"/>
              </a:lnSpc>
              <a:spcBef>
                <a:spcPts val="360"/>
              </a:spcBef>
              <a:buChar char="•"/>
              <a:tabLst>
                <a:tab pos="351155" algn="l"/>
              </a:tabLst>
            </a:pPr>
            <a:r>
              <a:rPr dirty="0" sz="3400" spc="300">
                <a:latin typeface="Arial MT"/>
                <a:cs typeface="Arial MT"/>
              </a:rPr>
              <a:t>Short</a:t>
            </a:r>
            <a:r>
              <a:rPr dirty="0" sz="3400" spc="350">
                <a:latin typeface="Arial MT"/>
                <a:cs typeface="Arial MT"/>
              </a:rPr>
              <a:t> </a:t>
            </a:r>
            <a:r>
              <a:rPr dirty="0" sz="3400" spc="280">
                <a:latin typeface="Arial MT"/>
                <a:cs typeface="Arial MT"/>
              </a:rPr>
              <a:t>selling</a:t>
            </a:r>
            <a:r>
              <a:rPr dirty="0" sz="3400" spc="35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is</a:t>
            </a:r>
            <a:r>
              <a:rPr dirty="0" sz="3400" spc="35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where</a:t>
            </a:r>
            <a:r>
              <a:rPr dirty="0" sz="3400" spc="484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an</a:t>
            </a:r>
            <a:r>
              <a:rPr dirty="0" sz="3400" spc="335">
                <a:latin typeface="Arial MT"/>
                <a:cs typeface="Arial MT"/>
              </a:rPr>
              <a:t> </a:t>
            </a:r>
            <a:r>
              <a:rPr dirty="0" sz="3400" spc="60">
                <a:latin typeface="Arial MT"/>
                <a:cs typeface="Arial MT"/>
              </a:rPr>
              <a:t>investor </a:t>
            </a:r>
            <a:r>
              <a:rPr dirty="0" sz="3400" spc="60">
                <a:latin typeface="Arial MT"/>
                <a:cs typeface="Arial MT"/>
              </a:rPr>
              <a:t>	</a:t>
            </a:r>
            <a:r>
              <a:rPr dirty="0" sz="3400">
                <a:latin typeface="Arial MT"/>
                <a:cs typeface="Arial MT"/>
              </a:rPr>
              <a:t>sells</a:t>
            </a:r>
            <a:r>
              <a:rPr dirty="0" sz="3400" spc="409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shares</a:t>
            </a:r>
            <a:r>
              <a:rPr dirty="0" sz="3400" spc="509">
                <a:latin typeface="Arial MT"/>
                <a:cs typeface="Arial MT"/>
              </a:rPr>
              <a:t> </a:t>
            </a:r>
            <a:r>
              <a:rPr dirty="0" sz="3400" spc="50">
                <a:latin typeface="Arial MT"/>
                <a:cs typeface="Arial MT"/>
              </a:rPr>
              <a:t>of</a:t>
            </a:r>
            <a:r>
              <a:rPr dirty="0" sz="3400" spc="36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stock</a:t>
            </a:r>
            <a:r>
              <a:rPr dirty="0" sz="3400" spc="420">
                <a:latin typeface="Arial MT"/>
                <a:cs typeface="Arial MT"/>
              </a:rPr>
              <a:t> </a:t>
            </a:r>
            <a:r>
              <a:rPr dirty="0" sz="3400" spc="150">
                <a:latin typeface="Arial MT"/>
                <a:cs typeface="Arial MT"/>
              </a:rPr>
              <a:t>that</a:t>
            </a:r>
            <a:r>
              <a:rPr dirty="0" sz="3400" spc="300">
                <a:latin typeface="Arial MT"/>
                <a:cs typeface="Arial MT"/>
              </a:rPr>
              <a:t> </a:t>
            </a:r>
            <a:r>
              <a:rPr dirty="0" sz="3400" spc="110">
                <a:latin typeface="Arial MT"/>
                <a:cs typeface="Arial MT"/>
              </a:rPr>
              <a:t>they</a:t>
            </a:r>
            <a:r>
              <a:rPr dirty="0" sz="3400" spc="500">
                <a:latin typeface="Arial MT"/>
                <a:cs typeface="Arial MT"/>
              </a:rPr>
              <a:t> </a:t>
            </a:r>
            <a:r>
              <a:rPr dirty="0" sz="3400" spc="114">
                <a:latin typeface="Arial MT"/>
                <a:cs typeface="Arial MT"/>
              </a:rPr>
              <a:t>don't </a:t>
            </a:r>
            <a:r>
              <a:rPr dirty="0" sz="3400" spc="114">
                <a:latin typeface="Arial MT"/>
                <a:cs typeface="Arial MT"/>
              </a:rPr>
              <a:t>	</a:t>
            </a:r>
            <a:r>
              <a:rPr dirty="0" sz="3450">
                <a:latin typeface="Arial MT"/>
                <a:cs typeface="Arial MT"/>
              </a:rPr>
              <a:t>own</a:t>
            </a:r>
            <a:r>
              <a:rPr dirty="0" sz="3450" spc="484">
                <a:latin typeface="Arial MT"/>
                <a:cs typeface="Arial MT"/>
              </a:rPr>
              <a:t> </a:t>
            </a:r>
            <a:r>
              <a:rPr dirty="0" sz="3450" spc="85">
                <a:latin typeface="Arial MT"/>
                <a:cs typeface="Arial MT"/>
              </a:rPr>
              <a:t>with</a:t>
            </a:r>
            <a:r>
              <a:rPr dirty="0" sz="3450" spc="290">
                <a:latin typeface="Arial MT"/>
                <a:cs typeface="Arial MT"/>
              </a:rPr>
              <a:t> </a:t>
            </a:r>
            <a:r>
              <a:rPr dirty="0" sz="3450" spc="90">
                <a:latin typeface="Arial MT"/>
                <a:cs typeface="Arial MT"/>
              </a:rPr>
              <a:t>the</a:t>
            </a:r>
            <a:r>
              <a:rPr dirty="0" sz="3450" spc="335">
                <a:latin typeface="Arial MT"/>
                <a:cs typeface="Arial MT"/>
              </a:rPr>
              <a:t> </a:t>
            </a:r>
            <a:r>
              <a:rPr dirty="0" sz="3450" spc="105">
                <a:latin typeface="Arial MT"/>
                <a:cs typeface="Arial MT"/>
              </a:rPr>
              <a:t>intent</a:t>
            </a:r>
            <a:r>
              <a:rPr dirty="0" sz="3450" spc="434">
                <a:latin typeface="Arial MT"/>
                <a:cs typeface="Arial MT"/>
              </a:rPr>
              <a:t> </a:t>
            </a:r>
            <a:r>
              <a:rPr dirty="0" sz="3450" spc="95">
                <a:latin typeface="Arial MT"/>
                <a:cs typeface="Arial MT"/>
              </a:rPr>
              <a:t>to</a:t>
            </a:r>
            <a:r>
              <a:rPr dirty="0" sz="3450" spc="31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buy</a:t>
            </a:r>
            <a:r>
              <a:rPr dirty="0" sz="3450" spc="430">
                <a:latin typeface="Arial MT"/>
                <a:cs typeface="Arial MT"/>
              </a:rPr>
              <a:t> </a:t>
            </a:r>
            <a:r>
              <a:rPr dirty="0" sz="3450" spc="75">
                <a:latin typeface="Arial MT"/>
                <a:cs typeface="Arial MT"/>
              </a:rPr>
              <a:t>them </a:t>
            </a:r>
            <a:r>
              <a:rPr dirty="0" sz="3450" spc="75">
                <a:latin typeface="Arial MT"/>
                <a:cs typeface="Arial MT"/>
              </a:rPr>
              <a:t>	</a:t>
            </a:r>
            <a:r>
              <a:rPr dirty="0" sz="3400">
                <a:latin typeface="Arial MT"/>
                <a:cs typeface="Arial MT"/>
              </a:rPr>
              <a:t>back</a:t>
            </a:r>
            <a:r>
              <a:rPr dirty="0" sz="3400" spc="340">
                <a:latin typeface="Arial MT"/>
                <a:cs typeface="Arial MT"/>
              </a:rPr>
              <a:t> </a:t>
            </a:r>
            <a:r>
              <a:rPr dirty="0" sz="3400" spc="105">
                <a:latin typeface="Arial MT"/>
                <a:cs typeface="Arial MT"/>
              </a:rPr>
              <a:t>later</a:t>
            </a:r>
            <a:r>
              <a:rPr dirty="0" sz="3400" spc="330">
                <a:latin typeface="Arial MT"/>
                <a:cs typeface="Arial MT"/>
              </a:rPr>
              <a:t> </a:t>
            </a:r>
            <a:r>
              <a:rPr dirty="0" sz="3400" spc="135">
                <a:latin typeface="Arial MT"/>
                <a:cs typeface="Arial MT"/>
              </a:rPr>
              <a:t>at</a:t>
            </a:r>
            <a:r>
              <a:rPr dirty="0" sz="3400" spc="204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a</a:t>
            </a:r>
            <a:r>
              <a:rPr dirty="0" sz="3400" spc="420">
                <a:latin typeface="Arial MT"/>
                <a:cs typeface="Arial MT"/>
              </a:rPr>
              <a:t> </a:t>
            </a:r>
            <a:r>
              <a:rPr dirty="0" sz="3400" spc="60">
                <a:latin typeface="Arial MT"/>
                <a:cs typeface="Arial MT"/>
              </a:rPr>
              <a:t>lower</a:t>
            </a:r>
            <a:r>
              <a:rPr dirty="0" sz="3400" spc="390">
                <a:latin typeface="Arial MT"/>
                <a:cs typeface="Arial MT"/>
              </a:rPr>
              <a:t> </a:t>
            </a:r>
            <a:r>
              <a:rPr dirty="0" sz="3400" spc="40">
                <a:latin typeface="Arial MT"/>
                <a:cs typeface="Arial MT"/>
              </a:rPr>
              <a:t>price.</a:t>
            </a:r>
            <a:endParaRPr sz="3400">
              <a:latin typeface="Arial MT"/>
              <a:cs typeface="Arial MT"/>
            </a:endParaRPr>
          </a:p>
          <a:p>
            <a:pPr marL="481965">
              <a:lnSpc>
                <a:spcPct val="100000"/>
              </a:lnSpc>
              <a:spcBef>
                <a:spcPts val="434"/>
              </a:spcBef>
              <a:tabLst>
                <a:tab pos="4646930" algn="l"/>
              </a:tabLst>
            </a:pPr>
            <a:r>
              <a:rPr dirty="0" sz="3000" spc="-1620">
                <a:latin typeface="Arial MT"/>
                <a:cs typeface="Arial MT"/>
              </a:rPr>
              <a:t>—</a:t>
            </a:r>
            <a:r>
              <a:rPr dirty="0" sz="3000" spc="-13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Let's</a:t>
            </a:r>
            <a:r>
              <a:rPr dirty="0" sz="3000" spc="29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use</a:t>
            </a:r>
            <a:r>
              <a:rPr dirty="0" sz="3000" spc="34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rollerblades</a:t>
            </a:r>
            <a:r>
              <a:rPr dirty="0" sz="3000">
                <a:latin typeface="Arial MT"/>
                <a:cs typeface="Arial MT"/>
              </a:rPr>
              <a:t>	as</a:t>
            </a:r>
            <a:r>
              <a:rPr dirty="0" sz="3000" spc="204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an</a:t>
            </a:r>
            <a:r>
              <a:rPr dirty="0" sz="3000" spc="195">
                <a:latin typeface="Arial MT"/>
                <a:cs typeface="Arial MT"/>
              </a:rPr>
              <a:t> </a:t>
            </a:r>
            <a:r>
              <a:rPr dirty="0" sz="3000" spc="45">
                <a:latin typeface="Arial MT"/>
                <a:cs typeface="Arial MT"/>
              </a:rPr>
              <a:t>example.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766" y="4295179"/>
            <a:ext cx="6804421" cy="184844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476" y="3259335"/>
            <a:ext cx="2723554" cy="76795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8210" y="3339703"/>
            <a:ext cx="223242" cy="68758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7859" y="1830585"/>
            <a:ext cx="9126220" cy="1902460"/>
            <a:chOff x="17859" y="1830585"/>
            <a:chExt cx="9126220" cy="190246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9" y="1830585"/>
              <a:ext cx="1500187" cy="139303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766" y="2053828"/>
              <a:ext cx="7536656" cy="50899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766" y="2562820"/>
              <a:ext cx="7590233" cy="116978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522583" y="876795"/>
            <a:ext cx="2453640" cy="1067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40640">
              <a:lnSpc>
                <a:spcPts val="2725"/>
              </a:lnSpc>
              <a:spcBef>
                <a:spcPts val="135"/>
              </a:spcBef>
            </a:pPr>
            <a:r>
              <a:rPr dirty="0" sz="2700" spc="-50">
                <a:solidFill>
                  <a:srgbClr val="A8A8A8"/>
                </a:solidFill>
                <a:latin typeface="Cambria"/>
                <a:cs typeface="Cambria"/>
              </a:rPr>
              <a:t>YOțiYFrìèncfb</a:t>
            </a:r>
            <a:endParaRPr sz="2700">
              <a:latin typeface="Cambria"/>
              <a:cs typeface="Cambria"/>
            </a:endParaRPr>
          </a:p>
          <a:p>
            <a:pPr marL="704215">
              <a:lnSpc>
                <a:spcPts val="2460"/>
              </a:lnSpc>
            </a:pPr>
            <a:r>
              <a:rPr dirty="0" sz="2700">
                <a:solidFill>
                  <a:srgbClr val="AAAAAA"/>
                </a:solidFill>
                <a:latin typeface="Arial MT"/>
                <a:cs typeface="Arial MT"/>
              </a:rPr>
              <a:t>y.j,.</a:t>
            </a:r>
            <a:r>
              <a:rPr dirty="0" sz="2700" spc="11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2700" spc="-50">
                <a:solidFill>
                  <a:srgbClr val="AAAAAA"/>
                </a:solidFill>
                <a:latin typeface="Arial MT"/>
                <a:cs typeface="Arial MT"/>
              </a:rPr>
              <a:t>-</a:t>
            </a:r>
            <a:r>
              <a:rPr dirty="0" sz="2700" spc="-25">
                <a:solidFill>
                  <a:srgbClr val="AAAAAA"/>
                </a:solidFill>
                <a:latin typeface="Arial MT"/>
                <a:cs typeface="Arial MT"/>
              </a:rPr>
              <a:t>m..</a:t>
            </a:r>
            <a:endParaRPr sz="2700">
              <a:latin typeface="Arial MT"/>
              <a:cs typeface="Arial MT"/>
            </a:endParaRPr>
          </a:p>
          <a:p>
            <a:pPr algn="ctr">
              <a:lnSpc>
                <a:spcPts val="2975"/>
              </a:lnSpc>
            </a:pPr>
            <a:r>
              <a:rPr dirty="0" sz="2700">
                <a:solidFill>
                  <a:srgbClr val="006600"/>
                </a:solidFill>
                <a:latin typeface="Arial MT"/>
                <a:cs typeface="Arial MT"/>
              </a:rPr>
              <a:t>•You</a:t>
            </a:r>
            <a:r>
              <a:rPr dirty="0" sz="2700" spc="-13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dirty="0" sz="2700" spc="-185">
                <a:solidFill>
                  <a:srgbClr val="AEAEAE"/>
                </a:solidFill>
                <a:latin typeface="Arial MT"/>
                <a:cs typeface="Arial MT"/>
              </a:rPr>
              <a:t>ł/oșąpł.the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81173" y="668436"/>
            <a:ext cx="3932554" cy="1275715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  <a:tabLst>
                <a:tab pos="490855" algn="l"/>
              </a:tabLst>
            </a:pPr>
            <a:r>
              <a:rPr dirty="0" sz="2700" spc="-50">
                <a:solidFill>
                  <a:srgbClr val="136713"/>
                </a:solidFill>
                <a:latin typeface="Cambria"/>
                <a:cs typeface="Cambria"/>
              </a:rPr>
              <a:t>w</a:t>
            </a:r>
            <a:r>
              <a:rPr dirty="0" sz="2700">
                <a:solidFill>
                  <a:srgbClr val="136713"/>
                </a:solidFill>
                <a:latin typeface="Cambria"/>
                <a:cs typeface="Cambria"/>
              </a:rPr>
              <a:t>	</a:t>
            </a:r>
            <a:r>
              <a:rPr dirty="0" sz="2700" spc="-90">
                <a:solidFill>
                  <a:srgbClr val="AAAAAA"/>
                </a:solidFill>
                <a:latin typeface="Cambria"/>
                <a:cs typeface="Cambria"/>
              </a:rPr>
              <a:t>ollerbladóš’fØ'í*Q8Q„qgp</a:t>
            </a:r>
            <a:endParaRPr sz="2700">
              <a:latin typeface="Cambria"/>
              <a:cs typeface="Cambria"/>
            </a:endParaRPr>
          </a:p>
          <a:p>
            <a:pPr algn="ctr" marR="576580">
              <a:lnSpc>
                <a:spcPct val="100000"/>
              </a:lnSpc>
              <a:spcBef>
                <a:spcPts val="1680"/>
              </a:spcBef>
              <a:tabLst>
                <a:tab pos="299085" algn="l"/>
              </a:tabLst>
            </a:pPr>
            <a:r>
              <a:rPr dirty="0" sz="2700" spc="-375">
                <a:solidFill>
                  <a:srgbClr val="0A5B01"/>
                </a:solidFill>
                <a:latin typeface="Arial MT"/>
                <a:cs typeface="Arial MT"/>
              </a:rPr>
              <a:t>s</a:t>
            </a:r>
            <a:r>
              <a:rPr dirty="0" sz="2700">
                <a:solidFill>
                  <a:srgbClr val="0A5B01"/>
                </a:solidFill>
                <a:latin typeface="Arial MT"/>
                <a:cs typeface="Arial MT"/>
              </a:rPr>
              <a:t>	</a:t>
            </a:r>
            <a:r>
              <a:rPr dirty="0" sz="2700" spc="-45">
                <a:solidFill>
                  <a:srgbClr val="165B0A"/>
                </a:solidFill>
                <a:latin typeface="Arial MT"/>
                <a:cs typeface="Arial MT"/>
              </a:rPr>
              <a:t>II</a:t>
            </a:r>
            <a:r>
              <a:rPr dirty="0" sz="2700" spc="-114">
                <a:solidFill>
                  <a:srgbClr val="165B0A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1A590A"/>
                </a:solidFill>
                <a:latin typeface="Arial MT"/>
                <a:cs typeface="Arial MT"/>
              </a:rPr>
              <a:t>them</a:t>
            </a:r>
            <a:r>
              <a:rPr dirty="0" sz="2700" spc="40">
                <a:solidFill>
                  <a:srgbClr val="1A590A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016600"/>
                </a:solidFill>
                <a:latin typeface="Arial MT"/>
                <a:cs typeface="Arial MT"/>
              </a:rPr>
              <a:t>for</a:t>
            </a:r>
            <a:r>
              <a:rPr dirty="0" sz="2700" spc="35">
                <a:solidFill>
                  <a:srgbClr val="016600"/>
                </a:solidFill>
                <a:latin typeface="Arial MT"/>
                <a:cs typeface="Arial MT"/>
              </a:rPr>
              <a:t> </a:t>
            </a:r>
            <a:r>
              <a:rPr dirty="0" sz="2700" spc="-20">
                <a:solidFill>
                  <a:srgbClr val="016603"/>
                </a:solidFill>
                <a:latin typeface="Arial MT"/>
                <a:cs typeface="Arial MT"/>
              </a:rPr>
              <a:t>$80.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9" y="1651991"/>
            <a:ext cx="9117210" cy="5536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991195"/>
            <a:ext cx="9135070" cy="54471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46587" y="2486868"/>
            <a:ext cx="7565390" cy="29267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50520" marR="5080" indent="-338455">
              <a:lnSpc>
                <a:spcPct val="87900"/>
              </a:lnSpc>
              <a:spcBef>
                <a:spcPts val="640"/>
              </a:spcBef>
              <a:buChar char="•"/>
              <a:tabLst>
                <a:tab pos="350520" algn="l"/>
              </a:tabLst>
            </a:pPr>
            <a:r>
              <a:rPr dirty="0" sz="3650" spc="125">
                <a:latin typeface="Arial MT"/>
                <a:cs typeface="Arial MT"/>
              </a:rPr>
              <a:t>Buy </a:t>
            </a:r>
            <a:r>
              <a:rPr dirty="0" sz="3650" spc="155">
                <a:latin typeface="Arial MT"/>
                <a:cs typeface="Arial MT"/>
              </a:rPr>
              <a:t>and</a:t>
            </a:r>
            <a:r>
              <a:rPr dirty="0" sz="3650" spc="110">
                <a:latin typeface="Arial MT"/>
                <a:cs typeface="Arial MT"/>
              </a:rPr>
              <a:t> </a:t>
            </a:r>
            <a:r>
              <a:rPr dirty="0" sz="3650" spc="200">
                <a:latin typeface="Arial MT"/>
                <a:cs typeface="Arial MT"/>
              </a:rPr>
              <a:t>hold</a:t>
            </a:r>
            <a:r>
              <a:rPr dirty="0" sz="3650" spc="90">
                <a:latin typeface="Arial MT"/>
                <a:cs typeface="Arial MT"/>
              </a:rPr>
              <a:t> </a:t>
            </a:r>
            <a:r>
              <a:rPr dirty="0" sz="3650" spc="170">
                <a:latin typeface="Arial MT"/>
                <a:cs typeface="Arial MT"/>
              </a:rPr>
              <a:t>technique</a:t>
            </a:r>
            <a:r>
              <a:rPr dirty="0" sz="3650" spc="4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is</a:t>
            </a:r>
            <a:r>
              <a:rPr dirty="0" sz="3650" spc="280">
                <a:latin typeface="Arial MT"/>
                <a:cs typeface="Arial MT"/>
              </a:rPr>
              <a:t> </a:t>
            </a:r>
            <a:r>
              <a:rPr dirty="0" sz="3650" spc="-50">
                <a:latin typeface="Arial MT"/>
                <a:cs typeface="Arial MT"/>
              </a:rPr>
              <a:t>where </a:t>
            </a:r>
            <a:r>
              <a:rPr dirty="0" sz="3650">
                <a:latin typeface="Arial MT"/>
                <a:cs typeface="Arial MT"/>
              </a:rPr>
              <a:t>an</a:t>
            </a:r>
            <a:r>
              <a:rPr dirty="0" sz="3650" spc="-5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investor</a:t>
            </a:r>
            <a:r>
              <a:rPr dirty="0" sz="3650" spc="1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buys</a:t>
            </a:r>
            <a:r>
              <a:rPr dirty="0" sz="3650" spc="-1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stock</a:t>
            </a:r>
            <a:r>
              <a:rPr dirty="0" sz="3650" spc="-2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and</a:t>
            </a:r>
            <a:r>
              <a:rPr dirty="0" sz="3650" spc="-15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holds </a:t>
            </a:r>
            <a:r>
              <a:rPr dirty="0" sz="3650">
                <a:latin typeface="Arial MT"/>
                <a:cs typeface="Arial MT"/>
              </a:rPr>
              <a:t>on</a:t>
            </a:r>
            <a:r>
              <a:rPr dirty="0" sz="3650" spc="100">
                <a:latin typeface="Arial MT"/>
                <a:cs typeface="Arial MT"/>
              </a:rPr>
              <a:t> </a:t>
            </a:r>
            <a:r>
              <a:rPr dirty="0" sz="3650" spc="55">
                <a:latin typeface="Arial MT"/>
                <a:cs typeface="Arial MT"/>
              </a:rPr>
              <a:t>to</a:t>
            </a:r>
            <a:r>
              <a:rPr dirty="0" sz="3650" spc="7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it</a:t>
            </a:r>
            <a:r>
              <a:rPr dirty="0" sz="3650" spc="3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for</a:t>
            </a:r>
            <a:r>
              <a:rPr dirty="0" sz="3650" spc="135">
                <a:latin typeface="Arial MT"/>
                <a:cs typeface="Arial MT"/>
              </a:rPr>
              <a:t> </a:t>
            </a:r>
            <a:r>
              <a:rPr dirty="0" sz="3650" spc="-285">
                <a:latin typeface="Arial MT"/>
                <a:cs typeface="Arial MT"/>
              </a:rPr>
              <a:t>a</a:t>
            </a:r>
            <a:r>
              <a:rPr dirty="0" sz="3650" spc="2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number</a:t>
            </a:r>
            <a:r>
              <a:rPr dirty="0" sz="3650" spc="36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of</a:t>
            </a:r>
            <a:r>
              <a:rPr dirty="0" sz="3650" spc="110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years.</a:t>
            </a:r>
            <a:endParaRPr sz="3650">
              <a:latin typeface="Arial MT"/>
              <a:cs typeface="Arial MT"/>
            </a:endParaRPr>
          </a:p>
          <a:p>
            <a:pPr marL="751205" marR="427355" indent="-267335">
              <a:lnSpc>
                <a:spcPct val="86500"/>
              </a:lnSpc>
              <a:spcBef>
                <a:spcPts val="575"/>
              </a:spcBef>
            </a:pPr>
            <a:r>
              <a:rPr dirty="0" sz="3350" spc="-1300">
                <a:latin typeface="Arial MT"/>
                <a:cs typeface="Arial MT"/>
              </a:rPr>
              <a:t>—</a:t>
            </a:r>
            <a:r>
              <a:rPr dirty="0" sz="3350" spc="-55">
                <a:latin typeface="Arial MT"/>
                <a:cs typeface="Arial MT"/>
              </a:rPr>
              <a:t>During</a:t>
            </a:r>
            <a:r>
              <a:rPr dirty="0" sz="3350" spc="-10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that</a:t>
            </a:r>
            <a:r>
              <a:rPr dirty="0" sz="3350" spc="-105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time</a:t>
            </a:r>
            <a:r>
              <a:rPr dirty="0" sz="3350" spc="-75">
                <a:latin typeface="Arial MT"/>
                <a:cs typeface="Arial MT"/>
              </a:rPr>
              <a:t> </a:t>
            </a:r>
            <a:r>
              <a:rPr dirty="0" sz="3350" spc="-45">
                <a:latin typeface="Arial MT"/>
                <a:cs typeface="Arial MT"/>
              </a:rPr>
              <a:t>you</a:t>
            </a:r>
            <a:r>
              <a:rPr dirty="0" sz="3350" spc="-105">
                <a:latin typeface="Arial MT"/>
                <a:cs typeface="Arial MT"/>
              </a:rPr>
              <a:t> </a:t>
            </a:r>
            <a:r>
              <a:rPr dirty="0" sz="3350" spc="-30">
                <a:latin typeface="Arial MT"/>
                <a:cs typeface="Arial MT"/>
              </a:rPr>
              <a:t>are</a:t>
            </a:r>
            <a:r>
              <a:rPr dirty="0" sz="3350" spc="-114">
                <a:latin typeface="Arial MT"/>
                <a:cs typeface="Arial MT"/>
              </a:rPr>
              <a:t> </a:t>
            </a:r>
            <a:r>
              <a:rPr dirty="0" sz="3350" spc="-20">
                <a:latin typeface="Arial MT"/>
                <a:cs typeface="Arial MT"/>
              </a:rPr>
              <a:t>paid </a:t>
            </a:r>
            <a:r>
              <a:rPr dirty="0" sz="3200" spc="-30">
                <a:latin typeface="Arial MT"/>
                <a:cs typeface="Arial MT"/>
              </a:rPr>
              <a:t>dividends</a:t>
            </a:r>
            <a:r>
              <a:rPr dirty="0" sz="3200" spc="2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and the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price</a:t>
            </a:r>
            <a:r>
              <a:rPr dirty="0" sz="3200" spc="1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stock </a:t>
            </a:r>
            <a:r>
              <a:rPr dirty="0" sz="3250">
                <a:latin typeface="Arial MT"/>
                <a:cs typeface="Arial MT"/>
              </a:rPr>
              <a:t>may</a:t>
            </a:r>
            <a:r>
              <a:rPr dirty="0" sz="3250" spc="-45">
                <a:latin typeface="Arial MT"/>
                <a:cs typeface="Arial MT"/>
              </a:rPr>
              <a:t> </a:t>
            </a:r>
            <a:r>
              <a:rPr dirty="0" sz="3250">
                <a:latin typeface="Arial MT"/>
                <a:cs typeface="Arial MT"/>
              </a:rPr>
              <a:t>go</a:t>
            </a:r>
            <a:r>
              <a:rPr dirty="0" sz="3250" spc="-120">
                <a:latin typeface="Arial MT"/>
                <a:cs typeface="Arial MT"/>
              </a:rPr>
              <a:t> </a:t>
            </a:r>
            <a:r>
              <a:rPr dirty="0" sz="3250" spc="-25">
                <a:latin typeface="Arial MT"/>
                <a:cs typeface="Arial MT"/>
              </a:rPr>
              <a:t>up.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9" y="1651991"/>
            <a:ext cx="9117210" cy="5536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991195"/>
            <a:ext cx="9135070" cy="54471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46587" y="2486868"/>
            <a:ext cx="7565390" cy="29267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50520" marR="5080" indent="-338455">
              <a:lnSpc>
                <a:spcPct val="87900"/>
              </a:lnSpc>
              <a:spcBef>
                <a:spcPts val="640"/>
              </a:spcBef>
              <a:buChar char="•"/>
              <a:tabLst>
                <a:tab pos="350520" algn="l"/>
              </a:tabLst>
            </a:pPr>
            <a:r>
              <a:rPr dirty="0" sz="3650" spc="125">
                <a:latin typeface="Arial MT"/>
                <a:cs typeface="Arial MT"/>
              </a:rPr>
              <a:t>Buy </a:t>
            </a:r>
            <a:r>
              <a:rPr dirty="0" sz="3650" spc="155">
                <a:latin typeface="Arial MT"/>
                <a:cs typeface="Arial MT"/>
              </a:rPr>
              <a:t>and</a:t>
            </a:r>
            <a:r>
              <a:rPr dirty="0" sz="3650" spc="110">
                <a:latin typeface="Arial MT"/>
                <a:cs typeface="Arial MT"/>
              </a:rPr>
              <a:t> </a:t>
            </a:r>
            <a:r>
              <a:rPr dirty="0" sz="3650" spc="200">
                <a:latin typeface="Arial MT"/>
                <a:cs typeface="Arial MT"/>
              </a:rPr>
              <a:t>hold</a:t>
            </a:r>
            <a:r>
              <a:rPr dirty="0" sz="3650" spc="90">
                <a:latin typeface="Arial MT"/>
                <a:cs typeface="Arial MT"/>
              </a:rPr>
              <a:t> </a:t>
            </a:r>
            <a:r>
              <a:rPr dirty="0" sz="3650" spc="170">
                <a:latin typeface="Arial MT"/>
                <a:cs typeface="Arial MT"/>
              </a:rPr>
              <a:t>technique</a:t>
            </a:r>
            <a:r>
              <a:rPr dirty="0" sz="3650" spc="4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is</a:t>
            </a:r>
            <a:r>
              <a:rPr dirty="0" sz="3650" spc="280">
                <a:latin typeface="Arial MT"/>
                <a:cs typeface="Arial MT"/>
              </a:rPr>
              <a:t> </a:t>
            </a:r>
            <a:r>
              <a:rPr dirty="0" sz="3650" spc="-50">
                <a:latin typeface="Arial MT"/>
                <a:cs typeface="Arial MT"/>
              </a:rPr>
              <a:t>where </a:t>
            </a:r>
            <a:r>
              <a:rPr dirty="0" sz="3650">
                <a:latin typeface="Arial MT"/>
                <a:cs typeface="Arial MT"/>
              </a:rPr>
              <a:t>an</a:t>
            </a:r>
            <a:r>
              <a:rPr dirty="0" sz="3650" spc="-5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investor</a:t>
            </a:r>
            <a:r>
              <a:rPr dirty="0" sz="3650" spc="1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buys</a:t>
            </a:r>
            <a:r>
              <a:rPr dirty="0" sz="3650" spc="-1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stock</a:t>
            </a:r>
            <a:r>
              <a:rPr dirty="0" sz="3650" spc="-2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and</a:t>
            </a:r>
            <a:r>
              <a:rPr dirty="0" sz="3650" spc="-15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holds </a:t>
            </a:r>
            <a:r>
              <a:rPr dirty="0" sz="3650">
                <a:latin typeface="Arial MT"/>
                <a:cs typeface="Arial MT"/>
              </a:rPr>
              <a:t>on</a:t>
            </a:r>
            <a:r>
              <a:rPr dirty="0" sz="3650" spc="100">
                <a:latin typeface="Arial MT"/>
                <a:cs typeface="Arial MT"/>
              </a:rPr>
              <a:t> </a:t>
            </a:r>
            <a:r>
              <a:rPr dirty="0" sz="3650" spc="55">
                <a:latin typeface="Arial MT"/>
                <a:cs typeface="Arial MT"/>
              </a:rPr>
              <a:t>to</a:t>
            </a:r>
            <a:r>
              <a:rPr dirty="0" sz="3650" spc="7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it</a:t>
            </a:r>
            <a:r>
              <a:rPr dirty="0" sz="3650" spc="3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for</a:t>
            </a:r>
            <a:r>
              <a:rPr dirty="0" sz="3650" spc="135">
                <a:latin typeface="Arial MT"/>
                <a:cs typeface="Arial MT"/>
              </a:rPr>
              <a:t> </a:t>
            </a:r>
            <a:r>
              <a:rPr dirty="0" sz="3650" spc="-285">
                <a:latin typeface="Arial MT"/>
                <a:cs typeface="Arial MT"/>
              </a:rPr>
              <a:t>a</a:t>
            </a:r>
            <a:r>
              <a:rPr dirty="0" sz="3650" spc="2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number</a:t>
            </a:r>
            <a:r>
              <a:rPr dirty="0" sz="3650" spc="36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of</a:t>
            </a:r>
            <a:r>
              <a:rPr dirty="0" sz="3650" spc="110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years.</a:t>
            </a:r>
            <a:endParaRPr sz="3650">
              <a:latin typeface="Arial MT"/>
              <a:cs typeface="Arial MT"/>
            </a:endParaRPr>
          </a:p>
          <a:p>
            <a:pPr marL="751205" marR="427355" indent="-267335">
              <a:lnSpc>
                <a:spcPct val="86500"/>
              </a:lnSpc>
              <a:spcBef>
                <a:spcPts val="575"/>
              </a:spcBef>
            </a:pPr>
            <a:r>
              <a:rPr dirty="0" sz="3350" spc="-1300">
                <a:latin typeface="Arial MT"/>
                <a:cs typeface="Arial MT"/>
              </a:rPr>
              <a:t>—</a:t>
            </a:r>
            <a:r>
              <a:rPr dirty="0" sz="3350" spc="-55">
                <a:latin typeface="Arial MT"/>
                <a:cs typeface="Arial MT"/>
              </a:rPr>
              <a:t>During</a:t>
            </a:r>
            <a:r>
              <a:rPr dirty="0" sz="3350" spc="-10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that</a:t>
            </a:r>
            <a:r>
              <a:rPr dirty="0" sz="3350" spc="-105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time</a:t>
            </a:r>
            <a:r>
              <a:rPr dirty="0" sz="3350" spc="-75">
                <a:latin typeface="Arial MT"/>
                <a:cs typeface="Arial MT"/>
              </a:rPr>
              <a:t> </a:t>
            </a:r>
            <a:r>
              <a:rPr dirty="0" sz="3350" spc="-45">
                <a:latin typeface="Arial MT"/>
                <a:cs typeface="Arial MT"/>
              </a:rPr>
              <a:t>you</a:t>
            </a:r>
            <a:r>
              <a:rPr dirty="0" sz="3350" spc="-105">
                <a:latin typeface="Arial MT"/>
                <a:cs typeface="Arial MT"/>
              </a:rPr>
              <a:t> </a:t>
            </a:r>
            <a:r>
              <a:rPr dirty="0" sz="3350" spc="-30">
                <a:latin typeface="Arial MT"/>
                <a:cs typeface="Arial MT"/>
              </a:rPr>
              <a:t>are</a:t>
            </a:r>
            <a:r>
              <a:rPr dirty="0" sz="3350" spc="-114">
                <a:latin typeface="Arial MT"/>
                <a:cs typeface="Arial MT"/>
              </a:rPr>
              <a:t> </a:t>
            </a:r>
            <a:r>
              <a:rPr dirty="0" sz="3350" spc="-20">
                <a:latin typeface="Arial MT"/>
                <a:cs typeface="Arial MT"/>
              </a:rPr>
              <a:t>paid </a:t>
            </a:r>
            <a:r>
              <a:rPr dirty="0" sz="3200" spc="-30">
                <a:latin typeface="Arial MT"/>
                <a:cs typeface="Arial MT"/>
              </a:rPr>
              <a:t>dividends</a:t>
            </a:r>
            <a:r>
              <a:rPr dirty="0" sz="3200" spc="2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and the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price</a:t>
            </a:r>
            <a:r>
              <a:rPr dirty="0" sz="3200" spc="1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stock </a:t>
            </a:r>
            <a:r>
              <a:rPr dirty="0" sz="3250">
                <a:latin typeface="Arial MT"/>
                <a:cs typeface="Arial MT"/>
              </a:rPr>
              <a:t>may</a:t>
            </a:r>
            <a:r>
              <a:rPr dirty="0" sz="3250" spc="-45">
                <a:latin typeface="Arial MT"/>
                <a:cs typeface="Arial MT"/>
              </a:rPr>
              <a:t> </a:t>
            </a:r>
            <a:r>
              <a:rPr dirty="0" sz="3250">
                <a:latin typeface="Arial MT"/>
                <a:cs typeface="Arial MT"/>
              </a:rPr>
              <a:t>go</a:t>
            </a:r>
            <a:r>
              <a:rPr dirty="0" sz="3250" spc="-120">
                <a:latin typeface="Arial MT"/>
                <a:cs typeface="Arial MT"/>
              </a:rPr>
              <a:t> </a:t>
            </a:r>
            <a:r>
              <a:rPr dirty="0" sz="3250" spc="-25">
                <a:latin typeface="Arial MT"/>
                <a:cs typeface="Arial MT"/>
              </a:rPr>
              <a:t>up.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178593"/>
            <a:ext cx="9135070" cy="56257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0113" y="851296"/>
            <a:ext cx="0" cy="5652770"/>
          </a:xfrm>
          <a:custGeom>
            <a:avLst/>
            <a:gdLst/>
            <a:ahLst/>
            <a:cxnLst/>
            <a:rect l="l" t="t" r="r" b="b"/>
            <a:pathLst>
              <a:path w="0" h="5652770">
                <a:moveTo>
                  <a:pt x="0" y="5652494"/>
                </a:moveTo>
                <a:lnTo>
                  <a:pt x="0" y="0"/>
                </a:lnTo>
              </a:path>
            </a:pathLst>
          </a:custGeom>
          <a:ln w="8929">
            <a:solidFill>
              <a:srgbClr val="60570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25648" y="851296"/>
            <a:ext cx="8322945" cy="5652770"/>
            <a:chOff x="425648" y="851296"/>
            <a:chExt cx="8322945" cy="5652770"/>
          </a:xfrm>
        </p:grpSpPr>
        <p:sp>
          <p:nvSpPr>
            <p:cNvPr id="5" name="object 5" descr=""/>
            <p:cNvSpPr/>
            <p:nvPr/>
          </p:nvSpPr>
          <p:spPr>
            <a:xfrm>
              <a:off x="8743652" y="851296"/>
              <a:ext cx="0" cy="5652770"/>
            </a:xfrm>
            <a:custGeom>
              <a:avLst/>
              <a:gdLst/>
              <a:ahLst/>
              <a:cxnLst/>
              <a:rect l="l" t="t" r="r" b="b"/>
              <a:pathLst>
                <a:path w="0" h="5652770">
                  <a:moveTo>
                    <a:pt x="0" y="5652494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6057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25648" y="855761"/>
              <a:ext cx="8322945" cy="0"/>
            </a:xfrm>
            <a:custGeom>
              <a:avLst/>
              <a:gdLst/>
              <a:ahLst/>
              <a:cxnLst/>
              <a:rect l="l" t="t" r="r" b="b"/>
              <a:pathLst>
                <a:path w="8322945" h="0">
                  <a:moveTo>
                    <a:pt x="0" y="0"/>
                  </a:moveTo>
                  <a:lnTo>
                    <a:pt x="8322472" y="0"/>
                  </a:lnTo>
                </a:path>
              </a:pathLst>
            </a:custGeom>
            <a:ln w="8929">
              <a:solidFill>
                <a:srgbClr val="6057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5648" y="6499324"/>
              <a:ext cx="8322945" cy="0"/>
            </a:xfrm>
            <a:custGeom>
              <a:avLst/>
              <a:gdLst/>
              <a:ahLst/>
              <a:cxnLst/>
              <a:rect l="l" t="t" r="r" b="b"/>
              <a:pathLst>
                <a:path w="8322945" h="0">
                  <a:moveTo>
                    <a:pt x="0" y="0"/>
                  </a:moveTo>
                  <a:lnTo>
                    <a:pt x="8322472" y="0"/>
                  </a:lnTo>
                </a:path>
              </a:pathLst>
            </a:custGeom>
            <a:ln w="8929">
              <a:solidFill>
                <a:srgbClr val="6057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77453" y="998637"/>
          <a:ext cx="4317365" cy="5410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"/>
                <a:gridCol w="1134110"/>
                <a:gridCol w="73025"/>
                <a:gridCol w="355600"/>
                <a:gridCol w="776605"/>
                <a:gridCol w="161925"/>
                <a:gridCol w="603885"/>
                <a:gridCol w="652144"/>
                <a:gridCol w="394335"/>
              </a:tblGrid>
              <a:tr h="481965">
                <a:tc gridSpan="9">
                  <a:txBody>
                    <a:bodyPr/>
                    <a:lstStyle/>
                    <a:p>
                      <a:pPr algn="ctr" marL="1174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100" spc="-40">
                          <a:latin typeface="Arial MT"/>
                          <a:cs typeface="Arial MT"/>
                        </a:rPr>
                        <a:t>One-</a:t>
                      </a:r>
                      <a:r>
                        <a:rPr dirty="0" sz="2100"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2100" spc="-11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latin typeface="Arial MT"/>
                          <a:cs typeface="Arial MT"/>
                        </a:rPr>
                        <a:t>Investment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58825">
                <a:tc gridSpan="3">
                  <a:txBody>
                    <a:bodyPr/>
                    <a:lstStyle/>
                    <a:p>
                      <a:pPr marL="207645" marR="155575" indent="40640">
                        <a:lnSpc>
                          <a:spcPts val="2110"/>
                        </a:lnSpc>
                        <a:spcBef>
                          <a:spcPts val="254"/>
                        </a:spcBef>
                      </a:pPr>
                      <a:r>
                        <a:rPr dirty="0" sz="1900" spc="-10">
                          <a:latin typeface="Arial MT"/>
                          <a:cs typeface="Arial MT"/>
                        </a:rPr>
                        <a:t>Amount Invested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36550" marR="31115" indent="105410">
                        <a:lnSpc>
                          <a:spcPts val="2140"/>
                        </a:lnSpc>
                        <a:spcBef>
                          <a:spcPts val="229"/>
                        </a:spcBef>
                      </a:pPr>
                      <a:r>
                        <a:rPr dirty="0" sz="1900" spc="-10">
                          <a:latin typeface="Arial MT"/>
                          <a:cs typeface="Arial MT"/>
                        </a:rPr>
                        <a:t>Share </a:t>
                      </a:r>
                      <a:r>
                        <a:rPr dirty="0" baseline="1461" sz="2850">
                          <a:latin typeface="Arial MT"/>
                          <a:cs typeface="Arial MT"/>
                        </a:rPr>
                        <a:t>Price</a:t>
                      </a:r>
                      <a:r>
                        <a:rPr dirty="0" baseline="1461" sz="28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5">
                          <a:latin typeface="Arial MT"/>
                          <a:cs typeface="Arial MT"/>
                        </a:rPr>
                        <a:t>($</a:t>
                      </a:r>
                      <a:r>
                        <a:rPr dirty="0" baseline="4385" sz="2850" spc="-37">
                          <a:latin typeface="Arial MT"/>
                          <a:cs typeface="Arial MT"/>
                        </a:rPr>
                        <a:t>)</a:t>
                      </a:r>
                      <a:endParaRPr baseline="4385" sz="2850">
                        <a:latin typeface="Arial MT"/>
                        <a:cs typeface="Arial MT"/>
                      </a:endParaRPr>
                    </a:p>
                  </a:txBody>
                  <a:tcPr marL="0" marR="0" marB="0" marT="29209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40335" marR="19685" indent="194945">
                        <a:lnSpc>
                          <a:spcPts val="2110"/>
                        </a:lnSpc>
                        <a:spcBef>
                          <a:spcPts val="254"/>
                        </a:spcBef>
                      </a:pPr>
                      <a:r>
                        <a:rPr dirty="0" sz="1900" spc="-10">
                          <a:latin typeface="Arial MT"/>
                          <a:cs typeface="Arial MT"/>
                        </a:rPr>
                        <a:t>Shares </a:t>
                      </a:r>
                      <a:r>
                        <a:rPr dirty="0" sz="1900" spc="-25">
                          <a:latin typeface="Arial MT"/>
                          <a:cs typeface="Arial MT"/>
                        </a:rPr>
                        <a:t>Purchased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$1,000.00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$20.00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50.00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  <a:lnB w="9525">
                      <a:solidFill>
                        <a:srgbClr val="4844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2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84428"/>
                      </a:solidFill>
                      <a:prstDash val="solid"/>
                    </a:lnL>
                    <a:lnR w="9525">
                      <a:solidFill>
                        <a:srgbClr val="484428"/>
                      </a:solidFill>
                      <a:prstDash val="solid"/>
                    </a:lnR>
                    <a:lnT w="9525">
                      <a:solidFill>
                        <a:srgbClr val="48442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F0C00"/>
                      </a:solidFill>
                      <a:prstDash val="solid"/>
                    </a:lnL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solidFill>
                            <a:srgbClr val="9A5400"/>
                          </a:solidFill>
                          <a:latin typeface="Arial MT"/>
                          <a:cs typeface="Arial MT"/>
                        </a:rPr>
                        <a:t>$1,000.00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B w="19050">
                      <a:solidFill>
                        <a:srgbClr val="4F0C00"/>
                      </a:solidFill>
                      <a:prstDash val="solid"/>
                    </a:lnB>
                    <a:solidFill>
                      <a:srgbClr val="69210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50" spc="40">
                          <a:solidFill>
                            <a:srgbClr val="D38A42"/>
                          </a:solidFill>
                          <a:latin typeface="Calibri"/>
                          <a:cs typeface="Calibri"/>
                        </a:rPr>
                        <a:t>$20.00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B w="19050">
                      <a:solidFill>
                        <a:srgbClr val="4F0C00"/>
                      </a:solidFill>
                      <a:prstDash val="solid"/>
                    </a:lnB>
                    <a:solidFill>
                      <a:srgbClr val="8C28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ts val="2585"/>
                        </a:lnSpc>
                      </a:pPr>
                      <a:r>
                        <a:rPr dirty="0" sz="2500" spc="-25">
                          <a:solidFill>
                            <a:srgbClr val="DABA60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2585"/>
                        </a:lnSpc>
                      </a:pPr>
                      <a:r>
                        <a:rPr dirty="0" sz="2500" spc="-195">
                          <a:solidFill>
                            <a:srgbClr val="DABA6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4F0C00"/>
                      </a:solidFill>
                      <a:prstDash val="solid"/>
                    </a:lnB>
                    <a:solidFill>
                      <a:srgbClr val="7E28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4F0C00"/>
                      </a:solidFill>
                      <a:prstDash val="solid"/>
                    </a:lnR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694039" y="998637"/>
          <a:ext cx="3988435" cy="5410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"/>
                <a:gridCol w="1134110"/>
                <a:gridCol w="73025"/>
                <a:gridCol w="427355"/>
                <a:gridCol w="868044"/>
                <a:gridCol w="427355"/>
                <a:gridCol w="643890"/>
                <a:gridCol w="252095"/>
              </a:tblGrid>
              <a:tr h="481965">
                <a:tc gridSpan="8">
                  <a:txBody>
                    <a:bodyPr/>
                    <a:lstStyle/>
                    <a:p>
                      <a:pPr algn="ctr" marL="2216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Dollar-</a:t>
                      </a:r>
                      <a:r>
                        <a:rPr dirty="0" sz="2100">
                          <a:latin typeface="Arial MT"/>
                          <a:cs typeface="Arial MT"/>
                        </a:rPr>
                        <a:t>Cost</a:t>
                      </a:r>
                      <a:r>
                        <a:rPr dirty="0" sz="2100" spc="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latin typeface="Arial MT"/>
                          <a:cs typeface="Arial MT"/>
                        </a:rPr>
                        <a:t>Averaging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58825">
                <a:tc gridSpan="3">
                  <a:txBody>
                    <a:bodyPr/>
                    <a:lstStyle/>
                    <a:p>
                      <a:pPr marL="198755" marR="155575" indent="49530">
                        <a:lnSpc>
                          <a:spcPts val="2110"/>
                        </a:lnSpc>
                        <a:spcBef>
                          <a:spcPts val="254"/>
                        </a:spcBef>
                      </a:pPr>
                      <a:r>
                        <a:rPr dirty="0" sz="1900" spc="-10">
                          <a:latin typeface="Arial MT"/>
                          <a:cs typeface="Arial MT"/>
                        </a:rPr>
                        <a:t>Amount Invested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36550" marR="40005" indent="105410">
                        <a:lnSpc>
                          <a:spcPts val="2140"/>
                        </a:lnSpc>
                        <a:spcBef>
                          <a:spcPts val="229"/>
                        </a:spcBef>
                      </a:pPr>
                      <a:r>
                        <a:rPr dirty="0" sz="1900" spc="-10">
                          <a:latin typeface="Arial MT"/>
                          <a:cs typeface="Arial MT"/>
                        </a:rPr>
                        <a:t>Share </a:t>
                      </a:r>
                      <a:r>
                        <a:rPr dirty="0" baseline="1461" sz="2850">
                          <a:latin typeface="Arial MT"/>
                          <a:cs typeface="Arial MT"/>
                        </a:rPr>
                        <a:t>Price</a:t>
                      </a:r>
                      <a:r>
                        <a:rPr dirty="0" baseline="1461" sz="28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5">
                          <a:latin typeface="Arial MT"/>
                          <a:cs typeface="Arial MT"/>
                        </a:rPr>
                        <a:t>($</a:t>
                      </a:r>
                      <a:r>
                        <a:rPr dirty="0" baseline="4385" sz="2850" spc="-37">
                          <a:latin typeface="Arial MT"/>
                          <a:cs typeface="Arial MT"/>
                        </a:rPr>
                        <a:t>)</a:t>
                      </a:r>
                      <a:endParaRPr baseline="4385" sz="2850">
                        <a:latin typeface="Arial MT"/>
                        <a:cs typeface="Arial MT"/>
                      </a:endParaRPr>
                    </a:p>
                  </a:txBody>
                  <a:tcPr marL="0" marR="0" marB="0" marT="29209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1445" marR="17145" indent="203835">
                        <a:lnSpc>
                          <a:spcPts val="2110"/>
                        </a:lnSpc>
                        <a:spcBef>
                          <a:spcPts val="254"/>
                        </a:spcBef>
                      </a:pPr>
                      <a:r>
                        <a:rPr dirty="0" sz="1900" spc="-10">
                          <a:latin typeface="Arial MT"/>
                          <a:cs typeface="Arial MT"/>
                        </a:rPr>
                        <a:t>Shares Purchased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$20.00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5.00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 gridSpan="3">
                  <a:txBody>
                    <a:bodyPr/>
                    <a:lstStyle/>
                    <a:p>
                      <a:pPr marL="266065">
                        <a:lnSpc>
                          <a:spcPts val="234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ts val="234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$19.50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ts val="2345"/>
                        </a:lnSpc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5.13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$19.25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5.19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 marL="266065">
                        <a:lnSpc>
                          <a:spcPts val="2380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ts val="2380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$19.75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ts val="2380"/>
                        </a:lnSpc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5.06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 gridSpan="3">
                  <a:txBody>
                    <a:bodyPr/>
                    <a:lstStyle/>
                    <a:p>
                      <a:pPr marL="265430">
                        <a:lnSpc>
                          <a:spcPts val="2390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$100.00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ts val="2390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$19.20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ts val="239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5.21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$18.90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5.29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$18.00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5.56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 gridSpan="3">
                  <a:txBody>
                    <a:bodyPr/>
                    <a:lstStyle/>
                    <a:p>
                      <a:pPr marL="265430">
                        <a:lnSpc>
                          <a:spcPts val="2435"/>
                        </a:lnSpc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$100.00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ts val="2435"/>
                        </a:lnSpc>
                      </a:pPr>
                      <a:r>
                        <a:rPr dirty="0" sz="2100" spc="-10">
                          <a:latin typeface="Arial MT"/>
                          <a:cs typeface="Arial MT"/>
                        </a:rPr>
                        <a:t>$18.60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265">
                        <a:lnSpc>
                          <a:spcPts val="2435"/>
                        </a:lnSpc>
                      </a:pPr>
                      <a:r>
                        <a:rPr dirty="0" sz="2100" spc="-20">
                          <a:latin typeface="Arial MT"/>
                          <a:cs typeface="Arial MT"/>
                        </a:rPr>
                        <a:t>5.38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3540">
                <a:tc gridSpan="3"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$19.78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5.06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  <a:lnB w="9525">
                      <a:solidFill>
                        <a:srgbClr val="4F4B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205">
                <a:tc gridSpan="3">
                  <a:txBody>
                    <a:bodyPr/>
                    <a:lstStyle/>
                    <a:p>
                      <a:pPr marL="266065">
                        <a:lnSpc>
                          <a:spcPts val="2380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$100.00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80059">
                        <a:lnSpc>
                          <a:spcPts val="2380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$20.90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76884">
                        <a:lnSpc>
                          <a:spcPts val="2380"/>
                        </a:lnSpc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4.78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4F4B34"/>
                      </a:solidFill>
                      <a:prstDash val="solid"/>
                    </a:lnL>
                    <a:lnR w="9525">
                      <a:solidFill>
                        <a:srgbClr val="4F4B34"/>
                      </a:solidFill>
                      <a:prstDash val="solid"/>
                    </a:lnR>
                    <a:lnT w="9525">
                      <a:solidFill>
                        <a:srgbClr val="4F4B3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F0C00"/>
                      </a:solidFill>
                      <a:prstDash val="solid"/>
                    </a:lnL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900" spc="-10">
                          <a:solidFill>
                            <a:srgbClr val="9A4B00"/>
                          </a:solidFill>
                          <a:latin typeface="Arial MT"/>
                          <a:cs typeface="Arial MT"/>
                        </a:rPr>
                        <a:t>$1,000.00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B w="19050">
                      <a:solidFill>
                        <a:srgbClr val="4F0C00"/>
                      </a:solidFill>
                      <a:prstDash val="solid"/>
                    </a:lnB>
                    <a:solidFill>
                      <a:srgbClr val="6D23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solidFill>
                            <a:srgbClr val="F4DA3F"/>
                          </a:solidFill>
                          <a:latin typeface="Arial MT"/>
                          <a:cs typeface="Arial MT"/>
                        </a:rPr>
                        <a:t>$19.39*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B w="19050">
                      <a:solidFill>
                        <a:srgbClr val="4F0C00"/>
                      </a:solidFill>
                      <a:prstDash val="solid"/>
                    </a:lnB>
                    <a:solidFill>
                      <a:srgbClr val="CD410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-10">
                          <a:solidFill>
                            <a:srgbClr val="DFDA16"/>
                          </a:solidFill>
                          <a:latin typeface="Arial MT"/>
                          <a:cs typeface="Arial MT"/>
                        </a:rPr>
                        <a:t>51.66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B w="19050">
                      <a:solidFill>
                        <a:srgbClr val="4F0C00"/>
                      </a:solidFill>
                      <a:prstDash val="solid"/>
                    </a:lnB>
                    <a:solidFill>
                      <a:srgbClr val="CF3F0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4F0C00"/>
                      </a:solidFill>
                      <a:prstDash val="solid"/>
                    </a:lnR>
                    <a:lnT w="19050">
                      <a:solidFill>
                        <a:srgbClr val="4F0C00"/>
                      </a:solidFill>
                      <a:prstDash val="solid"/>
                    </a:lnT>
                    <a:lnB w="19050">
                      <a:solidFill>
                        <a:srgbClr val="4F0C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6539813" y="6475958"/>
            <a:ext cx="25190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 MT"/>
                <a:cs typeface="Arial MT"/>
              </a:rPr>
              <a:t>“Average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45">
                <a:latin typeface="Arial MT"/>
                <a:cs typeface="Arial MT"/>
              </a:rPr>
              <a:t>Share</a:t>
            </a:r>
            <a:r>
              <a:rPr dirty="0" sz="2100" spc="-60">
                <a:latin typeface="Arial MT"/>
                <a:cs typeface="Arial MT"/>
              </a:rPr>
              <a:t> </a:t>
            </a:r>
            <a:r>
              <a:rPr dirty="0" sz="2100" spc="-20">
                <a:latin typeface="Arial MT"/>
                <a:cs typeface="Arial MT"/>
              </a:rPr>
              <a:t>Price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9" y="1651991"/>
            <a:ext cx="9117210" cy="5536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991195"/>
            <a:ext cx="9135070" cy="54471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46587" y="2486868"/>
            <a:ext cx="7565390" cy="29267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50520" marR="5080" indent="-338455">
              <a:lnSpc>
                <a:spcPct val="87900"/>
              </a:lnSpc>
              <a:spcBef>
                <a:spcPts val="640"/>
              </a:spcBef>
              <a:buChar char="•"/>
              <a:tabLst>
                <a:tab pos="350520" algn="l"/>
              </a:tabLst>
            </a:pPr>
            <a:r>
              <a:rPr dirty="0" sz="3650" spc="125">
                <a:latin typeface="Arial MT"/>
                <a:cs typeface="Arial MT"/>
              </a:rPr>
              <a:t>Buy </a:t>
            </a:r>
            <a:r>
              <a:rPr dirty="0" sz="3650" spc="155">
                <a:latin typeface="Arial MT"/>
                <a:cs typeface="Arial MT"/>
              </a:rPr>
              <a:t>and</a:t>
            </a:r>
            <a:r>
              <a:rPr dirty="0" sz="3650" spc="110">
                <a:latin typeface="Arial MT"/>
                <a:cs typeface="Arial MT"/>
              </a:rPr>
              <a:t> </a:t>
            </a:r>
            <a:r>
              <a:rPr dirty="0" sz="3650" spc="200">
                <a:latin typeface="Arial MT"/>
                <a:cs typeface="Arial MT"/>
              </a:rPr>
              <a:t>hold</a:t>
            </a:r>
            <a:r>
              <a:rPr dirty="0" sz="3650" spc="90">
                <a:latin typeface="Arial MT"/>
                <a:cs typeface="Arial MT"/>
              </a:rPr>
              <a:t> </a:t>
            </a:r>
            <a:r>
              <a:rPr dirty="0" sz="3650" spc="170">
                <a:latin typeface="Arial MT"/>
                <a:cs typeface="Arial MT"/>
              </a:rPr>
              <a:t>technique</a:t>
            </a:r>
            <a:r>
              <a:rPr dirty="0" sz="3650" spc="4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is</a:t>
            </a:r>
            <a:r>
              <a:rPr dirty="0" sz="3650" spc="280">
                <a:latin typeface="Arial MT"/>
                <a:cs typeface="Arial MT"/>
              </a:rPr>
              <a:t> </a:t>
            </a:r>
            <a:r>
              <a:rPr dirty="0" sz="3650" spc="-50">
                <a:latin typeface="Arial MT"/>
                <a:cs typeface="Arial MT"/>
              </a:rPr>
              <a:t>where </a:t>
            </a:r>
            <a:r>
              <a:rPr dirty="0" sz="3650">
                <a:latin typeface="Arial MT"/>
                <a:cs typeface="Arial MT"/>
              </a:rPr>
              <a:t>an</a:t>
            </a:r>
            <a:r>
              <a:rPr dirty="0" sz="3650" spc="-5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investor</a:t>
            </a:r>
            <a:r>
              <a:rPr dirty="0" sz="3650" spc="1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buys</a:t>
            </a:r>
            <a:r>
              <a:rPr dirty="0" sz="3650" spc="-1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stock</a:t>
            </a:r>
            <a:r>
              <a:rPr dirty="0" sz="3650" spc="-2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and</a:t>
            </a:r>
            <a:r>
              <a:rPr dirty="0" sz="3650" spc="-15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holds </a:t>
            </a:r>
            <a:r>
              <a:rPr dirty="0" sz="3650">
                <a:latin typeface="Arial MT"/>
                <a:cs typeface="Arial MT"/>
              </a:rPr>
              <a:t>on</a:t>
            </a:r>
            <a:r>
              <a:rPr dirty="0" sz="3650" spc="100">
                <a:latin typeface="Arial MT"/>
                <a:cs typeface="Arial MT"/>
              </a:rPr>
              <a:t> </a:t>
            </a:r>
            <a:r>
              <a:rPr dirty="0" sz="3650" spc="55">
                <a:latin typeface="Arial MT"/>
                <a:cs typeface="Arial MT"/>
              </a:rPr>
              <a:t>to</a:t>
            </a:r>
            <a:r>
              <a:rPr dirty="0" sz="3650" spc="7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it</a:t>
            </a:r>
            <a:r>
              <a:rPr dirty="0" sz="3650" spc="3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for</a:t>
            </a:r>
            <a:r>
              <a:rPr dirty="0" sz="3650" spc="135">
                <a:latin typeface="Arial MT"/>
                <a:cs typeface="Arial MT"/>
              </a:rPr>
              <a:t> </a:t>
            </a:r>
            <a:r>
              <a:rPr dirty="0" sz="3650" spc="-285">
                <a:latin typeface="Arial MT"/>
                <a:cs typeface="Arial MT"/>
              </a:rPr>
              <a:t>a</a:t>
            </a:r>
            <a:r>
              <a:rPr dirty="0" sz="3650" spc="2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number</a:t>
            </a:r>
            <a:r>
              <a:rPr dirty="0" sz="3650" spc="36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of</a:t>
            </a:r>
            <a:r>
              <a:rPr dirty="0" sz="3650" spc="110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years.</a:t>
            </a:r>
            <a:endParaRPr sz="3650">
              <a:latin typeface="Arial MT"/>
              <a:cs typeface="Arial MT"/>
            </a:endParaRPr>
          </a:p>
          <a:p>
            <a:pPr marL="751205" marR="427355" indent="-267335">
              <a:lnSpc>
                <a:spcPct val="86500"/>
              </a:lnSpc>
              <a:spcBef>
                <a:spcPts val="575"/>
              </a:spcBef>
            </a:pPr>
            <a:r>
              <a:rPr dirty="0" sz="3350" spc="-1300">
                <a:latin typeface="Arial MT"/>
                <a:cs typeface="Arial MT"/>
              </a:rPr>
              <a:t>—</a:t>
            </a:r>
            <a:r>
              <a:rPr dirty="0" sz="3350" spc="-55">
                <a:latin typeface="Arial MT"/>
                <a:cs typeface="Arial MT"/>
              </a:rPr>
              <a:t>During</a:t>
            </a:r>
            <a:r>
              <a:rPr dirty="0" sz="3350" spc="-10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that</a:t>
            </a:r>
            <a:r>
              <a:rPr dirty="0" sz="3350" spc="-105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time</a:t>
            </a:r>
            <a:r>
              <a:rPr dirty="0" sz="3350" spc="-75">
                <a:latin typeface="Arial MT"/>
                <a:cs typeface="Arial MT"/>
              </a:rPr>
              <a:t> </a:t>
            </a:r>
            <a:r>
              <a:rPr dirty="0" sz="3350" spc="-45">
                <a:latin typeface="Arial MT"/>
                <a:cs typeface="Arial MT"/>
              </a:rPr>
              <a:t>you</a:t>
            </a:r>
            <a:r>
              <a:rPr dirty="0" sz="3350" spc="-105">
                <a:latin typeface="Arial MT"/>
                <a:cs typeface="Arial MT"/>
              </a:rPr>
              <a:t> </a:t>
            </a:r>
            <a:r>
              <a:rPr dirty="0" sz="3350" spc="-30">
                <a:latin typeface="Arial MT"/>
                <a:cs typeface="Arial MT"/>
              </a:rPr>
              <a:t>are</a:t>
            </a:r>
            <a:r>
              <a:rPr dirty="0" sz="3350" spc="-114">
                <a:latin typeface="Arial MT"/>
                <a:cs typeface="Arial MT"/>
              </a:rPr>
              <a:t> </a:t>
            </a:r>
            <a:r>
              <a:rPr dirty="0" sz="3350" spc="-20">
                <a:latin typeface="Arial MT"/>
                <a:cs typeface="Arial MT"/>
              </a:rPr>
              <a:t>paid </a:t>
            </a:r>
            <a:r>
              <a:rPr dirty="0" sz="3200" spc="-30">
                <a:latin typeface="Arial MT"/>
                <a:cs typeface="Arial MT"/>
              </a:rPr>
              <a:t>dividends</a:t>
            </a:r>
            <a:r>
              <a:rPr dirty="0" sz="3200" spc="2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and the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price</a:t>
            </a:r>
            <a:r>
              <a:rPr dirty="0" sz="3200" spc="1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stock </a:t>
            </a:r>
            <a:r>
              <a:rPr dirty="0" sz="3250">
                <a:latin typeface="Arial MT"/>
                <a:cs typeface="Arial MT"/>
              </a:rPr>
              <a:t>may</a:t>
            </a:r>
            <a:r>
              <a:rPr dirty="0" sz="3250" spc="-45">
                <a:latin typeface="Arial MT"/>
                <a:cs typeface="Arial MT"/>
              </a:rPr>
              <a:t> </a:t>
            </a:r>
            <a:r>
              <a:rPr dirty="0" sz="3250">
                <a:latin typeface="Arial MT"/>
                <a:cs typeface="Arial MT"/>
              </a:rPr>
              <a:t>go</a:t>
            </a:r>
            <a:r>
              <a:rPr dirty="0" sz="3250" spc="-120">
                <a:latin typeface="Arial MT"/>
                <a:cs typeface="Arial MT"/>
              </a:rPr>
              <a:t> </a:t>
            </a:r>
            <a:r>
              <a:rPr dirty="0" sz="3250" spc="-25">
                <a:latin typeface="Arial MT"/>
                <a:cs typeface="Arial MT"/>
              </a:rPr>
              <a:t>up.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2259210"/>
            <a:ext cx="9135070" cy="43755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89" y="1571625"/>
            <a:ext cx="9117210" cy="56257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" y="910828"/>
            <a:ext cx="9135070" cy="44648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28274" y="2909992"/>
            <a:ext cx="6928484" cy="24085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565"/>
              </a:spcBef>
              <a:buChar char="•"/>
              <a:tabLst>
                <a:tab pos="340995" algn="l"/>
              </a:tabLst>
            </a:pPr>
            <a:r>
              <a:rPr dirty="0" sz="3450" spc="265">
                <a:latin typeface="Arial MT"/>
                <a:cs typeface="Arial MT"/>
              </a:rPr>
              <a:t>Regulatory</a:t>
            </a:r>
            <a:r>
              <a:rPr dirty="0" sz="3450" spc="415">
                <a:latin typeface="Arial MT"/>
                <a:cs typeface="Arial MT"/>
              </a:rPr>
              <a:t> </a:t>
            </a:r>
            <a:r>
              <a:rPr dirty="0" sz="3450" spc="270">
                <a:latin typeface="Arial MT"/>
                <a:cs typeface="Arial MT"/>
              </a:rPr>
              <a:t>Pyramid</a:t>
            </a:r>
            <a:endParaRPr sz="3450">
              <a:latin typeface="Arial MT"/>
              <a:cs typeface="Arial MT"/>
            </a:endParaRPr>
          </a:p>
          <a:p>
            <a:pPr marL="746760" marR="5080" indent="-264795">
              <a:lnSpc>
                <a:spcPts val="3379"/>
              </a:lnSpc>
              <a:spcBef>
                <a:spcPts val="720"/>
              </a:spcBef>
              <a:tabLst>
                <a:tab pos="5179695" algn="l"/>
                <a:tab pos="5234940" algn="l"/>
                <a:tab pos="5656580" algn="l"/>
                <a:tab pos="6773545" algn="l"/>
              </a:tabLst>
            </a:pPr>
            <a:r>
              <a:rPr dirty="0" sz="3000" spc="-1620">
                <a:latin typeface="Arial MT"/>
                <a:cs typeface="Arial MT"/>
              </a:rPr>
              <a:t>—</a:t>
            </a:r>
            <a:r>
              <a:rPr dirty="0" sz="3000" spc="-114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180">
                <a:latin typeface="Arial MT"/>
                <a:cs typeface="Arial MT"/>
              </a:rPr>
              <a:t> </a:t>
            </a:r>
            <a:r>
              <a:rPr dirty="0" sz="3000" spc="85">
                <a:latin typeface="Arial MT"/>
                <a:cs typeface="Arial MT"/>
              </a:rPr>
              <a:t>network</a:t>
            </a:r>
            <a:r>
              <a:rPr dirty="0" sz="3000" spc="305">
                <a:latin typeface="Arial MT"/>
                <a:cs typeface="Arial MT"/>
              </a:rPr>
              <a:t> </a:t>
            </a:r>
            <a:r>
              <a:rPr dirty="0" sz="3000" spc="60">
                <a:latin typeface="Arial MT"/>
                <a:cs typeface="Arial MT"/>
              </a:rPr>
              <a:t>of</a:t>
            </a:r>
            <a:r>
              <a:rPr dirty="0" sz="3000" spc="22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safeguards</a:t>
            </a:r>
            <a:r>
              <a:rPr dirty="0" sz="3000">
                <a:latin typeface="Arial MT"/>
                <a:cs typeface="Arial MT"/>
              </a:rPr>
              <a:t>		</a:t>
            </a:r>
            <a:r>
              <a:rPr dirty="0" sz="3000" spc="110">
                <a:latin typeface="Arial MT"/>
                <a:cs typeface="Arial MT"/>
              </a:rPr>
              <a:t>that </a:t>
            </a:r>
            <a:r>
              <a:rPr dirty="0" sz="3000" spc="55">
                <a:latin typeface="Arial MT"/>
                <a:cs typeface="Arial MT"/>
              </a:rPr>
              <a:t>surrounds</a:t>
            </a:r>
            <a:r>
              <a:rPr dirty="0" sz="3000" spc="409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the</a:t>
            </a:r>
            <a:r>
              <a:rPr dirty="0" sz="3000" spc="24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securities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65">
                <a:latin typeface="Arial MT"/>
                <a:cs typeface="Arial MT"/>
              </a:rPr>
              <a:t>industry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50">
                <a:latin typeface="Arial MT"/>
                <a:cs typeface="Arial MT"/>
              </a:rPr>
              <a:t>- </a:t>
            </a:r>
            <a:r>
              <a:rPr dirty="0" sz="3000" spc="105">
                <a:latin typeface="Arial MT"/>
                <a:cs typeface="Arial MT"/>
              </a:rPr>
              <a:t>from</a:t>
            </a:r>
            <a:r>
              <a:rPr dirty="0" sz="3000" spc="245">
                <a:latin typeface="Arial MT"/>
                <a:cs typeface="Arial MT"/>
              </a:rPr>
              <a:t> </a:t>
            </a:r>
            <a:r>
              <a:rPr dirty="0" sz="3000" spc="70">
                <a:latin typeface="Arial MT"/>
                <a:cs typeface="Arial MT"/>
              </a:rPr>
              <a:t>individual</a:t>
            </a:r>
            <a:r>
              <a:rPr dirty="0" sz="3000" spc="40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brokerages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55">
                <a:latin typeface="Arial MT"/>
                <a:cs typeface="Arial MT"/>
              </a:rPr>
              <a:t>all</a:t>
            </a:r>
            <a:r>
              <a:rPr dirty="0" sz="3000" spc="190">
                <a:latin typeface="Arial MT"/>
                <a:cs typeface="Arial MT"/>
              </a:rPr>
              <a:t> </a:t>
            </a:r>
            <a:r>
              <a:rPr dirty="0" sz="3000" spc="65">
                <a:latin typeface="Arial MT"/>
                <a:cs typeface="Arial MT"/>
              </a:rPr>
              <a:t>the </a:t>
            </a:r>
            <a:r>
              <a:rPr dirty="0" sz="3000">
                <a:latin typeface="Arial MT"/>
                <a:cs typeface="Arial MT"/>
              </a:rPr>
              <a:t>way</a:t>
            </a:r>
            <a:r>
              <a:rPr dirty="0" sz="3000" spc="3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up</a:t>
            </a:r>
            <a:r>
              <a:rPr dirty="0" sz="3000" spc="215">
                <a:latin typeface="Arial MT"/>
                <a:cs typeface="Arial MT"/>
              </a:rPr>
              <a:t> </a:t>
            </a:r>
            <a:r>
              <a:rPr dirty="0" sz="3000" spc="110">
                <a:latin typeface="Arial MT"/>
                <a:cs typeface="Arial MT"/>
              </a:rPr>
              <a:t>to</a:t>
            </a:r>
            <a:r>
              <a:rPr dirty="0" sz="3000" spc="220">
                <a:latin typeface="Arial MT"/>
                <a:cs typeface="Arial MT"/>
              </a:rPr>
              <a:t> </a:t>
            </a:r>
            <a:r>
              <a:rPr dirty="0" sz="3000" spc="90">
                <a:latin typeface="Arial MT"/>
                <a:cs typeface="Arial MT"/>
              </a:rPr>
              <a:t>the</a:t>
            </a:r>
            <a:r>
              <a:rPr dirty="0" sz="3000" spc="19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U.S.</a:t>
            </a:r>
            <a:r>
              <a:rPr dirty="0" sz="3000" spc="35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Congress.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45541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98392" y="2026989"/>
            <a:ext cx="6553834" cy="15589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49885" marR="5080" indent="-337820">
              <a:lnSpc>
                <a:spcPct val="88300"/>
              </a:lnSpc>
              <a:spcBef>
                <a:spcPts val="625"/>
              </a:spcBef>
              <a:buChar char="•"/>
              <a:tabLst>
                <a:tab pos="349885" algn="l"/>
                <a:tab pos="358140" algn="l"/>
                <a:tab pos="5466715" algn="l"/>
              </a:tabLst>
            </a:pPr>
            <a:r>
              <a:rPr dirty="0" sz="3650">
                <a:latin typeface="Arial MT"/>
                <a:cs typeface="Arial MT"/>
              </a:rPr>
              <a:t>	</a:t>
            </a:r>
            <a:r>
              <a:rPr dirty="0" sz="3650" spc="-25">
                <a:latin typeface="Arial MT"/>
                <a:cs typeface="Arial MT"/>
              </a:rPr>
              <a:t>An</a:t>
            </a:r>
            <a:r>
              <a:rPr dirty="0" sz="3650" spc="9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investment</a:t>
            </a:r>
            <a:r>
              <a:rPr dirty="0" sz="3650" spc="195">
                <a:latin typeface="Arial MT"/>
                <a:cs typeface="Arial MT"/>
              </a:rPr>
              <a:t> </a:t>
            </a:r>
            <a:r>
              <a:rPr dirty="0" sz="3650" spc="55">
                <a:latin typeface="Arial MT"/>
                <a:cs typeface="Arial MT"/>
              </a:rPr>
              <a:t>that</a:t>
            </a:r>
            <a:r>
              <a:rPr dirty="0" sz="3650" spc="60">
                <a:latin typeface="Arial MT"/>
                <a:cs typeface="Arial MT"/>
              </a:rPr>
              <a:t> </a:t>
            </a:r>
            <a:r>
              <a:rPr dirty="0" sz="3650" spc="-35">
                <a:latin typeface="Arial MT"/>
                <a:cs typeface="Arial MT"/>
              </a:rPr>
              <a:t>represents </a:t>
            </a:r>
            <a:r>
              <a:rPr dirty="0" sz="3700" spc="-45">
                <a:latin typeface="Arial MT"/>
                <a:cs typeface="Arial MT"/>
              </a:rPr>
              <a:t>ownership</a:t>
            </a:r>
            <a:r>
              <a:rPr dirty="0" sz="3700" spc="229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in</a:t>
            </a:r>
            <a:r>
              <a:rPr dirty="0" sz="3700" spc="20">
                <a:latin typeface="Arial MT"/>
                <a:cs typeface="Arial MT"/>
              </a:rPr>
              <a:t> </a:t>
            </a:r>
            <a:r>
              <a:rPr dirty="0" sz="3700" spc="-395">
                <a:latin typeface="Arial MT"/>
                <a:cs typeface="Arial MT"/>
              </a:rPr>
              <a:t>a</a:t>
            </a:r>
            <a:r>
              <a:rPr dirty="0" sz="3700" spc="135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company</a:t>
            </a:r>
            <a:r>
              <a:rPr dirty="0" sz="3700">
                <a:latin typeface="Arial MT"/>
                <a:cs typeface="Arial MT"/>
              </a:rPr>
              <a:t>	</a:t>
            </a:r>
            <a:r>
              <a:rPr dirty="0" sz="3700" spc="-25">
                <a:latin typeface="Arial MT"/>
                <a:cs typeface="Arial MT"/>
              </a:rPr>
              <a:t>or </a:t>
            </a:r>
            <a:r>
              <a:rPr dirty="0" sz="3550" spc="-10">
                <a:latin typeface="Arial MT"/>
                <a:cs typeface="Arial MT"/>
              </a:rPr>
              <a:t>corporation.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5840015"/>
            <a:ext cx="9135070" cy="36611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5331023"/>
            <a:ext cx="9135070" cy="3571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" y="4759523"/>
            <a:ext cx="9135070" cy="3482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789" y="1562695"/>
            <a:ext cx="9117210" cy="45541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9" y="892968"/>
            <a:ext cx="9135070" cy="45541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51517" y="2446424"/>
            <a:ext cx="5609590" cy="21564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630"/>
              </a:spcBef>
              <a:buChar char="•"/>
              <a:tabLst>
                <a:tab pos="347980" algn="l"/>
                <a:tab pos="2284095" algn="l"/>
              </a:tabLst>
            </a:pPr>
            <a:r>
              <a:rPr dirty="0" sz="3450" spc="-10">
                <a:latin typeface="Arial MT"/>
                <a:cs typeface="Arial MT"/>
              </a:rPr>
              <a:t>Financial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-10">
                <a:latin typeface="Arial MT"/>
                <a:cs typeface="Arial MT"/>
              </a:rPr>
              <a:t>publications</a:t>
            </a:r>
            <a:endParaRPr sz="345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  <a:spcBef>
                <a:spcPts val="470"/>
              </a:spcBef>
            </a:pPr>
            <a:r>
              <a:rPr dirty="0" sz="2950">
                <a:latin typeface="Arial MT"/>
                <a:cs typeface="Arial MT"/>
              </a:rPr>
              <a:t>-</a:t>
            </a:r>
            <a:r>
              <a:rPr dirty="0" sz="2950" spc="365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Wall</a:t>
            </a:r>
            <a:r>
              <a:rPr dirty="0" sz="2950" spc="260">
                <a:latin typeface="Arial MT"/>
                <a:cs typeface="Arial MT"/>
              </a:rPr>
              <a:t> </a:t>
            </a:r>
            <a:r>
              <a:rPr dirty="0" sz="2950" spc="70">
                <a:latin typeface="Arial MT"/>
                <a:cs typeface="Arial MT"/>
              </a:rPr>
              <a:t>Street</a:t>
            </a:r>
            <a:r>
              <a:rPr dirty="0" sz="2950" spc="285">
                <a:latin typeface="Arial MT"/>
                <a:cs typeface="Arial MT"/>
              </a:rPr>
              <a:t> </a:t>
            </a:r>
            <a:r>
              <a:rPr dirty="0" sz="2950" spc="40">
                <a:latin typeface="Arial MT"/>
                <a:cs typeface="Arial MT"/>
              </a:rPr>
              <a:t>Journal</a:t>
            </a:r>
            <a:endParaRPr sz="2950">
              <a:latin typeface="Arial MT"/>
              <a:cs typeface="Arial MT"/>
            </a:endParaRPr>
          </a:p>
          <a:p>
            <a:pPr marL="746125" indent="-387350">
              <a:lnSpc>
                <a:spcPct val="100000"/>
              </a:lnSpc>
              <a:spcBef>
                <a:spcPts val="470"/>
              </a:spcBef>
              <a:buChar char="—"/>
              <a:tabLst>
                <a:tab pos="746125" algn="l"/>
              </a:tabLst>
            </a:pPr>
            <a:r>
              <a:rPr dirty="0" sz="2950" spc="40">
                <a:latin typeface="Arial MT"/>
                <a:cs typeface="Arial MT"/>
              </a:rPr>
              <a:t>Fortune</a:t>
            </a:r>
            <a:endParaRPr sz="2950">
              <a:latin typeface="Arial MT"/>
              <a:cs typeface="Arial MT"/>
            </a:endParaRPr>
          </a:p>
          <a:p>
            <a:pPr marL="758190" indent="-387350">
              <a:lnSpc>
                <a:spcPct val="100000"/>
              </a:lnSpc>
              <a:spcBef>
                <a:spcPts val="540"/>
              </a:spcBef>
              <a:buChar char="—"/>
              <a:tabLst>
                <a:tab pos="758190" algn="l"/>
                <a:tab pos="2632075" algn="l"/>
                <a:tab pos="4264025" algn="l"/>
              </a:tabLst>
            </a:pPr>
            <a:r>
              <a:rPr dirty="0" sz="2950" spc="40">
                <a:latin typeface="Arial MT"/>
                <a:cs typeface="Arial MT"/>
              </a:rPr>
              <a:t>Kiplingers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-10">
                <a:latin typeface="Arial MT"/>
                <a:cs typeface="Arial MT"/>
              </a:rPr>
              <a:t>Personal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-10">
                <a:latin typeface="Arial MT"/>
                <a:cs typeface="Arial MT"/>
              </a:rPr>
              <a:t>Finance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5840015"/>
            <a:ext cx="9135070" cy="36611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5331023"/>
            <a:ext cx="9135070" cy="3571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" y="4759523"/>
            <a:ext cx="9135070" cy="3482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789" y="1562695"/>
            <a:ext cx="9117210" cy="45541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9" y="892968"/>
            <a:ext cx="9135070" cy="45541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51517" y="2446424"/>
            <a:ext cx="5609590" cy="21564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630"/>
              </a:spcBef>
              <a:buChar char="•"/>
              <a:tabLst>
                <a:tab pos="347980" algn="l"/>
                <a:tab pos="2284095" algn="l"/>
              </a:tabLst>
            </a:pPr>
            <a:r>
              <a:rPr dirty="0" sz="3450" spc="-10">
                <a:latin typeface="Arial MT"/>
                <a:cs typeface="Arial MT"/>
              </a:rPr>
              <a:t>Financial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-10">
                <a:latin typeface="Arial MT"/>
                <a:cs typeface="Arial MT"/>
              </a:rPr>
              <a:t>publications</a:t>
            </a:r>
            <a:endParaRPr sz="345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  <a:spcBef>
                <a:spcPts val="470"/>
              </a:spcBef>
            </a:pPr>
            <a:r>
              <a:rPr dirty="0" sz="2950">
                <a:latin typeface="Arial MT"/>
                <a:cs typeface="Arial MT"/>
              </a:rPr>
              <a:t>-</a:t>
            </a:r>
            <a:r>
              <a:rPr dirty="0" sz="2950" spc="365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Wall</a:t>
            </a:r>
            <a:r>
              <a:rPr dirty="0" sz="2950" spc="260">
                <a:latin typeface="Arial MT"/>
                <a:cs typeface="Arial MT"/>
              </a:rPr>
              <a:t> </a:t>
            </a:r>
            <a:r>
              <a:rPr dirty="0" sz="2950" spc="70">
                <a:latin typeface="Arial MT"/>
                <a:cs typeface="Arial MT"/>
              </a:rPr>
              <a:t>Street</a:t>
            </a:r>
            <a:r>
              <a:rPr dirty="0" sz="2950" spc="285">
                <a:latin typeface="Arial MT"/>
                <a:cs typeface="Arial MT"/>
              </a:rPr>
              <a:t> </a:t>
            </a:r>
            <a:r>
              <a:rPr dirty="0" sz="2950" spc="40">
                <a:latin typeface="Arial MT"/>
                <a:cs typeface="Arial MT"/>
              </a:rPr>
              <a:t>Journal</a:t>
            </a:r>
            <a:endParaRPr sz="2950">
              <a:latin typeface="Arial MT"/>
              <a:cs typeface="Arial MT"/>
            </a:endParaRPr>
          </a:p>
          <a:p>
            <a:pPr marL="746125" indent="-387350">
              <a:lnSpc>
                <a:spcPct val="100000"/>
              </a:lnSpc>
              <a:spcBef>
                <a:spcPts val="470"/>
              </a:spcBef>
              <a:buChar char="—"/>
              <a:tabLst>
                <a:tab pos="746125" algn="l"/>
              </a:tabLst>
            </a:pPr>
            <a:r>
              <a:rPr dirty="0" sz="2950" spc="40">
                <a:latin typeface="Arial MT"/>
                <a:cs typeface="Arial MT"/>
              </a:rPr>
              <a:t>Fortune</a:t>
            </a:r>
            <a:endParaRPr sz="2950">
              <a:latin typeface="Arial MT"/>
              <a:cs typeface="Arial MT"/>
            </a:endParaRPr>
          </a:p>
          <a:p>
            <a:pPr marL="758190" indent="-387350">
              <a:lnSpc>
                <a:spcPct val="100000"/>
              </a:lnSpc>
              <a:spcBef>
                <a:spcPts val="540"/>
              </a:spcBef>
              <a:buChar char="—"/>
              <a:tabLst>
                <a:tab pos="758190" algn="l"/>
                <a:tab pos="2632075" algn="l"/>
                <a:tab pos="4264025" algn="l"/>
              </a:tabLst>
            </a:pPr>
            <a:r>
              <a:rPr dirty="0" sz="2950" spc="40">
                <a:latin typeface="Arial MT"/>
                <a:cs typeface="Arial MT"/>
              </a:rPr>
              <a:t>Kiplingers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-10">
                <a:latin typeface="Arial MT"/>
                <a:cs typeface="Arial MT"/>
              </a:rPr>
              <a:t>Personal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-10">
                <a:latin typeface="Arial MT"/>
                <a:cs typeface="Arial MT"/>
              </a:rPr>
              <a:t>Finance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5840015"/>
            <a:ext cx="9135070" cy="36611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" y="5331023"/>
            <a:ext cx="9135070" cy="3571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" y="4759523"/>
            <a:ext cx="9135070" cy="3482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789" y="1562695"/>
            <a:ext cx="9117210" cy="45541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9" y="892968"/>
            <a:ext cx="9135070" cy="45541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51517" y="2446424"/>
            <a:ext cx="5609590" cy="21564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630"/>
              </a:spcBef>
              <a:buChar char="•"/>
              <a:tabLst>
                <a:tab pos="347980" algn="l"/>
                <a:tab pos="2284095" algn="l"/>
              </a:tabLst>
            </a:pPr>
            <a:r>
              <a:rPr dirty="0" sz="3450" spc="-10">
                <a:latin typeface="Arial MT"/>
                <a:cs typeface="Arial MT"/>
              </a:rPr>
              <a:t>Financial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-10">
                <a:latin typeface="Arial MT"/>
                <a:cs typeface="Arial MT"/>
              </a:rPr>
              <a:t>publications</a:t>
            </a:r>
            <a:endParaRPr sz="345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  <a:spcBef>
                <a:spcPts val="470"/>
              </a:spcBef>
            </a:pPr>
            <a:r>
              <a:rPr dirty="0" sz="2950">
                <a:latin typeface="Arial MT"/>
                <a:cs typeface="Arial MT"/>
              </a:rPr>
              <a:t>-</a:t>
            </a:r>
            <a:r>
              <a:rPr dirty="0" sz="2950" spc="365">
                <a:latin typeface="Arial MT"/>
                <a:cs typeface="Arial MT"/>
              </a:rPr>
              <a:t> </a:t>
            </a:r>
            <a:r>
              <a:rPr dirty="0" sz="2950">
                <a:latin typeface="Arial MT"/>
                <a:cs typeface="Arial MT"/>
              </a:rPr>
              <a:t>Wall</a:t>
            </a:r>
            <a:r>
              <a:rPr dirty="0" sz="2950" spc="260">
                <a:latin typeface="Arial MT"/>
                <a:cs typeface="Arial MT"/>
              </a:rPr>
              <a:t> </a:t>
            </a:r>
            <a:r>
              <a:rPr dirty="0" sz="2950" spc="70">
                <a:latin typeface="Arial MT"/>
                <a:cs typeface="Arial MT"/>
              </a:rPr>
              <a:t>Street</a:t>
            </a:r>
            <a:r>
              <a:rPr dirty="0" sz="2950" spc="285">
                <a:latin typeface="Arial MT"/>
                <a:cs typeface="Arial MT"/>
              </a:rPr>
              <a:t> </a:t>
            </a:r>
            <a:r>
              <a:rPr dirty="0" sz="2950" spc="40">
                <a:latin typeface="Arial MT"/>
                <a:cs typeface="Arial MT"/>
              </a:rPr>
              <a:t>Journal</a:t>
            </a:r>
            <a:endParaRPr sz="2950">
              <a:latin typeface="Arial MT"/>
              <a:cs typeface="Arial MT"/>
            </a:endParaRPr>
          </a:p>
          <a:p>
            <a:pPr marL="746125" indent="-387350">
              <a:lnSpc>
                <a:spcPct val="100000"/>
              </a:lnSpc>
              <a:spcBef>
                <a:spcPts val="470"/>
              </a:spcBef>
              <a:buChar char="—"/>
              <a:tabLst>
                <a:tab pos="746125" algn="l"/>
              </a:tabLst>
            </a:pPr>
            <a:r>
              <a:rPr dirty="0" sz="2950" spc="40">
                <a:latin typeface="Arial MT"/>
                <a:cs typeface="Arial MT"/>
              </a:rPr>
              <a:t>Fortune</a:t>
            </a:r>
            <a:endParaRPr sz="2950">
              <a:latin typeface="Arial MT"/>
              <a:cs typeface="Arial MT"/>
            </a:endParaRPr>
          </a:p>
          <a:p>
            <a:pPr marL="758190" indent="-387350">
              <a:lnSpc>
                <a:spcPct val="100000"/>
              </a:lnSpc>
              <a:spcBef>
                <a:spcPts val="540"/>
              </a:spcBef>
              <a:buChar char="—"/>
              <a:tabLst>
                <a:tab pos="758190" algn="l"/>
                <a:tab pos="2632075" algn="l"/>
                <a:tab pos="4264025" algn="l"/>
              </a:tabLst>
            </a:pPr>
            <a:r>
              <a:rPr dirty="0" sz="2950" spc="40">
                <a:latin typeface="Arial MT"/>
                <a:cs typeface="Arial MT"/>
              </a:rPr>
              <a:t>Kiplingers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-10">
                <a:latin typeface="Arial MT"/>
                <a:cs typeface="Arial MT"/>
              </a:rPr>
              <a:t>Personal</a:t>
            </a:r>
            <a:r>
              <a:rPr dirty="0" sz="2950">
                <a:latin typeface="Arial MT"/>
                <a:cs typeface="Arial MT"/>
              </a:rPr>
              <a:t>	</a:t>
            </a:r>
            <a:r>
              <a:rPr dirty="0" sz="2950" spc="-10">
                <a:latin typeface="Arial MT"/>
                <a:cs typeface="Arial MT"/>
              </a:rPr>
              <a:t>Finance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857250"/>
            <a:ext cx="9135070" cy="5625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5737" y="1337914"/>
            <a:ext cx="3785235" cy="76263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800" spc="55"/>
              <a:t>Investments?</a:t>
            </a:r>
            <a:endParaRPr sz="48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409575" indent="-335280">
              <a:lnSpc>
                <a:spcPct val="100000"/>
              </a:lnSpc>
              <a:spcBef>
                <a:spcPts val="114"/>
              </a:spcBef>
              <a:buChar char="•"/>
              <a:tabLst>
                <a:tab pos="409575" algn="l"/>
                <a:tab pos="2890520" algn="l"/>
              </a:tabLst>
            </a:pPr>
            <a:r>
              <a:rPr dirty="0" spc="-10"/>
              <a:t>Full-service</a:t>
            </a:r>
            <a:r>
              <a:rPr dirty="0"/>
              <a:t>	</a:t>
            </a:r>
            <a:r>
              <a:rPr dirty="0" spc="-10"/>
              <a:t>broker</a:t>
            </a:r>
          </a:p>
          <a:p>
            <a:pPr marL="408305" indent="-335915">
              <a:lnSpc>
                <a:spcPct val="100000"/>
              </a:lnSpc>
              <a:spcBef>
                <a:spcPts val="155"/>
              </a:spcBef>
              <a:buChar char="•"/>
              <a:tabLst>
                <a:tab pos="408305" algn="l"/>
              </a:tabLst>
            </a:pPr>
            <a:r>
              <a:rPr dirty="0" sz="3750" spc="-75"/>
              <a:t>Discount</a:t>
            </a:r>
            <a:r>
              <a:rPr dirty="0" sz="3750" spc="-65"/>
              <a:t> </a:t>
            </a:r>
            <a:r>
              <a:rPr dirty="0" sz="3750" spc="-10"/>
              <a:t>broker</a:t>
            </a:r>
            <a:endParaRPr sz="3750"/>
          </a:p>
          <a:p>
            <a:pPr marL="406400" indent="-332105">
              <a:lnSpc>
                <a:spcPct val="100000"/>
              </a:lnSpc>
              <a:spcBef>
                <a:spcPts val="355"/>
              </a:spcBef>
              <a:buChar char="•"/>
              <a:tabLst>
                <a:tab pos="406400" algn="l"/>
              </a:tabLst>
            </a:pPr>
            <a:r>
              <a:rPr dirty="0"/>
              <a:t>Online</a:t>
            </a:r>
            <a:r>
              <a:rPr dirty="0" spc="240"/>
              <a:t> </a:t>
            </a:r>
            <a:r>
              <a:rPr dirty="0" spc="-10"/>
              <a:t>broker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3750" spc="-375">
                <a:latin typeface="Courier New"/>
                <a:cs typeface="Courier New"/>
              </a:rPr>
              <a:t>•Investmentadvisors</a:t>
            </a:r>
            <a:endParaRPr sz="3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45541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47598" y="1572567"/>
            <a:ext cx="7903845" cy="44742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2425" indent="-339090">
              <a:lnSpc>
                <a:spcPct val="100000"/>
              </a:lnSpc>
              <a:spcBef>
                <a:spcPts val="130"/>
              </a:spcBef>
              <a:buClr>
                <a:srgbClr val="009A90"/>
              </a:buClr>
              <a:buChar char="•"/>
              <a:tabLst>
                <a:tab pos="352425" algn="l"/>
                <a:tab pos="1245870" algn="l"/>
                <a:tab pos="4220845" algn="l"/>
                <a:tab pos="5796915" algn="l"/>
              </a:tabLst>
            </a:pPr>
            <a:r>
              <a:rPr dirty="0" sz="2850" spc="-25">
                <a:solidFill>
                  <a:srgbClr val="188E8C"/>
                </a:solidFill>
                <a:latin typeface="Arial MT"/>
                <a:cs typeface="Arial MT"/>
              </a:rPr>
              <a:t>Dow</a:t>
            </a:r>
            <a:r>
              <a:rPr dirty="0" sz="2850">
                <a:solidFill>
                  <a:srgbClr val="188E8C"/>
                </a:solidFill>
                <a:latin typeface="Arial MT"/>
                <a:cs typeface="Arial MT"/>
              </a:rPr>
              <a:t>	</a:t>
            </a:r>
            <a:r>
              <a:rPr dirty="0" sz="2850">
                <a:solidFill>
                  <a:srgbClr val="0F8785"/>
                </a:solidFill>
                <a:latin typeface="Arial MT"/>
                <a:cs typeface="Arial MT"/>
              </a:rPr>
              <a:t>Jones</a:t>
            </a:r>
            <a:r>
              <a:rPr dirty="0" sz="2850" spc="325">
                <a:solidFill>
                  <a:srgbClr val="0F8785"/>
                </a:solidFill>
                <a:latin typeface="Arial MT"/>
                <a:cs typeface="Arial MT"/>
              </a:rPr>
              <a:t> </a:t>
            </a:r>
            <a:r>
              <a:rPr dirty="0" sz="2850" spc="155">
                <a:solidFill>
                  <a:srgbClr val="168E8C"/>
                </a:solidFill>
                <a:latin typeface="Arial MT"/>
                <a:cs typeface="Arial MT"/>
              </a:rPr>
              <a:t>Industrial</a:t>
            </a:r>
            <a:r>
              <a:rPr dirty="0" sz="2850">
                <a:solidFill>
                  <a:srgbClr val="168E8C"/>
                </a:solidFill>
                <a:latin typeface="Arial MT"/>
                <a:cs typeface="Arial MT"/>
              </a:rPr>
              <a:t>	</a:t>
            </a:r>
            <a:r>
              <a:rPr dirty="0" sz="2850" spc="45">
                <a:solidFill>
                  <a:srgbClr val="1A9197"/>
                </a:solidFill>
                <a:latin typeface="Arial MT"/>
                <a:cs typeface="Arial MT"/>
              </a:rPr>
              <a:t>Average</a:t>
            </a:r>
            <a:r>
              <a:rPr dirty="0" sz="2850">
                <a:solidFill>
                  <a:srgbClr val="1A9197"/>
                </a:solidFill>
                <a:latin typeface="Arial MT"/>
                <a:cs typeface="Arial MT"/>
              </a:rPr>
              <a:t>	</a:t>
            </a:r>
            <a:r>
              <a:rPr dirty="0" sz="2850" spc="140">
                <a:solidFill>
                  <a:srgbClr val="1F8E80"/>
                </a:solidFill>
                <a:latin typeface="Arial MT"/>
                <a:cs typeface="Arial MT"/>
              </a:rPr>
              <a:t>(“DOW”)</a:t>
            </a:r>
            <a:endParaRPr sz="2850">
              <a:latin typeface="Arial MT"/>
              <a:cs typeface="Arial MT"/>
            </a:endParaRPr>
          </a:p>
          <a:p>
            <a:pPr algn="r" lvl="1" marL="270510" marR="74295" indent="-270510">
              <a:lnSpc>
                <a:spcPct val="100000"/>
              </a:lnSpc>
              <a:spcBef>
                <a:spcPts val="185"/>
              </a:spcBef>
              <a:buSzPct val="78431"/>
              <a:buChar char="—"/>
              <a:tabLst>
                <a:tab pos="270510" algn="l"/>
              </a:tabLst>
            </a:pPr>
            <a:r>
              <a:rPr dirty="0" sz="2550">
                <a:latin typeface="Arial MT"/>
                <a:cs typeface="Arial MT"/>
              </a:rPr>
              <a:t>Lists</a:t>
            </a:r>
            <a:r>
              <a:rPr dirty="0" sz="2550" spc="315">
                <a:latin typeface="Arial MT"/>
                <a:cs typeface="Arial MT"/>
              </a:rPr>
              <a:t> </a:t>
            </a:r>
            <a:r>
              <a:rPr dirty="0" sz="2550" spc="75">
                <a:latin typeface="Arial MT"/>
                <a:cs typeface="Arial MT"/>
              </a:rPr>
              <a:t>the</a:t>
            </a:r>
            <a:r>
              <a:rPr dirty="0" sz="2550" spc="35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30</a:t>
            </a:r>
            <a:r>
              <a:rPr dirty="0" sz="2550" spc="32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leading</a:t>
            </a:r>
            <a:r>
              <a:rPr dirty="0" sz="2550" spc="434">
                <a:latin typeface="Arial MT"/>
                <a:cs typeface="Arial MT"/>
              </a:rPr>
              <a:t> </a:t>
            </a:r>
            <a:r>
              <a:rPr dirty="0" sz="2550" spc="65">
                <a:latin typeface="Arial MT"/>
                <a:cs typeface="Arial MT"/>
              </a:rPr>
              <a:t>industrial</a:t>
            </a:r>
            <a:r>
              <a:rPr dirty="0" sz="2550" spc="434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blue</a:t>
            </a:r>
            <a:r>
              <a:rPr dirty="0" sz="2550" spc="36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chip</a:t>
            </a:r>
            <a:r>
              <a:rPr dirty="0" sz="2550" spc="320">
                <a:latin typeface="Arial MT"/>
                <a:cs typeface="Arial MT"/>
              </a:rPr>
              <a:t> </a:t>
            </a:r>
            <a:r>
              <a:rPr dirty="0" sz="2550" spc="-10">
                <a:latin typeface="Arial MT"/>
                <a:cs typeface="Arial MT"/>
              </a:rPr>
              <a:t>stocks</a:t>
            </a:r>
            <a:endParaRPr sz="2550">
              <a:latin typeface="Arial MT"/>
              <a:cs typeface="Arial MT"/>
            </a:endParaRPr>
          </a:p>
          <a:p>
            <a:pPr algn="r" marL="333375" marR="5080" indent="-333375">
              <a:lnSpc>
                <a:spcPct val="100000"/>
              </a:lnSpc>
              <a:spcBef>
                <a:spcPts val="125"/>
              </a:spcBef>
              <a:buClr>
                <a:srgbClr val="0C9990"/>
              </a:buClr>
              <a:buChar char="•"/>
              <a:tabLst>
                <a:tab pos="333375" algn="l"/>
                <a:tab pos="2095500" algn="l"/>
                <a:tab pos="4084954" algn="l"/>
              </a:tabLst>
            </a:pPr>
            <a:r>
              <a:rPr dirty="0" sz="2950" spc="45">
                <a:solidFill>
                  <a:srgbClr val="138E8E"/>
                </a:solidFill>
                <a:latin typeface="Arial MT"/>
                <a:cs typeface="Arial MT"/>
              </a:rPr>
              <a:t>Standard</a:t>
            </a:r>
            <a:r>
              <a:rPr dirty="0" sz="2950">
                <a:solidFill>
                  <a:srgbClr val="138E8E"/>
                </a:solidFill>
                <a:latin typeface="Arial MT"/>
                <a:cs typeface="Arial MT"/>
              </a:rPr>
              <a:t>	</a:t>
            </a:r>
            <a:r>
              <a:rPr dirty="0" sz="2950">
                <a:solidFill>
                  <a:srgbClr val="1D9191"/>
                </a:solidFill>
                <a:latin typeface="Arial MT"/>
                <a:cs typeface="Arial MT"/>
              </a:rPr>
              <a:t>and</a:t>
            </a:r>
            <a:r>
              <a:rPr dirty="0" sz="2950" spc="445">
                <a:solidFill>
                  <a:srgbClr val="1D9191"/>
                </a:solidFill>
                <a:latin typeface="Arial MT"/>
                <a:cs typeface="Arial MT"/>
              </a:rPr>
              <a:t> </a:t>
            </a:r>
            <a:r>
              <a:rPr dirty="0" sz="2950" spc="-10">
                <a:solidFill>
                  <a:srgbClr val="288A85"/>
                </a:solidFill>
                <a:latin typeface="Arial MT"/>
                <a:cs typeface="Arial MT"/>
              </a:rPr>
              <a:t>Poor's</a:t>
            </a:r>
            <a:r>
              <a:rPr dirty="0" sz="2950">
                <a:solidFill>
                  <a:srgbClr val="288A85"/>
                </a:solidFill>
                <a:latin typeface="Arial MT"/>
                <a:cs typeface="Arial MT"/>
              </a:rPr>
              <a:t>	</a:t>
            </a:r>
            <a:r>
              <a:rPr dirty="0" sz="2950" spc="60">
                <a:solidFill>
                  <a:srgbClr val="18938C"/>
                </a:solidFill>
                <a:latin typeface="Arial MT"/>
                <a:cs typeface="Arial MT"/>
              </a:rPr>
              <a:t>500</a:t>
            </a:r>
            <a:r>
              <a:rPr dirty="0" sz="2950" spc="475">
                <a:solidFill>
                  <a:srgbClr val="18938C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1C8E8C"/>
                </a:solidFill>
                <a:latin typeface="Arial MT"/>
                <a:cs typeface="Arial MT"/>
              </a:rPr>
              <a:t>Composite</a:t>
            </a:r>
            <a:r>
              <a:rPr dirty="0" sz="2950" spc="550">
                <a:solidFill>
                  <a:srgbClr val="1C8E8C"/>
                </a:solidFill>
                <a:latin typeface="Arial MT"/>
                <a:cs typeface="Arial MT"/>
              </a:rPr>
              <a:t> </a:t>
            </a:r>
            <a:r>
              <a:rPr dirty="0" sz="2950" spc="130">
                <a:solidFill>
                  <a:srgbClr val="119193"/>
                </a:solidFill>
                <a:latin typeface="Arial MT"/>
                <a:cs typeface="Arial MT"/>
              </a:rPr>
              <a:t>Index</a:t>
            </a:r>
            <a:endParaRPr sz="2950">
              <a:latin typeface="Arial MT"/>
              <a:cs typeface="Arial MT"/>
            </a:endParaRPr>
          </a:p>
          <a:p>
            <a:pPr lvl="1" marL="739775" indent="-330200">
              <a:lnSpc>
                <a:spcPts val="2880"/>
              </a:lnSpc>
              <a:spcBef>
                <a:spcPts val="180"/>
              </a:spcBef>
              <a:buChar char="—"/>
              <a:tabLst>
                <a:tab pos="739775" algn="l"/>
                <a:tab pos="3092450" algn="l"/>
                <a:tab pos="4315460" algn="l"/>
                <a:tab pos="4859020" algn="l"/>
              </a:tabLst>
            </a:pPr>
            <a:r>
              <a:rPr dirty="0" sz="2500">
                <a:latin typeface="Arial MT"/>
                <a:cs typeface="Arial MT"/>
              </a:rPr>
              <a:t>Covers</a:t>
            </a:r>
            <a:r>
              <a:rPr dirty="0" sz="2500" spc="434">
                <a:latin typeface="Arial MT"/>
                <a:cs typeface="Arial MT"/>
              </a:rPr>
              <a:t> </a:t>
            </a:r>
            <a:r>
              <a:rPr dirty="0" sz="2500" spc="100">
                <a:latin typeface="Arial MT"/>
                <a:cs typeface="Arial MT"/>
              </a:rPr>
              <a:t>market</a:t>
            </a:r>
            <a:r>
              <a:rPr dirty="0" sz="2500">
                <a:latin typeface="Arial MT"/>
                <a:cs typeface="Arial MT"/>
              </a:rPr>
              <a:t>	</a:t>
            </a:r>
            <a:r>
              <a:rPr dirty="0" sz="2500" spc="95">
                <a:latin typeface="Arial MT"/>
                <a:cs typeface="Arial MT"/>
              </a:rPr>
              <a:t>activity</a:t>
            </a:r>
            <a:r>
              <a:rPr dirty="0" sz="2500">
                <a:latin typeface="Arial MT"/>
                <a:cs typeface="Arial MT"/>
              </a:rPr>
              <a:t>	</a:t>
            </a:r>
            <a:r>
              <a:rPr dirty="0" sz="2500" spc="70">
                <a:latin typeface="Arial MT"/>
                <a:cs typeface="Arial MT"/>
              </a:rPr>
              <a:t>for</a:t>
            </a:r>
            <a:r>
              <a:rPr dirty="0" sz="2500">
                <a:latin typeface="Arial MT"/>
                <a:cs typeface="Arial MT"/>
              </a:rPr>
              <a:t>	</a:t>
            </a:r>
            <a:r>
              <a:rPr dirty="0" sz="2500" spc="50">
                <a:latin typeface="Arial MT"/>
                <a:cs typeface="Arial MT"/>
              </a:rPr>
              <a:t>500</a:t>
            </a:r>
            <a:r>
              <a:rPr dirty="0" sz="2500" spc="3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stocks</a:t>
            </a:r>
            <a:endParaRPr sz="2500">
              <a:latin typeface="Arial MT"/>
              <a:cs typeface="Arial MT"/>
            </a:endParaRPr>
          </a:p>
          <a:p>
            <a:pPr lvl="1" marL="739140" marR="99695" indent="-344805">
              <a:lnSpc>
                <a:spcPct val="74800"/>
              </a:lnSpc>
              <a:spcBef>
                <a:spcPts val="760"/>
              </a:spcBef>
              <a:buChar char="—"/>
              <a:tabLst>
                <a:tab pos="739140" algn="l"/>
                <a:tab pos="740410" algn="l"/>
                <a:tab pos="3418204" algn="l"/>
              </a:tabLst>
            </a:pPr>
            <a:r>
              <a:rPr dirty="0" sz="2900">
                <a:latin typeface="Calibri"/>
                <a:cs typeface="Calibri"/>
              </a:rPr>
              <a:t>	</a:t>
            </a:r>
            <a:r>
              <a:rPr dirty="0" sz="2900" spc="-75">
                <a:latin typeface="Calibri"/>
                <a:cs typeface="Calibri"/>
              </a:rPr>
              <a:t>More</a:t>
            </a:r>
            <a:r>
              <a:rPr dirty="0" sz="2900" spc="12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accurate</a:t>
            </a:r>
            <a:r>
              <a:rPr dirty="0" sz="2900" spc="15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than</a:t>
            </a:r>
            <a:r>
              <a:rPr dirty="0" sz="2900" spc="175">
                <a:latin typeface="Calibri"/>
                <a:cs typeface="Calibri"/>
              </a:rPr>
              <a:t> </a:t>
            </a:r>
            <a:r>
              <a:rPr dirty="0" sz="2900" spc="-25">
                <a:latin typeface="Calibri"/>
                <a:cs typeface="Calibri"/>
              </a:rPr>
              <a:t>DOW</a:t>
            </a:r>
            <a:r>
              <a:rPr dirty="0" sz="2900" spc="15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because</a:t>
            </a:r>
            <a:r>
              <a:rPr dirty="0" sz="2900" spc="14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it</a:t>
            </a:r>
            <a:r>
              <a:rPr dirty="0" sz="2900" spc="8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evaluates </a:t>
            </a:r>
            <a:r>
              <a:rPr dirty="0" sz="2900">
                <a:latin typeface="Calibri"/>
                <a:cs typeface="Calibri"/>
              </a:rPr>
              <a:t>a</a:t>
            </a:r>
            <a:r>
              <a:rPr dirty="0" sz="2900" spc="35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greater</a:t>
            </a:r>
            <a:r>
              <a:rPr dirty="0" sz="2900" spc="25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variety</a:t>
            </a:r>
            <a:r>
              <a:rPr dirty="0" sz="2900">
                <a:latin typeface="Calibri"/>
                <a:cs typeface="Calibri"/>
              </a:rPr>
              <a:t>	of</a:t>
            </a:r>
            <a:r>
              <a:rPr dirty="0" sz="2900" spc="9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stock</a:t>
            </a:r>
            <a:endParaRPr sz="2900">
              <a:latin typeface="Calibri"/>
              <a:cs typeface="Calibri"/>
            </a:endParaRPr>
          </a:p>
          <a:p>
            <a:pPr marL="352425" marR="436245" indent="-340360">
              <a:lnSpc>
                <a:spcPts val="3020"/>
              </a:lnSpc>
              <a:spcBef>
                <a:spcPts val="590"/>
              </a:spcBef>
              <a:buClr>
                <a:srgbClr val="059791"/>
              </a:buClr>
              <a:buChar char="•"/>
              <a:tabLst>
                <a:tab pos="354330" algn="l"/>
                <a:tab pos="1943735" algn="l"/>
                <a:tab pos="2427605" algn="l"/>
                <a:tab pos="4083050" algn="l"/>
                <a:tab pos="4501515" algn="l"/>
                <a:tab pos="6138545" algn="l"/>
              </a:tabLst>
            </a:pPr>
            <a:r>
              <a:rPr dirty="0" sz="2900" spc="-10">
                <a:solidFill>
                  <a:srgbClr val="139393"/>
                </a:solidFill>
                <a:latin typeface="Arial MT"/>
                <a:cs typeface="Arial MT"/>
              </a:rPr>
              <a:t>National</a:t>
            </a:r>
            <a:r>
              <a:rPr dirty="0" sz="2900">
                <a:solidFill>
                  <a:srgbClr val="139393"/>
                </a:solidFill>
                <a:latin typeface="Arial MT"/>
                <a:cs typeface="Arial MT"/>
              </a:rPr>
              <a:t>	</a:t>
            </a:r>
            <a:r>
              <a:rPr dirty="0" sz="2900" spc="-10">
                <a:solidFill>
                  <a:srgbClr val="0C8C95"/>
                </a:solidFill>
                <a:latin typeface="Arial MT"/>
                <a:cs typeface="Arial MT"/>
              </a:rPr>
              <a:t>Association</a:t>
            </a:r>
            <a:r>
              <a:rPr dirty="0" sz="2900">
                <a:solidFill>
                  <a:srgbClr val="0C8C95"/>
                </a:solidFill>
                <a:latin typeface="Arial MT"/>
                <a:cs typeface="Arial MT"/>
              </a:rPr>
              <a:t>	</a:t>
            </a:r>
            <a:r>
              <a:rPr dirty="0" sz="2900" spc="55">
                <a:solidFill>
                  <a:srgbClr val="1F8983"/>
                </a:solidFill>
                <a:latin typeface="Arial MT"/>
                <a:cs typeface="Arial MT"/>
              </a:rPr>
              <a:t>of</a:t>
            </a:r>
            <a:r>
              <a:rPr dirty="0" sz="2900" spc="280">
                <a:solidFill>
                  <a:srgbClr val="1F8983"/>
                </a:solidFill>
                <a:latin typeface="Arial MT"/>
                <a:cs typeface="Arial MT"/>
              </a:rPr>
              <a:t> </a:t>
            </a:r>
            <a:r>
              <a:rPr dirty="0" sz="2900" spc="80">
                <a:solidFill>
                  <a:srgbClr val="1A9089"/>
                </a:solidFill>
                <a:latin typeface="Arial MT"/>
                <a:cs typeface="Arial MT"/>
              </a:rPr>
              <a:t>Security</a:t>
            </a:r>
            <a:r>
              <a:rPr dirty="0" sz="2900">
                <a:solidFill>
                  <a:srgbClr val="1A9089"/>
                </a:solidFill>
                <a:latin typeface="Arial MT"/>
                <a:cs typeface="Arial MT"/>
              </a:rPr>
              <a:t>	</a:t>
            </a:r>
            <a:r>
              <a:rPr dirty="0" sz="2900" spc="-10">
                <a:solidFill>
                  <a:srgbClr val="15959E"/>
                </a:solidFill>
                <a:latin typeface="Arial MT"/>
                <a:cs typeface="Arial MT"/>
              </a:rPr>
              <a:t>Dealers </a:t>
            </a:r>
            <a:r>
              <a:rPr dirty="0" sz="2900" spc="-10">
                <a:solidFill>
                  <a:srgbClr val="15959E"/>
                </a:solidFill>
                <a:latin typeface="Arial MT"/>
                <a:cs typeface="Arial MT"/>
              </a:rPr>
              <a:t>	</a:t>
            </a:r>
            <a:r>
              <a:rPr dirty="0" sz="2900" spc="90">
                <a:solidFill>
                  <a:srgbClr val="13918E"/>
                </a:solidFill>
                <a:latin typeface="Arial MT"/>
                <a:cs typeface="Arial MT"/>
              </a:rPr>
              <a:t>Automated</a:t>
            </a:r>
            <a:r>
              <a:rPr dirty="0" sz="2900">
                <a:solidFill>
                  <a:srgbClr val="13918E"/>
                </a:solidFill>
                <a:latin typeface="Arial MT"/>
                <a:cs typeface="Arial MT"/>
              </a:rPr>
              <a:t>	</a:t>
            </a:r>
            <a:r>
              <a:rPr dirty="0" sz="2900" spc="85">
                <a:solidFill>
                  <a:srgbClr val="34807C"/>
                </a:solidFill>
                <a:latin typeface="Arial MT"/>
                <a:cs typeface="Arial MT"/>
              </a:rPr>
              <a:t>Quotations</a:t>
            </a:r>
            <a:r>
              <a:rPr dirty="0" sz="2900">
                <a:solidFill>
                  <a:srgbClr val="34807C"/>
                </a:solidFill>
                <a:latin typeface="Arial MT"/>
                <a:cs typeface="Arial MT"/>
              </a:rPr>
              <a:t>	</a:t>
            </a:r>
            <a:r>
              <a:rPr dirty="0" sz="2900" spc="-10">
                <a:solidFill>
                  <a:srgbClr val="1A8A87"/>
                </a:solidFill>
                <a:latin typeface="Arial MT"/>
                <a:cs typeface="Arial MT"/>
              </a:rPr>
              <a:t>(“NASDAL,j”)</a:t>
            </a:r>
            <a:endParaRPr sz="2900">
              <a:latin typeface="Arial MT"/>
              <a:cs typeface="Arial MT"/>
            </a:endParaRPr>
          </a:p>
          <a:p>
            <a:pPr lvl="1" marL="748665" indent="-336550">
              <a:lnSpc>
                <a:spcPts val="2960"/>
              </a:lnSpc>
              <a:spcBef>
                <a:spcPts val="114"/>
              </a:spcBef>
              <a:buChar char="—"/>
              <a:tabLst>
                <a:tab pos="748665" algn="l"/>
                <a:tab pos="2172335" algn="l"/>
                <a:tab pos="5868670" algn="l"/>
              </a:tabLst>
            </a:pPr>
            <a:r>
              <a:rPr dirty="0" sz="2550" spc="-10">
                <a:latin typeface="Arial MT"/>
                <a:cs typeface="Arial MT"/>
              </a:rPr>
              <a:t>Monitors</a:t>
            </a:r>
            <a:r>
              <a:rPr dirty="0" sz="2550">
                <a:latin typeface="Arial MT"/>
                <a:cs typeface="Arial MT"/>
              </a:rPr>
              <a:t>	fast</a:t>
            </a:r>
            <a:r>
              <a:rPr dirty="0" sz="2550" spc="400">
                <a:latin typeface="Arial MT"/>
                <a:cs typeface="Arial MT"/>
              </a:rPr>
              <a:t> </a:t>
            </a:r>
            <a:r>
              <a:rPr dirty="0" sz="2550" spc="60">
                <a:latin typeface="Arial MT"/>
                <a:cs typeface="Arial MT"/>
              </a:rPr>
              <a:t>moving</a:t>
            </a:r>
            <a:r>
              <a:rPr dirty="0" sz="2550" spc="415">
                <a:latin typeface="Arial MT"/>
                <a:cs typeface="Arial MT"/>
              </a:rPr>
              <a:t> </a:t>
            </a:r>
            <a:r>
              <a:rPr dirty="0" sz="2550" spc="-10">
                <a:latin typeface="Arial MT"/>
                <a:cs typeface="Arial MT"/>
              </a:rPr>
              <a:t>technology</a:t>
            </a:r>
            <a:r>
              <a:rPr dirty="0" sz="2550">
                <a:latin typeface="Arial MT"/>
                <a:cs typeface="Arial MT"/>
              </a:rPr>
              <a:t>	</a:t>
            </a:r>
            <a:r>
              <a:rPr dirty="0" sz="2550" spc="-10">
                <a:latin typeface="Arial MT"/>
                <a:cs typeface="Arial MT"/>
              </a:rPr>
              <a:t>companies</a:t>
            </a:r>
            <a:endParaRPr sz="2550">
              <a:latin typeface="Arial MT"/>
              <a:cs typeface="Arial MT"/>
            </a:endParaRPr>
          </a:p>
          <a:p>
            <a:pPr lvl="1" marL="738505" marR="551180" indent="-325755">
              <a:lnSpc>
                <a:spcPct val="76100"/>
              </a:lnSpc>
              <a:spcBef>
                <a:spcPts val="720"/>
              </a:spcBef>
              <a:buChar char="—"/>
              <a:tabLst>
                <a:tab pos="738505" algn="l"/>
                <a:tab pos="752475" algn="l"/>
                <a:tab pos="2607310" algn="l"/>
                <a:tab pos="3795395" algn="l"/>
                <a:tab pos="6140450" algn="l"/>
              </a:tabLst>
            </a:pPr>
            <a:r>
              <a:rPr dirty="0" sz="2850" spc="-10">
                <a:latin typeface="Calibri"/>
                <a:cs typeface="Calibri"/>
              </a:rPr>
              <a:t>Speculative</a:t>
            </a:r>
            <a:r>
              <a:rPr dirty="0" sz="2850">
                <a:latin typeface="Calibri"/>
                <a:cs typeface="Calibri"/>
              </a:rPr>
              <a:t>	</a:t>
            </a:r>
            <a:r>
              <a:rPr dirty="0" sz="2850" spc="40">
                <a:latin typeface="Calibri"/>
                <a:cs typeface="Calibri"/>
              </a:rPr>
              <a:t>stocks,</a:t>
            </a:r>
            <a:r>
              <a:rPr dirty="0" sz="2850">
                <a:latin typeface="Calibri"/>
                <a:cs typeface="Calibri"/>
              </a:rPr>
              <a:t>	show</a:t>
            </a:r>
            <a:r>
              <a:rPr dirty="0" sz="2850" spc="204">
                <a:latin typeface="Calibri"/>
                <a:cs typeface="Calibri"/>
              </a:rPr>
              <a:t> </a:t>
            </a:r>
            <a:r>
              <a:rPr dirty="0" sz="2850" spc="-10">
                <a:latin typeface="Calibri"/>
                <a:cs typeface="Calibri"/>
              </a:rPr>
              <a:t>dramatic</a:t>
            </a:r>
            <a:r>
              <a:rPr dirty="0" sz="2850">
                <a:latin typeface="Calibri"/>
                <a:cs typeface="Calibri"/>
              </a:rPr>
              <a:t>	</a:t>
            </a:r>
            <a:r>
              <a:rPr dirty="0" sz="2850" spc="50">
                <a:latin typeface="Calibri"/>
                <a:cs typeface="Calibri"/>
              </a:rPr>
              <a:t>ups</a:t>
            </a:r>
            <a:r>
              <a:rPr dirty="0" sz="2850" spc="140">
                <a:latin typeface="Calibri"/>
                <a:cs typeface="Calibri"/>
              </a:rPr>
              <a:t> </a:t>
            </a:r>
            <a:r>
              <a:rPr dirty="0" sz="2850" spc="-25">
                <a:latin typeface="Calibri"/>
                <a:cs typeface="Calibri"/>
              </a:rPr>
              <a:t>and </a:t>
            </a:r>
            <a:r>
              <a:rPr dirty="0" sz="2850" spc="-20">
                <a:latin typeface="Calibri"/>
                <a:cs typeface="Calibri"/>
              </a:rPr>
              <a:t>downs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56257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9281" y="3384351"/>
            <a:ext cx="312539" cy="95547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8929" y="1723429"/>
            <a:ext cx="2179320" cy="1678939"/>
            <a:chOff x="8929" y="1723429"/>
            <a:chExt cx="2179320" cy="1678939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" y="2473523"/>
              <a:ext cx="2178843" cy="92868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484" y="1723429"/>
              <a:ext cx="1276945" cy="910828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3195" y="2071687"/>
            <a:ext cx="3580804" cy="428625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5991820" y="3991570"/>
            <a:ext cx="3152775" cy="2214880"/>
            <a:chOff x="5991820" y="3991570"/>
            <a:chExt cx="3152775" cy="221488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1820" y="3991570"/>
              <a:ext cx="3152179" cy="156269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5398" y="5563195"/>
              <a:ext cx="3098601" cy="642937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59773" y="2402085"/>
            <a:ext cx="2384226" cy="4911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316254" y="1559668"/>
            <a:ext cx="2739390" cy="959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754"/>
              </a:lnSpc>
              <a:spcBef>
                <a:spcPts val="120"/>
              </a:spcBef>
            </a:pPr>
            <a:r>
              <a:rPr dirty="0" sz="3350">
                <a:solidFill>
                  <a:srgbClr val="168E87"/>
                </a:solidFill>
                <a:latin typeface="Calibri"/>
                <a:cs typeface="Calibri"/>
              </a:rPr>
              <a:t>e</a:t>
            </a:r>
            <a:r>
              <a:rPr dirty="0" sz="3350" spc="260">
                <a:solidFill>
                  <a:srgbClr val="168E87"/>
                </a:solidFill>
                <a:latin typeface="Calibri"/>
                <a:cs typeface="Calibri"/>
              </a:rPr>
              <a:t> </a:t>
            </a:r>
            <a:r>
              <a:rPr dirty="0" sz="3350" spc="-50">
                <a:solidFill>
                  <a:srgbClr val="169189"/>
                </a:solidFill>
                <a:latin typeface="Calibri"/>
                <a:cs typeface="Calibri"/>
              </a:rPr>
              <a:t>t</a:t>
            </a:r>
            <a:endParaRPr sz="3350">
              <a:latin typeface="Calibri"/>
              <a:cs typeface="Calibri"/>
            </a:endParaRPr>
          </a:p>
          <a:p>
            <a:pPr marL="426084">
              <a:lnSpc>
                <a:spcPts val="3575"/>
              </a:lnSpc>
              <a:tabLst>
                <a:tab pos="937894" algn="l"/>
                <a:tab pos="2533650" algn="l"/>
              </a:tabLst>
            </a:pPr>
            <a:r>
              <a:rPr dirty="0" sz="3200" spc="-470">
                <a:solidFill>
                  <a:srgbClr val="B8B8B8"/>
                </a:solidFill>
                <a:latin typeface="Cambria"/>
                <a:cs typeface="Cambria"/>
              </a:rPr>
              <a:t>i</a:t>
            </a:r>
            <a:r>
              <a:rPr dirty="0" sz="3200">
                <a:solidFill>
                  <a:srgbClr val="B8B8B8"/>
                </a:solidFill>
                <a:latin typeface="Cambria"/>
                <a:cs typeface="Cambria"/>
              </a:rPr>
              <a:t>	</a:t>
            </a:r>
            <a:r>
              <a:rPr dirty="0" sz="3200" spc="-180">
                <a:solidFill>
                  <a:srgbClr val="B8B8B8"/>
                </a:solidFill>
                <a:latin typeface="Cambria"/>
                <a:cs typeface="Cambria"/>
              </a:rPr>
              <a:t>,.well”</a:t>
            </a:r>
            <a:r>
              <a:rPr dirty="0" sz="3200" spc="-50">
                <a:solidFill>
                  <a:srgbClr val="B8B8B8"/>
                </a:solidFill>
                <a:latin typeface="Cambria"/>
                <a:cs typeface="Cambria"/>
              </a:rPr>
              <a:t> </a:t>
            </a:r>
            <a:r>
              <a:rPr dirty="0" sz="3200" spc="-35">
                <a:solidFill>
                  <a:srgbClr val="1C8E8E"/>
                </a:solidFill>
                <a:latin typeface="Cambria"/>
                <a:cs typeface="Cambria"/>
              </a:rPr>
              <a:t>be</a:t>
            </a:r>
            <a:r>
              <a:rPr dirty="0" sz="3200">
                <a:solidFill>
                  <a:srgbClr val="1C8E8E"/>
                </a:solidFill>
                <a:latin typeface="Cambria"/>
                <a:cs typeface="Cambria"/>
              </a:rPr>
              <a:t>	</a:t>
            </a:r>
            <a:r>
              <a:rPr dirty="0" sz="3200" spc="-50">
                <a:solidFill>
                  <a:srgbClr val="1C8E8E"/>
                </a:solidFill>
                <a:latin typeface="Cambria"/>
                <a:cs typeface="Cambria"/>
              </a:rPr>
              <a:t>a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0178" y="5826571"/>
            <a:ext cx="74676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225">
                <a:solidFill>
                  <a:srgbClr val="289090"/>
                </a:solidFill>
                <a:latin typeface="Courier New"/>
                <a:cs typeface="Courier New"/>
              </a:rPr>
              <a:t>OW'd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95690" y="1570335"/>
            <a:ext cx="3516629" cy="531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9595" algn="l"/>
              </a:tabLst>
            </a:pPr>
            <a:r>
              <a:rPr dirty="0" sz="3300" spc="80">
                <a:solidFill>
                  <a:srgbClr val="1F8C87"/>
                </a:solidFill>
                <a:latin typeface="Calibri"/>
                <a:cs typeface="Calibri"/>
              </a:rPr>
              <a:t>m</a:t>
            </a:r>
            <a:r>
              <a:rPr dirty="0" sz="3300">
                <a:solidFill>
                  <a:srgbClr val="1F8C87"/>
                </a:solidFill>
                <a:latin typeface="Calibri"/>
                <a:cs typeface="Calibri"/>
              </a:rPr>
              <a:t>	</a:t>
            </a:r>
            <a:r>
              <a:rPr dirty="0" sz="3300" spc="110">
                <a:solidFill>
                  <a:srgbClr val="1C8787"/>
                </a:solidFill>
                <a:latin typeface="Calibri"/>
                <a:cs typeface="Calibri"/>
              </a:rPr>
              <a:t>ac$</a:t>
            </a:r>
            <a:r>
              <a:rPr dirty="0" sz="3300" spc="110">
                <a:solidFill>
                  <a:srgbClr val="B3B3B3"/>
                </a:solidFill>
                <a:latin typeface="Calibri"/>
                <a:cs typeface="Calibri"/>
              </a:rPr>
              <a:t>:thęojąrket•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61214" y="2412453"/>
            <a:ext cx="2797810" cy="539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03580" algn="l"/>
              </a:tabLst>
            </a:pPr>
            <a:r>
              <a:rPr dirty="0" sz="3350" spc="-25">
                <a:solidFill>
                  <a:srgbClr val="288089"/>
                </a:solidFill>
                <a:latin typeface="Arial MT"/>
                <a:cs typeface="Arial MT"/>
              </a:rPr>
              <a:t>“”</a:t>
            </a:r>
            <a:r>
              <a:rPr dirty="0" sz="3350" spc="-25">
                <a:solidFill>
                  <a:srgbClr val="2B877E"/>
                </a:solidFill>
                <a:latin typeface="Arial MT"/>
                <a:cs typeface="Arial MT"/>
              </a:rPr>
              <a:t>•</a:t>
            </a:r>
            <a:r>
              <a:rPr dirty="0" sz="3350">
                <a:solidFill>
                  <a:srgbClr val="2B877E"/>
                </a:solidFill>
                <a:latin typeface="Arial MT"/>
                <a:cs typeface="Arial MT"/>
              </a:rPr>
              <a:t>	</a:t>
            </a:r>
            <a:r>
              <a:rPr dirty="0" sz="3350">
                <a:solidFill>
                  <a:srgbClr val="238C90"/>
                </a:solidFill>
                <a:latin typeface="Arial MT"/>
                <a:cs typeface="Arial MT"/>
              </a:rPr>
              <a:t>gc</a:t>
            </a:r>
            <a:r>
              <a:rPr dirty="0" sz="3350" spc="-65">
                <a:solidFill>
                  <a:srgbClr val="238C90"/>
                </a:solidFill>
                <a:latin typeface="Arial MT"/>
                <a:cs typeface="Arial MT"/>
              </a:rPr>
              <a:t> </a:t>
            </a:r>
            <a:r>
              <a:rPr dirty="0" sz="3350" spc="-50">
                <a:solidFill>
                  <a:srgbClr val="23908E"/>
                </a:solidFill>
                <a:latin typeface="Arial MT"/>
                <a:cs typeface="Arial MT"/>
              </a:rPr>
              <a:t>about</a:t>
            </a:r>
            <a:r>
              <a:rPr dirty="0" sz="3350" spc="-5">
                <a:solidFill>
                  <a:srgbClr val="23908E"/>
                </a:solidFill>
                <a:latin typeface="Arial MT"/>
                <a:cs typeface="Arial MT"/>
              </a:rPr>
              <a:t> </a:t>
            </a:r>
            <a:r>
              <a:rPr dirty="0" sz="3350" spc="-25">
                <a:solidFill>
                  <a:srgbClr val="218E8A"/>
                </a:solidFill>
                <a:latin typeface="Arial MT"/>
                <a:cs typeface="Arial MT"/>
              </a:rPr>
              <a:t>th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91889" y="2412453"/>
            <a:ext cx="244475" cy="539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50" spc="-95">
                <a:solidFill>
                  <a:srgbClr val="1A8A89"/>
                </a:solidFill>
                <a:latin typeface="Arial MT"/>
                <a:cs typeface="Arial MT"/>
              </a:rPr>
              <a:t>n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6168" y="2853481"/>
            <a:ext cx="216471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7350" algn="l"/>
                <a:tab pos="1184910" algn="l"/>
              </a:tabLst>
            </a:pPr>
            <a:r>
              <a:rPr dirty="0" sz="3250" spc="-955">
                <a:solidFill>
                  <a:srgbClr val="BABABA"/>
                </a:solidFill>
                <a:latin typeface="Arial MT"/>
                <a:cs typeface="Arial MT"/>
              </a:rPr>
              <a:t>”</a:t>
            </a:r>
            <a:r>
              <a:rPr dirty="0" sz="3250">
                <a:solidFill>
                  <a:srgbClr val="BABABA"/>
                </a:solidFill>
                <a:latin typeface="Arial MT"/>
                <a:cs typeface="Arial MT"/>
              </a:rPr>
              <a:t>	</a:t>
            </a:r>
            <a:r>
              <a:rPr dirty="0" sz="3250" spc="-955">
                <a:solidFill>
                  <a:srgbClr val="B8B8B8"/>
                </a:solidFill>
                <a:latin typeface="Arial MT"/>
                <a:cs typeface="Arial MT"/>
              </a:rPr>
              <a:t>”</a:t>
            </a:r>
            <a:r>
              <a:rPr dirty="0" sz="3250">
                <a:solidFill>
                  <a:srgbClr val="B8B8B8"/>
                </a:solidFill>
                <a:latin typeface="Arial MT"/>
                <a:cs typeface="Arial MT"/>
              </a:rPr>
              <a:t>	</a:t>
            </a:r>
            <a:r>
              <a:rPr dirty="0" sz="3250" spc="-110">
                <a:solidFill>
                  <a:srgbClr val="B8B8B8"/>
                </a:solidFill>
                <a:latin typeface="Arial MT"/>
                <a:cs typeface="Arial MT"/>
              </a:rPr>
              <a:t>Jlasin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58929" y="2604906"/>
            <a:ext cx="1443355" cy="1553210"/>
          </a:xfrm>
          <a:prstGeom prst="rect">
            <a:avLst/>
          </a:prstGeom>
        </p:spPr>
        <p:txBody>
          <a:bodyPr wrap="square" lIns="0" tIns="263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dirty="0" sz="3250" spc="-615">
                <a:solidFill>
                  <a:srgbClr val="BFBFBF"/>
                </a:solidFill>
                <a:latin typeface="Arial MT"/>
                <a:cs typeface="Arial MT"/>
              </a:rPr>
              <a:t>.ckś</a:t>
            </a:r>
            <a:endParaRPr sz="3250">
              <a:latin typeface="Arial MT"/>
              <a:cs typeface="Arial MT"/>
            </a:endParaRPr>
          </a:p>
          <a:p>
            <a:pPr marL="403225">
              <a:lnSpc>
                <a:spcPct val="100000"/>
              </a:lnSpc>
              <a:spcBef>
                <a:spcPts val="2070"/>
              </a:spcBef>
            </a:pPr>
            <a:r>
              <a:rPr dirty="0" sz="3400" spc="-125">
                <a:solidFill>
                  <a:srgbClr val="B5B5B5"/>
                </a:solidFill>
                <a:latin typeface="Calibri"/>
                <a:cs typeface="Calibri"/>
              </a:rPr>
              <a:t>:arket,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9519" y="3611760"/>
            <a:ext cx="259079" cy="546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00" spc="85">
                <a:solidFill>
                  <a:srgbClr val="C3B19C"/>
                </a:solidFill>
                <a:latin typeface="Calibri"/>
                <a:cs typeface="Calibri"/>
              </a:rPr>
              <a:t>_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256486" y="4876303"/>
            <a:ext cx="1266825" cy="561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250" spc="-495">
                <a:solidFill>
                  <a:srgbClr val="269085"/>
                </a:solidFill>
                <a:latin typeface="Arial MT"/>
                <a:cs typeface="Arial MT"/>
              </a:rPr>
              <a:t>1</a:t>
            </a:r>
            <a:r>
              <a:rPr dirty="0" baseline="-20634" sz="5250" spc="-960">
                <a:solidFill>
                  <a:srgbClr val="B8A597"/>
                </a:solidFill>
                <a:latin typeface="Arial MT"/>
                <a:cs typeface="Arial MT"/>
              </a:rPr>
              <a:t>.</a:t>
            </a:r>
            <a:r>
              <a:rPr dirty="0" sz="3250" spc="-665">
                <a:solidFill>
                  <a:srgbClr val="269085"/>
                </a:solidFill>
                <a:latin typeface="Arial MT"/>
                <a:cs typeface="Arial MT"/>
              </a:rPr>
              <a:t>‹</a:t>
            </a:r>
            <a:r>
              <a:rPr dirty="0" baseline="-20634" sz="5250" spc="-690">
                <a:solidFill>
                  <a:srgbClr val="B8A597"/>
                </a:solidFill>
                <a:latin typeface="Arial MT"/>
                <a:cs typeface="Arial MT"/>
              </a:rPr>
              <a:t>.</a:t>
            </a:r>
            <a:r>
              <a:rPr dirty="0" sz="3250" spc="-1375">
                <a:solidFill>
                  <a:srgbClr val="269085"/>
                </a:solidFill>
                <a:latin typeface="Arial MT"/>
                <a:cs typeface="Arial MT"/>
              </a:rPr>
              <a:t>s</a:t>
            </a:r>
            <a:r>
              <a:rPr dirty="0" baseline="-20634" sz="5250" spc="367">
                <a:solidFill>
                  <a:srgbClr val="B8A597"/>
                </a:solidFill>
                <a:latin typeface="Arial MT"/>
                <a:cs typeface="Arial MT"/>
              </a:rPr>
              <a:t>.</a:t>
            </a:r>
            <a:r>
              <a:rPr dirty="0" sz="3250" spc="-85">
                <a:solidFill>
                  <a:srgbClr val="269085"/>
                </a:solidFill>
                <a:latin typeface="Arial MT"/>
                <a:cs typeface="Arial MT"/>
              </a:rPr>
              <a:t>.or</a:t>
            </a:r>
            <a:r>
              <a:rPr dirty="0" sz="3250" spc="40">
                <a:solidFill>
                  <a:srgbClr val="269085"/>
                </a:solidFill>
                <a:latin typeface="Arial MT"/>
                <a:cs typeface="Arial MT"/>
              </a:rPr>
              <a:t> </a:t>
            </a:r>
            <a:r>
              <a:rPr dirty="0" baseline="-20634" sz="5250" spc="-690">
                <a:solidFill>
                  <a:srgbClr val="CDBA9A"/>
                </a:solidFill>
                <a:latin typeface="Arial MT"/>
                <a:cs typeface="Arial MT"/>
              </a:rPr>
              <a:t>-</a:t>
            </a:r>
            <a:endParaRPr baseline="-20634" sz="5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58085">
              <a:lnSpc>
                <a:spcPct val="100000"/>
              </a:lnSpc>
              <a:spcBef>
                <a:spcPts val="130"/>
              </a:spcBef>
            </a:pPr>
            <a:r>
              <a:rPr dirty="0" sz="4800" spc="-10"/>
              <a:t>Brokers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541518" y="1610518"/>
            <a:ext cx="8051800" cy="388175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1790" marR="58419" indent="-327025">
              <a:lnSpc>
                <a:spcPct val="95100"/>
              </a:lnSpc>
              <a:spcBef>
                <a:spcPts val="315"/>
              </a:spcBef>
              <a:buChar char="•"/>
              <a:tabLst>
                <a:tab pos="351790" algn="l"/>
                <a:tab pos="360680" algn="l"/>
                <a:tab pos="2278380" algn="l"/>
                <a:tab pos="2767330" algn="l"/>
                <a:tab pos="2899410" algn="l"/>
                <a:tab pos="3127375" algn="l"/>
                <a:tab pos="4671695" algn="l"/>
                <a:tab pos="6640830" algn="l"/>
                <a:tab pos="6704965" algn="l"/>
              </a:tabLst>
            </a:pPr>
            <a:r>
              <a:rPr dirty="0" sz="3300">
                <a:solidFill>
                  <a:srgbClr val="009593"/>
                </a:solidFill>
                <a:latin typeface="Arial MT"/>
                <a:cs typeface="Arial MT"/>
              </a:rPr>
              <a:t>	</a:t>
            </a:r>
            <a:r>
              <a:rPr dirty="0" sz="3300">
                <a:solidFill>
                  <a:srgbClr val="03909A"/>
                </a:solidFill>
                <a:latin typeface="Arial MT"/>
                <a:cs typeface="Arial MT"/>
              </a:rPr>
              <a:t>A</a:t>
            </a:r>
            <a:r>
              <a:rPr dirty="0" sz="3300" spc="204">
                <a:solidFill>
                  <a:srgbClr val="03909A"/>
                </a:solidFill>
                <a:latin typeface="Arial MT"/>
                <a:cs typeface="Arial MT"/>
              </a:rPr>
              <a:t> </a:t>
            </a:r>
            <a:r>
              <a:rPr dirty="0" sz="3300" spc="85">
                <a:solidFill>
                  <a:srgbClr val="08909A"/>
                </a:solidFill>
                <a:latin typeface="Arial MT"/>
                <a:cs typeface="Arial MT"/>
              </a:rPr>
              <a:t>Broker</a:t>
            </a:r>
            <a:r>
              <a:rPr dirty="0" sz="3300">
                <a:solidFill>
                  <a:srgbClr val="08909A"/>
                </a:solidFill>
                <a:latin typeface="Arial MT"/>
                <a:cs typeface="Arial MT"/>
              </a:rPr>
              <a:t>	</a:t>
            </a:r>
            <a:r>
              <a:rPr dirty="0" sz="3300">
                <a:solidFill>
                  <a:srgbClr val="118987"/>
                </a:solidFill>
                <a:latin typeface="Arial MT"/>
                <a:cs typeface="Arial MT"/>
              </a:rPr>
              <a:t>is</a:t>
            </a:r>
            <a:r>
              <a:rPr dirty="0" sz="3300" spc="295">
                <a:solidFill>
                  <a:srgbClr val="118987"/>
                </a:solidFill>
                <a:latin typeface="Arial MT"/>
                <a:cs typeface="Arial MT"/>
              </a:rPr>
              <a:t> </a:t>
            </a:r>
            <a:r>
              <a:rPr dirty="0" sz="3300" spc="-50">
                <a:solidFill>
                  <a:srgbClr val="11938E"/>
                </a:solidFill>
                <a:latin typeface="Arial MT"/>
                <a:cs typeface="Arial MT"/>
              </a:rPr>
              <a:t>a</a:t>
            </a:r>
            <a:r>
              <a:rPr dirty="0" sz="3300">
                <a:solidFill>
                  <a:srgbClr val="11938E"/>
                </a:solidFill>
                <a:latin typeface="Arial MT"/>
                <a:cs typeface="Arial MT"/>
              </a:rPr>
              <a:t>	</a:t>
            </a:r>
            <a:r>
              <a:rPr dirty="0" sz="3300" spc="70">
                <a:solidFill>
                  <a:srgbClr val="08978E"/>
                </a:solidFill>
                <a:latin typeface="Arial MT"/>
                <a:cs typeface="Arial MT"/>
              </a:rPr>
              <a:t>person</a:t>
            </a:r>
            <a:r>
              <a:rPr dirty="0" sz="3300">
                <a:solidFill>
                  <a:srgbClr val="08978E"/>
                </a:solidFill>
                <a:latin typeface="Arial MT"/>
                <a:cs typeface="Arial MT"/>
              </a:rPr>
              <a:t>	</a:t>
            </a:r>
            <a:r>
              <a:rPr dirty="0" sz="3300" spc="55">
                <a:solidFill>
                  <a:srgbClr val="01979E"/>
                </a:solidFill>
                <a:latin typeface="Arial MT"/>
                <a:cs typeface="Arial MT"/>
              </a:rPr>
              <a:t>who</a:t>
            </a:r>
            <a:r>
              <a:rPr dirty="0" sz="3300" spc="415">
                <a:solidFill>
                  <a:srgbClr val="01979E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15908E"/>
                </a:solidFill>
                <a:latin typeface="Arial MT"/>
                <a:cs typeface="Arial MT"/>
              </a:rPr>
              <a:t>is</a:t>
            </a:r>
            <a:r>
              <a:rPr dirty="0" sz="3300" spc="409">
                <a:solidFill>
                  <a:srgbClr val="15908E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138C8C"/>
                </a:solidFill>
                <a:latin typeface="Arial MT"/>
                <a:cs typeface="Arial MT"/>
              </a:rPr>
              <a:t>licensed </a:t>
            </a:r>
            <a:r>
              <a:rPr dirty="0" sz="3400" spc="125">
                <a:solidFill>
                  <a:srgbClr val="138E93"/>
                </a:solidFill>
                <a:latin typeface="Arial MT"/>
                <a:cs typeface="Arial MT"/>
              </a:rPr>
              <a:t>to</a:t>
            </a:r>
            <a:r>
              <a:rPr dirty="0" sz="3400" spc="370">
                <a:solidFill>
                  <a:srgbClr val="138E93"/>
                </a:solidFill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1C8C89"/>
                </a:solidFill>
                <a:latin typeface="Arial MT"/>
                <a:cs typeface="Arial MT"/>
              </a:rPr>
              <a:t>buy</a:t>
            </a:r>
            <a:r>
              <a:rPr dirty="0" sz="3400" spc="445">
                <a:solidFill>
                  <a:srgbClr val="1C8C89"/>
                </a:solidFill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219790"/>
                </a:solidFill>
                <a:latin typeface="Arial MT"/>
                <a:cs typeface="Arial MT"/>
              </a:rPr>
              <a:t>and</a:t>
            </a:r>
            <a:r>
              <a:rPr dirty="0" sz="3400" spc="434">
                <a:solidFill>
                  <a:srgbClr val="219790"/>
                </a:solidFill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248785"/>
                </a:solidFill>
                <a:latin typeface="Arial MT"/>
                <a:cs typeface="Arial MT"/>
              </a:rPr>
              <a:t>sell</a:t>
            </a:r>
            <a:r>
              <a:rPr dirty="0" sz="3400" spc="465">
                <a:solidFill>
                  <a:srgbClr val="248785"/>
                </a:solidFill>
                <a:latin typeface="Arial MT"/>
                <a:cs typeface="Arial MT"/>
              </a:rPr>
              <a:t> </a:t>
            </a:r>
            <a:r>
              <a:rPr dirty="0" sz="3400" spc="55">
                <a:solidFill>
                  <a:srgbClr val="13908E"/>
                </a:solidFill>
                <a:latin typeface="Arial MT"/>
                <a:cs typeface="Arial MT"/>
              </a:rPr>
              <a:t>stocks,</a:t>
            </a:r>
            <a:r>
              <a:rPr dirty="0" sz="3400" spc="425">
                <a:solidFill>
                  <a:srgbClr val="13908E"/>
                </a:solidFill>
                <a:latin typeface="Arial MT"/>
                <a:cs typeface="Arial MT"/>
              </a:rPr>
              <a:t> </a:t>
            </a:r>
            <a:r>
              <a:rPr dirty="0" sz="3400" spc="45">
                <a:solidFill>
                  <a:srgbClr val="1F8987"/>
                </a:solidFill>
                <a:latin typeface="Arial MT"/>
                <a:cs typeface="Arial MT"/>
              </a:rPr>
              <a:t>provide </a:t>
            </a:r>
            <a:r>
              <a:rPr dirty="0" sz="3350" spc="114">
                <a:solidFill>
                  <a:srgbClr val="15908E"/>
                </a:solidFill>
                <a:latin typeface="Arial MT"/>
                <a:cs typeface="Arial MT"/>
              </a:rPr>
              <a:t>investment</a:t>
            </a:r>
            <a:r>
              <a:rPr dirty="0" sz="3350">
                <a:solidFill>
                  <a:srgbClr val="15908E"/>
                </a:solidFill>
                <a:latin typeface="Arial MT"/>
                <a:cs typeface="Arial MT"/>
              </a:rPr>
              <a:t>	</a:t>
            </a:r>
            <a:r>
              <a:rPr dirty="0" sz="3350" spc="70">
                <a:solidFill>
                  <a:srgbClr val="139089"/>
                </a:solidFill>
                <a:latin typeface="Arial MT"/>
                <a:cs typeface="Arial MT"/>
              </a:rPr>
              <a:t>advice,</a:t>
            </a:r>
            <a:r>
              <a:rPr dirty="0" sz="3350" spc="515">
                <a:solidFill>
                  <a:srgbClr val="139089"/>
                </a:solidFill>
                <a:latin typeface="Arial MT"/>
                <a:cs typeface="Arial MT"/>
              </a:rPr>
              <a:t> </a:t>
            </a:r>
            <a:r>
              <a:rPr dirty="0" sz="3350">
                <a:solidFill>
                  <a:srgbClr val="089A8E"/>
                </a:solidFill>
                <a:latin typeface="Arial MT"/>
                <a:cs typeface="Arial MT"/>
              </a:rPr>
              <a:t>and</a:t>
            </a:r>
            <a:r>
              <a:rPr dirty="0" sz="3350" spc="480">
                <a:solidFill>
                  <a:srgbClr val="089A8E"/>
                </a:solidFill>
                <a:latin typeface="Arial MT"/>
                <a:cs typeface="Arial MT"/>
              </a:rPr>
              <a:t> </a:t>
            </a:r>
            <a:r>
              <a:rPr dirty="0" sz="3350" spc="40">
                <a:solidFill>
                  <a:srgbClr val="159193"/>
                </a:solidFill>
                <a:latin typeface="Arial MT"/>
                <a:cs typeface="Arial MT"/>
              </a:rPr>
              <a:t>collect</a:t>
            </a:r>
            <a:r>
              <a:rPr dirty="0" sz="3350">
                <a:solidFill>
                  <a:srgbClr val="159193"/>
                </a:solidFill>
                <a:latin typeface="Arial MT"/>
                <a:cs typeface="Arial MT"/>
              </a:rPr>
              <a:t>		</a:t>
            </a:r>
            <a:r>
              <a:rPr dirty="0" sz="3350" spc="-50">
                <a:solidFill>
                  <a:srgbClr val="168E8E"/>
                </a:solidFill>
                <a:latin typeface="Arial MT"/>
                <a:cs typeface="Arial MT"/>
              </a:rPr>
              <a:t>a </a:t>
            </a:r>
            <a:r>
              <a:rPr dirty="0" sz="3400" spc="-10">
                <a:solidFill>
                  <a:srgbClr val="1F8C8E"/>
                </a:solidFill>
                <a:latin typeface="Arial MT"/>
                <a:cs typeface="Arial MT"/>
              </a:rPr>
              <a:t>commission</a:t>
            </a:r>
            <a:r>
              <a:rPr dirty="0" sz="3400">
                <a:solidFill>
                  <a:srgbClr val="1F8C8E"/>
                </a:solidFill>
                <a:latin typeface="Arial MT"/>
                <a:cs typeface="Arial MT"/>
              </a:rPr>
              <a:t>		</a:t>
            </a:r>
            <a:r>
              <a:rPr dirty="0" sz="3400">
                <a:solidFill>
                  <a:srgbClr val="168A82"/>
                </a:solidFill>
                <a:latin typeface="Arial MT"/>
                <a:cs typeface="Arial MT"/>
              </a:rPr>
              <a:t>on</a:t>
            </a:r>
            <a:r>
              <a:rPr dirty="0" sz="3400" spc="290">
                <a:solidFill>
                  <a:srgbClr val="168A82"/>
                </a:solidFill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18898A"/>
                </a:solidFill>
                <a:latin typeface="Arial MT"/>
                <a:cs typeface="Arial MT"/>
              </a:rPr>
              <a:t>each</a:t>
            </a:r>
            <a:r>
              <a:rPr dirty="0" sz="3400" spc="325">
                <a:solidFill>
                  <a:srgbClr val="18898A"/>
                </a:solidFill>
                <a:latin typeface="Arial MT"/>
                <a:cs typeface="Arial MT"/>
              </a:rPr>
              <a:t> </a:t>
            </a:r>
            <a:r>
              <a:rPr dirty="0" sz="3400" spc="-10">
                <a:solidFill>
                  <a:srgbClr val="139093"/>
                </a:solidFill>
                <a:latin typeface="Arial MT"/>
                <a:cs typeface="Arial MT"/>
              </a:rPr>
              <a:t>purchase</a:t>
            </a:r>
            <a:r>
              <a:rPr dirty="0" sz="3400">
                <a:solidFill>
                  <a:srgbClr val="139093"/>
                </a:solidFill>
                <a:latin typeface="Arial MT"/>
                <a:cs typeface="Arial MT"/>
              </a:rPr>
              <a:t>	</a:t>
            </a:r>
            <a:r>
              <a:rPr dirty="0" sz="3400" spc="60">
                <a:solidFill>
                  <a:srgbClr val="0C9395"/>
                </a:solidFill>
                <a:latin typeface="Arial MT"/>
                <a:cs typeface="Arial MT"/>
              </a:rPr>
              <a:t>or</a:t>
            </a:r>
            <a:r>
              <a:rPr dirty="0" sz="3400" spc="330">
                <a:solidFill>
                  <a:srgbClr val="0C9395"/>
                </a:solidFill>
                <a:latin typeface="Arial MT"/>
                <a:cs typeface="Arial MT"/>
              </a:rPr>
              <a:t> </a:t>
            </a:r>
            <a:r>
              <a:rPr dirty="0" sz="3400" spc="-35">
                <a:solidFill>
                  <a:srgbClr val="138E8C"/>
                </a:solidFill>
                <a:latin typeface="Arial MT"/>
                <a:cs typeface="Arial MT"/>
              </a:rPr>
              <a:t>sale</a:t>
            </a:r>
            <a:endParaRPr sz="3400">
              <a:latin typeface="Arial MT"/>
              <a:cs typeface="Arial MT"/>
            </a:endParaRPr>
          </a:p>
          <a:p>
            <a:pPr lvl="1" marL="748030" marR="1292860" indent="-391160">
              <a:lnSpc>
                <a:spcPts val="3379"/>
              </a:lnSpc>
              <a:spcBef>
                <a:spcPts val="725"/>
              </a:spcBef>
              <a:buChar char="—"/>
              <a:tabLst>
                <a:tab pos="748030" algn="l"/>
                <a:tab pos="750570" algn="l"/>
                <a:tab pos="2586990" algn="l"/>
                <a:tab pos="2679065" algn="l"/>
              </a:tabLst>
            </a:pP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-10">
                <a:latin typeface="Arial MT"/>
                <a:cs typeface="Arial MT"/>
              </a:rPr>
              <a:t>Purchases</a:t>
            </a:r>
            <a:r>
              <a:rPr dirty="0" sz="3000">
                <a:latin typeface="Arial MT"/>
                <a:cs typeface="Arial MT"/>
              </a:rPr>
              <a:t>		stocks</a:t>
            </a:r>
            <a:r>
              <a:rPr dirty="0" sz="3000" spc="36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on</a:t>
            </a:r>
            <a:r>
              <a:rPr dirty="0" sz="3000" spc="2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an</a:t>
            </a:r>
            <a:r>
              <a:rPr dirty="0" sz="3000" spc="37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organized exchange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50">
                <a:latin typeface="Arial MT"/>
                <a:cs typeface="Arial MT"/>
              </a:rPr>
              <a:t>(stock</a:t>
            </a:r>
            <a:r>
              <a:rPr dirty="0" sz="3000" spc="405">
                <a:latin typeface="Arial MT"/>
                <a:cs typeface="Arial MT"/>
              </a:rPr>
              <a:t> </a:t>
            </a:r>
            <a:r>
              <a:rPr dirty="0" sz="3000" spc="100">
                <a:latin typeface="Arial MT"/>
                <a:cs typeface="Arial MT"/>
              </a:rPr>
              <a:t>market)</a:t>
            </a:r>
            <a:endParaRPr sz="3000">
              <a:latin typeface="Arial MT"/>
              <a:cs typeface="Arial MT"/>
            </a:endParaRPr>
          </a:p>
          <a:p>
            <a:pPr lvl="1" marL="751840" indent="-381000">
              <a:lnSpc>
                <a:spcPts val="3379"/>
              </a:lnSpc>
              <a:spcBef>
                <a:spcPts val="430"/>
              </a:spcBef>
              <a:buChar char="—"/>
              <a:tabLst>
                <a:tab pos="751840" algn="l"/>
              </a:tabLst>
            </a:pPr>
            <a:r>
              <a:rPr dirty="0" sz="2900" spc="60">
                <a:latin typeface="Arial MT"/>
                <a:cs typeface="Arial MT"/>
              </a:rPr>
              <a:t>Over</a:t>
            </a:r>
            <a:r>
              <a:rPr dirty="0" sz="2900" spc="270">
                <a:latin typeface="Arial MT"/>
                <a:cs typeface="Arial MT"/>
              </a:rPr>
              <a:t> </a:t>
            </a:r>
            <a:r>
              <a:rPr dirty="0" baseline="21367" sz="2925" spc="-217">
                <a:latin typeface="Arial MT"/>
                <a:cs typeface="Arial MT"/>
              </a:rPr>
              <a:t>3</a:t>
            </a:r>
            <a:r>
              <a:rPr dirty="0" sz="2900" spc="-145">
                <a:latin typeface="Arial MT"/>
                <a:cs typeface="Arial MT"/>
              </a:rPr>
              <a:t>/4</a:t>
            </a:r>
            <a:r>
              <a:rPr dirty="0" sz="2900" spc="-175">
                <a:latin typeface="Arial MT"/>
                <a:cs typeface="Arial MT"/>
              </a:rPr>
              <a:t> </a:t>
            </a:r>
            <a:r>
              <a:rPr dirty="0" sz="2900" spc="-30">
                <a:latin typeface="Arial MT"/>
                <a:cs typeface="Arial MT"/>
              </a:rPr>
              <a:t>Of</a:t>
            </a:r>
            <a:r>
              <a:rPr dirty="0" sz="2900" spc="16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all</a:t>
            </a:r>
            <a:r>
              <a:rPr dirty="0" sz="2900" spc="28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stoCks</a:t>
            </a:r>
            <a:r>
              <a:rPr dirty="0" sz="2900" spc="285">
                <a:latin typeface="Arial MT"/>
                <a:cs typeface="Arial MT"/>
              </a:rPr>
              <a:t> </a:t>
            </a:r>
            <a:r>
              <a:rPr dirty="0" sz="2900" spc="80">
                <a:latin typeface="Arial MT"/>
                <a:cs typeface="Arial MT"/>
              </a:rPr>
              <a:t>are</a:t>
            </a:r>
            <a:r>
              <a:rPr dirty="0" sz="2900" spc="290">
                <a:latin typeface="Arial MT"/>
                <a:cs typeface="Arial MT"/>
              </a:rPr>
              <a:t> </a:t>
            </a:r>
            <a:r>
              <a:rPr dirty="0" sz="2900" spc="110">
                <a:latin typeface="Arial MT"/>
                <a:cs typeface="Arial MT"/>
              </a:rPr>
              <a:t>bought</a:t>
            </a:r>
            <a:r>
              <a:rPr dirty="0" sz="2900" spc="320">
                <a:latin typeface="Arial MT"/>
                <a:cs typeface="Arial MT"/>
              </a:rPr>
              <a:t> </a:t>
            </a:r>
            <a:r>
              <a:rPr dirty="0" sz="2900" spc="75">
                <a:latin typeface="Arial MT"/>
                <a:cs typeface="Arial MT"/>
              </a:rPr>
              <a:t>and</a:t>
            </a:r>
            <a:r>
              <a:rPr dirty="0" sz="2900" spc="250">
                <a:latin typeface="Arial MT"/>
                <a:cs typeface="Arial MT"/>
              </a:rPr>
              <a:t> </a:t>
            </a:r>
            <a:r>
              <a:rPr dirty="0" sz="2900" spc="-20">
                <a:latin typeface="Arial MT"/>
                <a:cs typeface="Arial MT"/>
              </a:rPr>
              <a:t>sold</a:t>
            </a:r>
            <a:endParaRPr sz="2900">
              <a:latin typeface="Arial MT"/>
              <a:cs typeface="Arial MT"/>
            </a:endParaRPr>
          </a:p>
          <a:p>
            <a:pPr marL="749300">
              <a:lnSpc>
                <a:spcPts val="3500"/>
              </a:lnSpc>
              <a:tabLst>
                <a:tab pos="3757295" algn="l"/>
              </a:tabLst>
            </a:pPr>
            <a:r>
              <a:rPr dirty="0" sz="3000">
                <a:latin typeface="Arial MT"/>
                <a:cs typeface="Arial MT"/>
              </a:rPr>
              <a:t>on</a:t>
            </a:r>
            <a:r>
              <a:rPr dirty="0" sz="3000" spc="2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an</a:t>
            </a:r>
            <a:r>
              <a:rPr dirty="0" sz="3000" spc="30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organized</a:t>
            </a:r>
            <a:r>
              <a:rPr dirty="0" sz="3000">
                <a:latin typeface="Arial MT"/>
                <a:cs typeface="Arial MT"/>
              </a:rPr>
              <a:t>	</a:t>
            </a:r>
            <a:r>
              <a:rPr dirty="0" sz="3000" spc="-10">
                <a:latin typeface="Arial MT"/>
                <a:cs typeface="Arial MT"/>
              </a:rPr>
              <a:t>exchange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5078"/>
            <a:ext cx="9135070" cy="56257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43968" y="1590178"/>
            <a:ext cx="7953375" cy="40741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just" marL="346710" marR="5080" indent="-334645">
              <a:lnSpc>
                <a:spcPct val="94100"/>
              </a:lnSpc>
              <a:spcBef>
                <a:spcPts val="360"/>
              </a:spcBef>
              <a:buChar char="•"/>
              <a:tabLst>
                <a:tab pos="346710" algn="l"/>
                <a:tab pos="350520" algn="l"/>
              </a:tabLst>
            </a:pPr>
            <a:r>
              <a:rPr dirty="0" sz="3500">
                <a:latin typeface="Arial MT"/>
                <a:cs typeface="Arial MT"/>
              </a:rPr>
              <a:t>	Minimum</a:t>
            </a:r>
            <a:r>
              <a:rPr dirty="0" sz="3500" spc="484">
                <a:latin typeface="Arial MT"/>
                <a:cs typeface="Arial MT"/>
              </a:rPr>
              <a:t> </a:t>
            </a:r>
            <a:r>
              <a:rPr dirty="0" sz="3500" spc="50">
                <a:latin typeface="Arial MT"/>
                <a:cs typeface="Arial MT"/>
              </a:rPr>
              <a:t>requirements</a:t>
            </a:r>
            <a:r>
              <a:rPr dirty="0" sz="3500" spc="530">
                <a:latin typeface="Arial MT"/>
                <a:cs typeface="Arial MT"/>
              </a:rPr>
              <a:t> </a:t>
            </a:r>
            <a:r>
              <a:rPr dirty="0" sz="3500" spc="50">
                <a:latin typeface="Arial MT"/>
                <a:cs typeface="Arial MT"/>
              </a:rPr>
              <a:t>for</a:t>
            </a:r>
            <a:r>
              <a:rPr dirty="0" sz="3500" spc="300">
                <a:latin typeface="Arial MT"/>
                <a:cs typeface="Arial MT"/>
              </a:rPr>
              <a:t> </a:t>
            </a:r>
            <a:r>
              <a:rPr dirty="0" sz="3500">
                <a:latin typeface="Arial MT"/>
                <a:cs typeface="Arial MT"/>
              </a:rPr>
              <a:t>a</a:t>
            </a:r>
            <a:r>
              <a:rPr dirty="0" sz="3500" spc="325">
                <a:latin typeface="Arial MT"/>
                <a:cs typeface="Arial MT"/>
              </a:rPr>
              <a:t> </a:t>
            </a:r>
            <a:r>
              <a:rPr dirty="0" sz="3500">
                <a:latin typeface="Arial MT"/>
                <a:cs typeface="Arial MT"/>
              </a:rPr>
              <a:t>stock</a:t>
            </a:r>
            <a:r>
              <a:rPr dirty="0" sz="3500" spc="285">
                <a:latin typeface="Arial MT"/>
                <a:cs typeface="Arial MT"/>
              </a:rPr>
              <a:t> </a:t>
            </a:r>
            <a:r>
              <a:rPr dirty="0" sz="3500" spc="85">
                <a:latin typeface="Arial MT"/>
                <a:cs typeface="Arial MT"/>
              </a:rPr>
              <a:t>to </a:t>
            </a:r>
            <a:r>
              <a:rPr dirty="0" sz="3350" spc="60">
                <a:latin typeface="Arial MT"/>
                <a:cs typeface="Arial MT"/>
              </a:rPr>
              <a:t>ensure</a:t>
            </a:r>
            <a:r>
              <a:rPr dirty="0" sz="3350" spc="415">
                <a:latin typeface="Arial MT"/>
                <a:cs typeface="Arial MT"/>
              </a:rPr>
              <a:t> </a:t>
            </a:r>
            <a:r>
              <a:rPr dirty="0" sz="3350" spc="90">
                <a:latin typeface="Arial MT"/>
                <a:cs typeface="Arial MT"/>
              </a:rPr>
              <a:t>only</a:t>
            </a:r>
            <a:r>
              <a:rPr dirty="0" sz="3350" spc="450">
                <a:latin typeface="Arial MT"/>
                <a:cs typeface="Arial MT"/>
              </a:rPr>
              <a:t> </a:t>
            </a:r>
            <a:r>
              <a:rPr dirty="0" sz="3350" spc="85">
                <a:latin typeface="Arial MT"/>
                <a:cs typeface="Arial MT"/>
              </a:rPr>
              <a:t>reputable</a:t>
            </a:r>
            <a:r>
              <a:rPr dirty="0" sz="3350" spc="600">
                <a:latin typeface="Arial MT"/>
                <a:cs typeface="Arial MT"/>
              </a:rPr>
              <a:t> </a:t>
            </a:r>
            <a:r>
              <a:rPr dirty="0" sz="3350" spc="50">
                <a:latin typeface="Arial MT"/>
                <a:cs typeface="Arial MT"/>
              </a:rPr>
              <a:t>companies</a:t>
            </a:r>
            <a:r>
              <a:rPr dirty="0" sz="3350" spc="525">
                <a:latin typeface="Arial MT"/>
                <a:cs typeface="Arial MT"/>
              </a:rPr>
              <a:t> </a:t>
            </a:r>
            <a:r>
              <a:rPr dirty="0" sz="3350" spc="50">
                <a:latin typeface="Arial MT"/>
                <a:cs typeface="Arial MT"/>
              </a:rPr>
              <a:t>are </a:t>
            </a:r>
            <a:r>
              <a:rPr dirty="0" sz="3500" spc="-20">
                <a:latin typeface="Arial MT"/>
                <a:cs typeface="Arial MT"/>
              </a:rPr>
              <a:t>used</a:t>
            </a:r>
            <a:endParaRPr sz="3500">
              <a:latin typeface="Arial MT"/>
              <a:cs typeface="Arial MT"/>
            </a:endParaRPr>
          </a:p>
          <a:p>
            <a:pPr marL="349885" marR="62865" indent="-337185">
              <a:lnSpc>
                <a:spcPct val="93800"/>
              </a:lnSpc>
              <a:spcBef>
                <a:spcPts val="680"/>
              </a:spcBef>
              <a:buChar char="•"/>
              <a:tabLst>
                <a:tab pos="349885" algn="l"/>
                <a:tab pos="1664335" algn="l"/>
                <a:tab pos="3561079" algn="l"/>
                <a:tab pos="3667760" algn="l"/>
                <a:tab pos="4041775" algn="l"/>
              </a:tabLst>
            </a:pPr>
            <a:r>
              <a:rPr dirty="0" sz="3450" spc="-10">
                <a:latin typeface="Arial MT"/>
                <a:cs typeface="Arial MT"/>
              </a:rPr>
              <a:t>Each</a:t>
            </a:r>
            <a:r>
              <a:rPr dirty="0" sz="3450" spc="-40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exchange</a:t>
            </a:r>
            <a:r>
              <a:rPr dirty="0" sz="3450">
                <a:latin typeface="Arial MT"/>
                <a:cs typeface="Arial MT"/>
              </a:rPr>
              <a:t>	has</a:t>
            </a:r>
            <a:r>
              <a:rPr dirty="0" sz="3450" spc="17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a</a:t>
            </a:r>
            <a:r>
              <a:rPr dirty="0" sz="3450" spc="254">
                <a:latin typeface="Arial MT"/>
                <a:cs typeface="Arial MT"/>
              </a:rPr>
              <a:t> </a:t>
            </a:r>
            <a:r>
              <a:rPr dirty="0" sz="3450" spc="95">
                <a:latin typeface="Arial MT"/>
                <a:cs typeface="Arial MT"/>
              </a:rPr>
              <a:t>limited</a:t>
            </a:r>
            <a:r>
              <a:rPr dirty="0" sz="3450" spc="245">
                <a:latin typeface="Arial MT"/>
                <a:cs typeface="Arial MT"/>
              </a:rPr>
              <a:t> </a:t>
            </a:r>
            <a:r>
              <a:rPr dirty="0" sz="3450" spc="65">
                <a:latin typeface="Arial MT"/>
                <a:cs typeface="Arial MT"/>
              </a:rPr>
              <a:t>number </a:t>
            </a:r>
            <a:r>
              <a:rPr dirty="0" sz="3350" spc="65">
                <a:latin typeface="Arial MT"/>
                <a:cs typeface="Arial MT"/>
              </a:rPr>
              <a:t>of</a:t>
            </a:r>
            <a:r>
              <a:rPr dirty="0" sz="3350" spc="380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seats</a:t>
            </a:r>
            <a:r>
              <a:rPr dirty="0" sz="3350" spc="515">
                <a:latin typeface="Arial MT"/>
                <a:cs typeface="Arial MT"/>
              </a:rPr>
              <a:t> </a:t>
            </a:r>
            <a:r>
              <a:rPr dirty="0" sz="3350" spc="40">
                <a:latin typeface="Arial MT"/>
                <a:cs typeface="Arial MT"/>
              </a:rPr>
              <a:t>available</a:t>
            </a:r>
            <a:r>
              <a:rPr dirty="0" sz="3350">
                <a:latin typeface="Arial MT"/>
                <a:cs typeface="Arial MT"/>
              </a:rPr>
              <a:t>	</a:t>
            </a:r>
            <a:r>
              <a:rPr dirty="0" sz="3350" spc="60">
                <a:latin typeface="Arial MT"/>
                <a:cs typeface="Arial MT"/>
              </a:rPr>
              <a:t>which</a:t>
            </a:r>
            <a:r>
              <a:rPr dirty="0" sz="3350" spc="390">
                <a:latin typeface="Arial MT"/>
                <a:cs typeface="Arial MT"/>
              </a:rPr>
              <a:t> </a:t>
            </a:r>
            <a:r>
              <a:rPr dirty="0" sz="3350" spc="65">
                <a:latin typeface="Arial MT"/>
                <a:cs typeface="Arial MT"/>
              </a:rPr>
              <a:t>brokerage </a:t>
            </a:r>
            <a:r>
              <a:rPr dirty="0" sz="3450" spc="75">
                <a:latin typeface="Arial MT"/>
                <a:cs typeface="Arial MT"/>
              </a:rPr>
              <a:t>firms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-10">
                <a:latin typeface="Arial MT"/>
                <a:cs typeface="Arial MT"/>
              </a:rPr>
              <a:t>purchase</a:t>
            </a:r>
            <a:r>
              <a:rPr dirty="0" sz="3450">
                <a:latin typeface="Arial MT"/>
                <a:cs typeface="Arial MT"/>
              </a:rPr>
              <a:t>		</a:t>
            </a:r>
            <a:r>
              <a:rPr dirty="0" sz="3450" spc="95">
                <a:latin typeface="Arial MT"/>
                <a:cs typeface="Arial MT"/>
              </a:rPr>
              <a:t>to</a:t>
            </a:r>
            <a:r>
              <a:rPr dirty="0" sz="3450" spc="30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give</a:t>
            </a:r>
            <a:r>
              <a:rPr dirty="0" sz="3450" spc="335">
                <a:latin typeface="Arial MT"/>
                <a:cs typeface="Arial MT"/>
              </a:rPr>
              <a:t> </a:t>
            </a:r>
            <a:r>
              <a:rPr dirty="0" sz="3450" spc="95">
                <a:latin typeface="Arial MT"/>
                <a:cs typeface="Arial MT"/>
              </a:rPr>
              <a:t>them</a:t>
            </a:r>
            <a:r>
              <a:rPr dirty="0" sz="3450" spc="434">
                <a:latin typeface="Arial MT"/>
                <a:cs typeface="Arial MT"/>
              </a:rPr>
              <a:t> </a:t>
            </a:r>
            <a:r>
              <a:rPr dirty="0" sz="3450" spc="65">
                <a:latin typeface="Arial MT"/>
                <a:cs typeface="Arial MT"/>
              </a:rPr>
              <a:t>the </a:t>
            </a:r>
            <a:r>
              <a:rPr dirty="0" sz="3400">
                <a:latin typeface="Arial MT"/>
                <a:cs typeface="Arial MT"/>
              </a:rPr>
              <a:t>legal</a:t>
            </a:r>
            <a:r>
              <a:rPr dirty="0" sz="3400" spc="475">
                <a:latin typeface="Arial MT"/>
                <a:cs typeface="Arial MT"/>
              </a:rPr>
              <a:t> </a:t>
            </a:r>
            <a:r>
              <a:rPr dirty="0" sz="3400" spc="125">
                <a:latin typeface="Arial MT"/>
                <a:cs typeface="Arial MT"/>
              </a:rPr>
              <a:t>right</a:t>
            </a:r>
            <a:r>
              <a:rPr dirty="0" sz="3400" spc="420">
                <a:latin typeface="Arial MT"/>
                <a:cs typeface="Arial MT"/>
              </a:rPr>
              <a:t> </a:t>
            </a:r>
            <a:r>
              <a:rPr dirty="0" sz="3400" spc="135">
                <a:latin typeface="Arial MT"/>
                <a:cs typeface="Arial MT"/>
              </a:rPr>
              <a:t>to</a:t>
            </a:r>
            <a:r>
              <a:rPr dirty="0" sz="3400" spc="320">
                <a:latin typeface="Arial MT"/>
                <a:cs typeface="Arial MT"/>
              </a:rPr>
              <a:t> </a:t>
            </a:r>
            <a:r>
              <a:rPr dirty="0" sz="3400" spc="90">
                <a:latin typeface="Arial MT"/>
                <a:cs typeface="Arial MT"/>
              </a:rPr>
              <a:t>buy</a:t>
            </a:r>
            <a:r>
              <a:rPr dirty="0" sz="3400" spc="39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and</a:t>
            </a:r>
            <a:r>
              <a:rPr dirty="0" sz="3400" spc="42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sell</a:t>
            </a:r>
            <a:r>
              <a:rPr dirty="0" sz="3400" spc="41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stocks</a:t>
            </a:r>
            <a:r>
              <a:rPr dirty="0" sz="3400" spc="484">
                <a:latin typeface="Arial MT"/>
                <a:cs typeface="Arial MT"/>
              </a:rPr>
              <a:t> </a:t>
            </a:r>
            <a:r>
              <a:rPr dirty="0" sz="3400" spc="-25">
                <a:latin typeface="Arial MT"/>
                <a:cs typeface="Arial MT"/>
              </a:rPr>
              <a:t>on </a:t>
            </a:r>
            <a:r>
              <a:rPr dirty="0" sz="3450" spc="90">
                <a:latin typeface="Arial MT"/>
                <a:cs typeface="Arial MT"/>
              </a:rPr>
              <a:t>the</a:t>
            </a:r>
            <a:r>
              <a:rPr dirty="0" sz="3450" spc="270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exchange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2025-05-29T02:42:52Z</dcterms:created>
  <dcterms:modified xsi:type="dcterms:W3CDTF">2025-05-29T02:42:52Z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2025-05-28T00:00:00Z</vt:filetime>
  </property>
</Properties>
</file>