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58" r:id="rId5"/>
    <p:sldId id="268" r:id="rId6"/>
    <p:sldId id="269" r:id="rId7"/>
    <p:sldId id="263" r:id="rId8"/>
    <p:sldId id="270" r:id="rId9"/>
    <p:sldId id="266" r:id="rId10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A3EDEA-001F-4EC0-88C4-57B722369348}">
          <p14:sldIdLst>
            <p14:sldId id="256"/>
            <p14:sldId id="257"/>
            <p14:sldId id="260"/>
            <p14:sldId id="258"/>
            <p14:sldId id="268"/>
            <p14:sldId id="269"/>
            <p14:sldId id="263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 autoAdjust="0"/>
  </p:normalViewPr>
  <p:slideViewPr>
    <p:cSldViewPr snapToGrid="0" showGuides="1">
      <p:cViewPr>
        <p:scale>
          <a:sx n="69" d="100"/>
          <a:sy n="69" d="100"/>
        </p:scale>
        <p:origin x="-1018" y="-5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76EB8B4-EA2E-4415-A494-DC2AD88C606F}" type="datetimeFigureOut">
              <a:rPr lang="de-DE" altLang="de-DE"/>
              <a:pPr>
                <a:defRPr/>
              </a:pPr>
              <a:t>08.07.2018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0426418-DCF4-4BF5-BA89-616676F10DB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489721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05007A59-3A8A-4D4B-BC06-264B1457569D}" type="datetimeFigureOut">
              <a:rPr lang="de-DE" altLang="de-DE"/>
              <a:pPr>
                <a:defRPr/>
              </a:pPr>
              <a:t>08.07.2018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1238FF8-EB10-4855-849F-EC74DDE7D7D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5308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7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56" y="6040438"/>
            <a:ext cx="2653833" cy="8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6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_no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152000"/>
            <a:ext cx="11484000" cy="4448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300"/>
              </a:lnSpc>
              <a:defRPr sz="1800"/>
            </a:lvl1pPr>
            <a:lvl2pPr>
              <a:lnSpc>
                <a:spcPts val="2300"/>
              </a:lnSpc>
              <a:defRPr sz="1800"/>
            </a:lvl2pPr>
            <a:lvl3pPr>
              <a:lnSpc>
                <a:spcPts val="2300"/>
              </a:lnSpc>
              <a:defRPr sz="1800"/>
            </a:lvl3pPr>
            <a:lvl4pPr>
              <a:lnSpc>
                <a:spcPts val="2300"/>
              </a:lnSpc>
              <a:defRPr sz="18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6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7"/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56" y="6040438"/>
            <a:ext cx="2653833" cy="8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56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300"/>
              </a:lnSpc>
              <a:defRPr sz="1800"/>
            </a:lvl1pPr>
            <a:lvl2pPr>
              <a:lnSpc>
                <a:spcPts val="2300"/>
              </a:lnSpc>
              <a:defRPr sz="1800"/>
            </a:lvl2pPr>
            <a:lvl3pPr>
              <a:lnSpc>
                <a:spcPts val="2300"/>
              </a:lnSpc>
              <a:defRPr sz="1800"/>
            </a:lvl3pPr>
            <a:lvl4pPr>
              <a:lnSpc>
                <a:spcPts val="2300"/>
              </a:lnSpc>
              <a:defRPr sz="18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707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no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152001"/>
            <a:ext cx="11484000" cy="4284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92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_no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152000"/>
            <a:ext cx="11484000" cy="4165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300"/>
              </a:lnSpc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7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300"/>
              </a:lnSpc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4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tr-TR" altLang="de-DE" sz="3200" b="1" dirty="0" smtClean="0">
                <a:solidFill>
                  <a:schemeClr val="tx2"/>
                </a:solidFill>
              </a:rPr>
              <a:t>Thank</a:t>
            </a:r>
            <a:r>
              <a:rPr lang="tr-TR" altLang="de-DE" sz="3200" b="1" baseline="0" dirty="0" smtClean="0">
                <a:solidFill>
                  <a:schemeClr val="tx2"/>
                </a:solidFill>
              </a:rPr>
              <a:t> You For Your Attention</a:t>
            </a:r>
            <a:endParaRPr lang="en-US" altLang="de-DE" sz="3200" b="1" dirty="0" smtClean="0">
              <a:solidFill>
                <a:schemeClr val="tx2"/>
              </a:solidFill>
            </a:endParaRPr>
          </a:p>
        </p:txBody>
      </p:sp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56" y="6040438"/>
            <a:ext cx="2653833" cy="8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50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857250" y="6227763"/>
            <a:ext cx="734060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tr-TR" altLang="de-DE" sz="900" dirty="0" smtClean="0">
                <a:solidFill>
                  <a:schemeClr val="tx2"/>
                </a:solidFill>
              </a:rPr>
              <a:t>Advertisement</a:t>
            </a:r>
            <a:r>
              <a:rPr lang="tr-TR" altLang="de-DE" sz="900" baseline="0" dirty="0" smtClean="0">
                <a:solidFill>
                  <a:schemeClr val="tx2"/>
                </a:solidFill>
              </a:rPr>
              <a:t> </a:t>
            </a:r>
            <a:r>
              <a:rPr lang="tr-TR" altLang="de-DE" sz="900" dirty="0" smtClean="0">
                <a:solidFill>
                  <a:schemeClr val="tx2"/>
                </a:solidFill>
              </a:rPr>
              <a:t>Detection</a:t>
            </a:r>
            <a:r>
              <a:rPr lang="tr-TR" altLang="de-DE" sz="900" baseline="0" dirty="0" smtClean="0">
                <a:solidFill>
                  <a:schemeClr val="tx2"/>
                </a:solidFill>
              </a:rPr>
              <a:t> </a:t>
            </a:r>
            <a:r>
              <a:rPr lang="de-DE" altLang="de-DE" sz="900" dirty="0" smtClean="0">
                <a:solidFill>
                  <a:schemeClr val="tx2"/>
                </a:solidFill>
              </a:rPr>
              <a:t>| </a:t>
            </a:r>
            <a:r>
              <a:rPr lang="tr-TR" altLang="de-DE" sz="900" dirty="0" smtClean="0">
                <a:solidFill>
                  <a:schemeClr val="tx2"/>
                </a:solidFill>
              </a:rPr>
              <a:t>Patrick von</a:t>
            </a:r>
            <a:r>
              <a:rPr lang="tr-TR" altLang="de-DE" sz="900" baseline="0" dirty="0" smtClean="0">
                <a:solidFill>
                  <a:schemeClr val="tx2"/>
                </a:solidFill>
              </a:rPr>
              <a:t> </a:t>
            </a:r>
            <a:r>
              <a:rPr lang="tr-TR" altLang="de-DE" sz="900" dirty="0" smtClean="0">
                <a:solidFill>
                  <a:schemeClr val="tx2"/>
                </a:solidFill>
              </a:rPr>
              <a:t>Platen,</a:t>
            </a:r>
            <a:r>
              <a:rPr lang="tr-TR" altLang="de-DE" sz="900" baseline="0" dirty="0" smtClean="0">
                <a:solidFill>
                  <a:schemeClr val="tx2"/>
                </a:solidFill>
              </a:rPr>
              <a:t> Esin Koyuncu, Esra Akan </a:t>
            </a:r>
            <a:r>
              <a:rPr lang="de-DE" altLang="de-DE" sz="900" dirty="0" smtClean="0">
                <a:solidFill>
                  <a:schemeClr val="tx2"/>
                </a:solidFill>
              </a:rPr>
              <a:t>|</a:t>
            </a:r>
            <a:r>
              <a:rPr lang="tr-TR" altLang="de-DE" sz="900" baseline="0" dirty="0" smtClean="0">
                <a:solidFill>
                  <a:schemeClr val="tx2"/>
                </a:solidFill>
              </a:rPr>
              <a:t> </a:t>
            </a:r>
            <a:r>
              <a:rPr lang="tr-TR" altLang="de-DE" sz="900" dirty="0" smtClean="0">
                <a:solidFill>
                  <a:schemeClr val="tx2"/>
                </a:solidFill>
              </a:rPr>
              <a:t>2</a:t>
            </a:r>
            <a:r>
              <a:rPr lang="de-DE" altLang="de-DE" sz="900" dirty="0" smtClean="0">
                <a:solidFill>
                  <a:schemeClr val="tx2"/>
                </a:solidFill>
              </a:rPr>
              <a:t>0.0</a:t>
            </a:r>
            <a:r>
              <a:rPr lang="tr-TR" altLang="de-DE" sz="900" dirty="0" smtClean="0">
                <a:solidFill>
                  <a:schemeClr val="tx2"/>
                </a:solidFill>
              </a:rPr>
              <a:t>7</a:t>
            </a:r>
            <a:r>
              <a:rPr lang="de-DE" altLang="de-DE" sz="900" dirty="0" smtClean="0">
                <a:solidFill>
                  <a:schemeClr val="tx2"/>
                </a:solidFill>
              </a:rPr>
              <a:t>.</a:t>
            </a:r>
            <a:r>
              <a:rPr lang="tr-TR" altLang="de-DE" sz="900" dirty="0" smtClean="0">
                <a:solidFill>
                  <a:schemeClr val="tx2"/>
                </a:solidFill>
              </a:rPr>
              <a:t>2018</a:t>
            </a:r>
            <a:endParaRPr lang="de-DE" altLang="de-DE" sz="900" dirty="0" smtClean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6"/>
          <p:cNvSpPr txBox="1">
            <a:spLocks noChangeArrowheads="1"/>
          </p:cNvSpPr>
          <p:nvPr/>
        </p:nvSpPr>
        <p:spPr bwMode="auto">
          <a:xfrm>
            <a:off x="-1784350" y="5073650"/>
            <a:ext cx="16684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 smtClean="0"/>
              <a:t>Fußzeile anpassen:</a:t>
            </a:r>
            <a:endParaRPr lang="de-DE" altLang="de-DE" sz="1000" smtClean="0"/>
          </a:p>
          <a:p>
            <a:pPr eaLnBrk="1" hangingPunct="1">
              <a:defRPr/>
            </a:pPr>
            <a:r>
              <a:rPr lang="de-DE" altLang="de-DE" sz="1000" smtClean="0"/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lang="de-DE" altLang="de-DE" sz="1000" b="1" smtClean="0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A73494-3DFC-47C8-BB23-3609CA6778B8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‹#›</a:t>
            </a:fld>
            <a:endParaRPr lang="de-DE" altLang="de-DE" sz="90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56" y="6040438"/>
            <a:ext cx="2653833" cy="817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8" r:id="rId2"/>
    <p:sldLayoutId id="2147483864" r:id="rId3"/>
    <p:sldLayoutId id="2147483857" r:id="rId4"/>
    <p:sldLayoutId id="2147483858" r:id="rId5"/>
    <p:sldLayoutId id="2147483869" r:id="rId6"/>
    <p:sldLayoutId id="2147483859" r:id="rId7"/>
    <p:sldLayoutId id="2147483870" r:id="rId8"/>
    <p:sldLayoutId id="214748386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134" y="1988067"/>
            <a:ext cx="11258400" cy="540000"/>
          </a:xfrm>
        </p:spPr>
        <p:txBody>
          <a:bodyPr/>
          <a:lstStyle/>
          <a:p>
            <a:r>
              <a:rPr lang="tr-TR" dirty="0" smtClean="0"/>
              <a:t>Advertisement Detection </a:t>
            </a:r>
            <a:br>
              <a:rPr lang="tr-TR" dirty="0" smtClean="0"/>
            </a:br>
            <a:r>
              <a:rPr lang="tr-TR" dirty="0" smtClean="0"/>
              <a:t>U</a:t>
            </a:r>
            <a:r>
              <a:rPr lang="en-US" dirty="0" smtClean="0"/>
              <a:t>sing </a:t>
            </a:r>
            <a:r>
              <a:rPr lang="en-US" dirty="0"/>
              <a:t>Convolutional Neural Networks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80800"/>
            <a:ext cx="11258400" cy="1970468"/>
          </a:xfrm>
        </p:spPr>
        <p:txBody>
          <a:bodyPr/>
          <a:lstStyle/>
          <a:p>
            <a:r>
              <a:rPr lang="tr-TR" dirty="0" smtClean="0"/>
              <a:t>Patrick von Platen</a:t>
            </a:r>
          </a:p>
          <a:p>
            <a:r>
              <a:rPr lang="tr-TR" dirty="0" smtClean="0"/>
              <a:t>Esin Koyuncu</a:t>
            </a:r>
          </a:p>
          <a:p>
            <a:r>
              <a:rPr lang="tr-TR" dirty="0" smtClean="0"/>
              <a:t>Esra Akan</a:t>
            </a:r>
          </a:p>
          <a:p>
            <a:endParaRPr lang="tr-TR" dirty="0"/>
          </a:p>
          <a:p>
            <a:r>
              <a:rPr lang="tr-TR" dirty="0" smtClean="0"/>
              <a:t>20.07.2018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16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tr-TR" sz="2400" b="1" dirty="0" smtClean="0"/>
              <a:t>Task</a:t>
            </a:r>
          </a:p>
          <a:p>
            <a:pPr marL="673100" lvl="1" indent="-457200">
              <a:lnSpc>
                <a:spcPct val="100000"/>
              </a:lnSpc>
              <a:buFont typeface="+mj-lt"/>
              <a:buAutoNum type="arabicPeriod"/>
            </a:pPr>
            <a:r>
              <a:rPr lang="tr-TR" sz="2400" dirty="0"/>
              <a:t>Classifying images from soccer videos, deciding which images contain advertisement and which do not</a:t>
            </a:r>
          </a:p>
          <a:p>
            <a:pPr marL="673100" lvl="1" indent="-457200">
              <a:lnSpc>
                <a:spcPct val="100000"/>
              </a:lnSpc>
              <a:buFont typeface="+mj-lt"/>
              <a:buAutoNum type="arabicPeriod"/>
            </a:pPr>
            <a:r>
              <a:rPr lang="tr-TR" sz="2400" dirty="0"/>
              <a:t>Finding the </a:t>
            </a:r>
            <a:r>
              <a:rPr lang="tr-TR" sz="2400" dirty="0" smtClean="0"/>
              <a:t>location of </a:t>
            </a:r>
            <a:r>
              <a:rPr lang="tr-TR" sz="2400" dirty="0"/>
              <a:t>the advertisement in the image</a:t>
            </a:r>
          </a:p>
          <a:p>
            <a:pPr>
              <a:lnSpc>
                <a:spcPct val="100000"/>
              </a:lnSpc>
            </a:pPr>
            <a:endParaRPr lang="tr-TR" sz="2400" b="1" dirty="0" smtClean="0"/>
          </a:p>
          <a:p>
            <a:pPr>
              <a:lnSpc>
                <a:spcPct val="100000"/>
              </a:lnSpc>
            </a:pPr>
            <a:r>
              <a:rPr lang="tr-TR" sz="2400" b="1" dirty="0" smtClean="0"/>
              <a:t>Requirements</a:t>
            </a:r>
          </a:p>
          <a:p>
            <a:pPr marL="673100" lvl="1" indent="-457200">
              <a:lnSpc>
                <a:spcPct val="100000"/>
              </a:lnSpc>
              <a:buFont typeface="+mj-lt"/>
              <a:buAutoNum type="arabicPeriod"/>
            </a:pPr>
            <a:r>
              <a:rPr lang="tr-TR" sz="2400" dirty="0" smtClean="0"/>
              <a:t>Soccer videos given by supervisor</a:t>
            </a:r>
          </a:p>
          <a:p>
            <a:pPr marL="673100" lvl="1" indent="-457200">
              <a:lnSpc>
                <a:spcPct val="100000"/>
              </a:lnSpc>
              <a:buFont typeface="+mj-lt"/>
              <a:buAutoNum type="arabicPeriod"/>
            </a:pPr>
            <a:r>
              <a:rPr lang="tr-TR" sz="2400" dirty="0" smtClean="0"/>
              <a:t>A network model for image classification: </a:t>
            </a:r>
          </a:p>
          <a:p>
            <a:pPr marL="431800" lvl="2" indent="0">
              <a:lnSpc>
                <a:spcPct val="100000"/>
              </a:lnSpc>
              <a:buNone/>
            </a:pPr>
            <a:r>
              <a:rPr lang="tr-TR" sz="2400" dirty="0"/>
              <a:t>	</a:t>
            </a:r>
            <a:r>
              <a:rPr lang="tr-TR" sz="2400" i="1" dirty="0"/>
              <a:t>VGG16</a:t>
            </a:r>
            <a:r>
              <a:rPr lang="tr-TR" sz="2400" dirty="0" smtClean="0"/>
              <a:t>,</a:t>
            </a:r>
            <a:r>
              <a:rPr lang="en-US" sz="2400" dirty="0"/>
              <a:t> </a:t>
            </a:r>
            <a:r>
              <a:rPr lang="tr-TR" sz="2400" dirty="0"/>
              <a:t>built by Visual Geometry </a:t>
            </a:r>
            <a:r>
              <a:rPr lang="tr-TR" sz="2400" dirty="0" smtClean="0"/>
              <a:t>Group, </a:t>
            </a:r>
            <a:r>
              <a:rPr lang="en-US" sz="2400" dirty="0" smtClean="0"/>
              <a:t>scored first place on the image localization task and second place on the image classification task</a:t>
            </a:r>
            <a:r>
              <a:rPr lang="tr-TR" sz="2400" dirty="0" smtClean="0"/>
              <a:t> in the Image Net Challenge in 2014</a:t>
            </a:r>
            <a:endParaRPr lang="tr-TR" sz="2400" b="1" dirty="0" smtClean="0"/>
          </a:p>
          <a:p>
            <a:pPr marL="673100" lvl="1" indent="-457200">
              <a:buFont typeface="+mj-lt"/>
              <a:buAutoNum type="arabicPeriod"/>
            </a:pPr>
            <a:endParaRPr lang="tr-T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17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Pipeline of the Project</a:t>
            </a:r>
            <a:endParaRPr lang="tr-TR" dirty="0"/>
          </a:p>
        </p:txBody>
      </p:sp>
      <p:sp>
        <p:nvSpPr>
          <p:cNvPr id="4" name="Rounded Rectangle 3"/>
          <p:cNvSpPr/>
          <p:nvPr/>
        </p:nvSpPr>
        <p:spPr>
          <a:xfrm>
            <a:off x="3332284" y="1354016"/>
            <a:ext cx="2031023" cy="81768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Preprocessing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Esra\Desktop\Vide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81" y="1235905"/>
            <a:ext cx="869266" cy="8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846385" y="1573823"/>
            <a:ext cx="949569" cy="4132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2642087" y="2426094"/>
            <a:ext cx="975947" cy="3868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</a:t>
            </a:r>
            <a:r>
              <a:rPr lang="tr-TR" dirty="0" smtClean="0">
                <a:solidFill>
                  <a:schemeClr val="tx1"/>
                </a:solidFill>
              </a:rPr>
              <a:t>mages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32284" y="3220915"/>
            <a:ext cx="2031023" cy="81768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Training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32284" y="4903177"/>
            <a:ext cx="2031023" cy="81768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109730" y="4903177"/>
            <a:ext cx="2031023" cy="81768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Advertisment Locating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92156" y="3220915"/>
            <a:ext cx="2031023" cy="81768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3985846" y="2441325"/>
            <a:ext cx="723899" cy="4132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ight Arrow 16"/>
          <p:cNvSpPr/>
          <p:nvPr/>
        </p:nvSpPr>
        <p:spPr>
          <a:xfrm rot="5400000">
            <a:off x="4067904" y="4255473"/>
            <a:ext cx="559782" cy="4132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ight Arrow 17"/>
          <p:cNvSpPr/>
          <p:nvPr/>
        </p:nvSpPr>
        <p:spPr>
          <a:xfrm rot="10800000">
            <a:off x="5735362" y="3423137"/>
            <a:ext cx="1285144" cy="4132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Right Arrow 18"/>
          <p:cNvSpPr/>
          <p:nvPr/>
        </p:nvSpPr>
        <p:spPr>
          <a:xfrm>
            <a:off x="5739907" y="5105399"/>
            <a:ext cx="2120416" cy="4132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5028905" y="2426093"/>
            <a:ext cx="975947" cy="3868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Labels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17549" y="5606554"/>
            <a:ext cx="2365131" cy="3868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Classified Images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19695" y="1477105"/>
            <a:ext cx="975947" cy="386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VGG16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8245718" y="2260501"/>
            <a:ext cx="723899" cy="4132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1846385" y="4232311"/>
            <a:ext cx="1996147" cy="3868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Trained Weights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0255346" y="5120044"/>
            <a:ext cx="559782" cy="4132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40" name="Picture 3" descr="C:\Users\Esra\Desktop\dete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270" y="4974833"/>
            <a:ext cx="1085850" cy="67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tr-TR" sz="2400" dirty="0" smtClean="0"/>
              <a:t>Convert 3 videos into ~1000 images</a:t>
            </a:r>
          </a:p>
          <a:p>
            <a:pPr>
              <a:lnSpc>
                <a:spcPct val="250000"/>
              </a:lnSpc>
            </a:pPr>
            <a:r>
              <a:rPr lang="tr-TR" sz="2400" dirty="0" smtClean="0"/>
              <a:t>Label images manually! </a:t>
            </a:r>
            <a:r>
              <a:rPr lang="tr-TR" sz="2400" dirty="0" smtClean="0">
                <a:sym typeface="Wingdings" pitchFamily="2" charset="2"/>
              </a:rPr>
              <a:t></a:t>
            </a:r>
            <a:endParaRPr lang="tr-TR" sz="2400" dirty="0" smtClean="0"/>
          </a:p>
          <a:p>
            <a:pPr>
              <a:lnSpc>
                <a:spcPct val="250000"/>
              </a:lnSpc>
            </a:pPr>
            <a:r>
              <a:rPr lang="tr-TR" sz="2400" dirty="0" smtClean="0"/>
              <a:t>Downsample images by a factor of 2</a:t>
            </a:r>
          </a:p>
          <a:p>
            <a:pPr>
              <a:lnSpc>
                <a:spcPct val="250000"/>
              </a:lnSpc>
            </a:pPr>
            <a:r>
              <a:rPr lang="tr-TR" sz="2400" dirty="0" smtClean="0"/>
              <a:t>Shuffle image data and labels</a:t>
            </a:r>
          </a:p>
          <a:p>
            <a:pPr>
              <a:lnSpc>
                <a:spcPct val="250000"/>
              </a:lnSpc>
            </a:pPr>
            <a:r>
              <a:rPr lang="tr-TR" sz="2400" dirty="0" smtClean="0"/>
              <a:t>Split into train and test sets (90/10</a:t>
            </a:r>
            <a:r>
              <a:rPr lang="tr-TR" sz="2400" dirty="0"/>
              <a:t> </a:t>
            </a:r>
            <a:r>
              <a:rPr lang="tr-TR" sz="2400" dirty="0" smtClean="0"/>
              <a:t>%)</a:t>
            </a:r>
          </a:p>
          <a:p>
            <a:pPr marL="215900" lvl="1" indent="0">
              <a:buNone/>
            </a:pPr>
            <a:endParaRPr lang="tr-TR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Preprocessing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0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73038" y="1152000"/>
            <a:ext cx="3537950" cy="4448700"/>
          </a:xfrm>
        </p:spPr>
        <p:txBody>
          <a:bodyPr/>
          <a:lstStyle/>
          <a:p>
            <a:r>
              <a:rPr lang="tr-TR" sz="2000" dirty="0" smtClean="0"/>
              <a:t>Original VGG16 architecture</a:t>
            </a:r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endParaRPr lang="tr-TR" dirty="0"/>
          </a:p>
        </p:txBody>
      </p:sp>
      <p:pic>
        <p:nvPicPr>
          <p:cNvPr id="2050" name="Picture 2" descr="vgg16 architecture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30" y="1498617"/>
            <a:ext cx="6479996" cy="383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7157589" y="1479017"/>
            <a:ext cx="4068595" cy="4602293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tr-TR" sz="2000" dirty="0"/>
              <a:t>The layers </a:t>
            </a:r>
            <a:r>
              <a:rPr lang="tr-TR" sz="2000" dirty="0" smtClean="0"/>
              <a:t>after the last max pooling layer are changed to detect the advertisement</a:t>
            </a:r>
            <a:endParaRPr lang="tr-TR" sz="2000" dirty="0"/>
          </a:p>
          <a:p>
            <a:pPr>
              <a:lnSpc>
                <a:spcPct val="100000"/>
              </a:lnSpc>
            </a:pPr>
            <a:endParaRPr lang="tr-TR" sz="2000" dirty="0" smtClean="0"/>
          </a:p>
          <a:p>
            <a:pPr>
              <a:lnSpc>
                <a:spcPct val="100000"/>
              </a:lnSpc>
            </a:pPr>
            <a:r>
              <a:rPr lang="tr-TR" sz="2000" dirty="0"/>
              <a:t>O</a:t>
            </a:r>
            <a:r>
              <a:rPr lang="tr-TR" sz="2000" dirty="0" smtClean="0"/>
              <a:t>ne class needed as output</a:t>
            </a:r>
          </a:p>
          <a:p>
            <a:pPr>
              <a:lnSpc>
                <a:spcPct val="100000"/>
              </a:lnSpc>
            </a:pPr>
            <a:endParaRPr lang="tr-TR" sz="2000" dirty="0"/>
          </a:p>
          <a:p>
            <a:pPr>
              <a:lnSpc>
                <a:spcPct val="100000"/>
              </a:lnSpc>
            </a:pPr>
            <a:r>
              <a:rPr lang="tr-TR" sz="2000" b="1" dirty="0" smtClean="0"/>
              <a:t>New layers: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Flatten (Fully-connected, no activation)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Dense (Fully-connected, ReLu activation, size 1000)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Output: (1 output node, sigmoid </a:t>
            </a:r>
            <a:r>
              <a:rPr lang="tr-TR" sz="2000" dirty="0"/>
              <a:t>activation </a:t>
            </a:r>
            <a:r>
              <a:rPr lang="tr-TR" sz="2000" dirty="0" smtClean="0"/>
              <a:t>~ </a:t>
            </a:r>
            <a:r>
              <a:rPr lang="tr-TR" sz="2000" dirty="0"/>
              <a:t>2 output nodes with softmax activation)</a:t>
            </a:r>
          </a:p>
          <a:p>
            <a:pPr lvl="1">
              <a:lnSpc>
                <a:spcPct val="150000"/>
              </a:lnSpc>
            </a:pPr>
            <a:endParaRPr lang="tr-TR" dirty="0" smtClean="0"/>
          </a:p>
          <a:p>
            <a:pPr lvl="1"/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3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73038" y="1152000"/>
            <a:ext cx="7278338" cy="4448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b="1" u="sng" dirty="0"/>
              <a:t>Training </a:t>
            </a:r>
            <a:r>
              <a:rPr lang="tr-TR" b="1" u="sng" dirty="0" smtClean="0"/>
              <a:t>parameters</a:t>
            </a:r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/>
              <a:t>Cross </a:t>
            </a:r>
            <a:r>
              <a:rPr lang="tr-TR" dirty="0" err="1"/>
              <a:t>entropy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Learning rate: 0.0001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Number of epochs</a:t>
            </a:r>
            <a:r>
              <a:rPr lang="tr-TR" dirty="0"/>
              <a:t>: 15</a:t>
            </a:r>
          </a:p>
          <a:p>
            <a:pPr lvl="1">
              <a:lnSpc>
                <a:spcPct val="150000"/>
              </a:lnSpc>
            </a:pPr>
            <a:r>
              <a:rPr lang="tr-TR" dirty="0" err="1"/>
              <a:t>Batch</a:t>
            </a:r>
            <a:r>
              <a:rPr lang="tr-TR" dirty="0"/>
              <a:t>-size: 20</a:t>
            </a:r>
          </a:p>
          <a:p>
            <a:pPr lvl="1">
              <a:lnSpc>
                <a:spcPct val="150000"/>
              </a:lnSpc>
            </a:pPr>
            <a:endParaRPr lang="tr-TR" dirty="0"/>
          </a:p>
          <a:p>
            <a:pPr>
              <a:lnSpc>
                <a:spcPct val="150000"/>
              </a:lnSpc>
            </a:pPr>
            <a:r>
              <a:rPr lang="tr-TR" b="1" u="sng" dirty="0" smtClean="0"/>
              <a:t>Data</a:t>
            </a:r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 err="1"/>
              <a:t>Input</a:t>
            </a:r>
            <a:r>
              <a:rPr lang="tr-TR" dirty="0"/>
              <a:t> data: (</a:t>
            </a:r>
            <a:r>
              <a:rPr lang="en-US" dirty="0"/>
              <a:t>288, 384</a:t>
            </a:r>
            <a:r>
              <a:rPr lang="tr-TR" dirty="0"/>
              <a:t>,3) </a:t>
            </a:r>
            <a:r>
              <a:rPr lang="tr-TR" dirty="0" err="1"/>
              <a:t>dimensional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as </a:t>
            </a:r>
            <a:r>
              <a:rPr lang="tr-TR" dirty="0" err="1"/>
              <a:t>numpy</a:t>
            </a:r>
            <a:r>
              <a:rPr lang="tr-TR" dirty="0"/>
              <a:t> </a:t>
            </a:r>
            <a:r>
              <a:rPr lang="tr-TR" dirty="0" err="1"/>
              <a:t>array</a:t>
            </a:r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/>
              <a:t>Label: (1) dimensional </a:t>
            </a:r>
            <a:r>
              <a:rPr lang="tr-TR" dirty="0" smtClean="0"/>
              <a:t>integer being </a:t>
            </a:r>
            <a:r>
              <a:rPr lang="tr-TR" dirty="0"/>
              <a:t>0 or 1</a:t>
            </a:r>
          </a:p>
          <a:p>
            <a:pPr marL="215900" lvl="1" indent="0">
              <a:buNone/>
            </a:pP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557881-190A-4659-ABDD-467089D48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217" y="3594228"/>
            <a:ext cx="3386571" cy="2251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C2576F9-FB31-4B31-BE11-C6316FF9F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218" y="907012"/>
            <a:ext cx="3386570" cy="229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8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sz="2000" b="1" dirty="0" smtClean="0"/>
              <a:t>Input</a:t>
            </a:r>
          </a:p>
          <a:p>
            <a:pPr lvl="1">
              <a:lnSpc>
                <a:spcPct val="150000"/>
              </a:lnSpc>
            </a:pPr>
            <a:r>
              <a:rPr lang="tr-TR" sz="2000" dirty="0" smtClean="0"/>
              <a:t>Trained weights</a:t>
            </a:r>
          </a:p>
          <a:p>
            <a:pPr lvl="1">
              <a:lnSpc>
                <a:spcPct val="150000"/>
              </a:lnSpc>
            </a:pPr>
            <a:r>
              <a:rPr lang="tr-TR" sz="2000" dirty="0" smtClean="0"/>
              <a:t>Model</a:t>
            </a:r>
          </a:p>
          <a:p>
            <a:pPr lvl="1">
              <a:lnSpc>
                <a:spcPct val="150000"/>
              </a:lnSpc>
            </a:pPr>
            <a:r>
              <a:rPr lang="tr-TR" sz="2000" dirty="0" smtClean="0"/>
              <a:t>~100 images</a:t>
            </a:r>
          </a:p>
          <a:p>
            <a:pPr lvl="1">
              <a:lnSpc>
                <a:spcPct val="150000"/>
              </a:lnSpc>
            </a:pPr>
            <a:r>
              <a:rPr lang="tr-TR" sz="2000" dirty="0"/>
              <a:t>L</a:t>
            </a:r>
            <a:r>
              <a:rPr lang="tr-TR" sz="2000" dirty="0" smtClean="0"/>
              <a:t>abels</a:t>
            </a:r>
          </a:p>
          <a:p>
            <a:pPr lvl="1">
              <a:lnSpc>
                <a:spcPct val="150000"/>
              </a:lnSpc>
            </a:pPr>
            <a:endParaRPr lang="tr-TR" sz="2000" dirty="0" smtClean="0"/>
          </a:p>
          <a:p>
            <a:pPr>
              <a:lnSpc>
                <a:spcPct val="150000"/>
              </a:lnSpc>
            </a:pPr>
            <a:r>
              <a:rPr lang="tr-TR" sz="2000" b="1" dirty="0" smtClean="0"/>
              <a:t>Output</a:t>
            </a:r>
          </a:p>
          <a:p>
            <a:pPr lvl="1">
              <a:lnSpc>
                <a:spcPct val="150000"/>
              </a:lnSpc>
            </a:pPr>
            <a:r>
              <a:rPr lang="tr-TR" sz="2000" dirty="0" smtClean="0"/>
              <a:t>Classification of images</a:t>
            </a:r>
          </a:p>
          <a:p>
            <a:pPr lvl="1">
              <a:lnSpc>
                <a:spcPct val="150000"/>
              </a:lnSpc>
            </a:pPr>
            <a:r>
              <a:rPr lang="tr-TR" sz="2000" dirty="0"/>
              <a:t>A</a:t>
            </a:r>
            <a:r>
              <a:rPr lang="tr-TR" sz="2000" dirty="0" smtClean="0"/>
              <a:t>ccuracy</a:t>
            </a:r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Evaluation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52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Output </a:t>
            </a:r>
            <a:r>
              <a:rPr lang="en-US" dirty="0"/>
              <a:t>of last convolution layer contains spatial information of </a:t>
            </a:r>
            <a:r>
              <a:rPr lang="tr-TR" dirty="0" smtClean="0"/>
              <a:t>the i</a:t>
            </a:r>
            <a:r>
              <a:rPr lang="tr-TR" dirty="0" smtClean="0"/>
              <a:t>mage </a:t>
            </a:r>
            <a:r>
              <a:rPr lang="tr-TR" dirty="0" smtClean="0">
                <a:sym typeface="Wingdings" pitchFamily="2" charset="2"/>
              </a:rPr>
              <a:t> Assumption:</a:t>
            </a:r>
          </a:p>
          <a:p>
            <a:pPr lvl="1">
              <a:lnSpc>
                <a:spcPct val="200000"/>
              </a:lnSpc>
            </a:pPr>
            <a:r>
              <a:rPr lang="tr-TR" dirty="0" smtClean="0">
                <a:sym typeface="Wingdings" pitchFamily="2" charset="2"/>
              </a:rPr>
              <a:t>High activation of output nodes of convolutional layer correspond to advertisement </a:t>
            </a:r>
          </a:p>
          <a:p>
            <a:pPr lvl="1">
              <a:lnSpc>
                <a:spcPct val="200000"/>
              </a:lnSpc>
            </a:pPr>
            <a:r>
              <a:rPr lang="tr-TR" dirty="0" smtClean="0">
                <a:sym typeface="Wingdings" pitchFamily="2" charset="2"/>
              </a:rPr>
              <a:t>Location of advertisement can be traced back</a:t>
            </a:r>
            <a:endParaRPr lang="tr-TR" dirty="0"/>
          </a:p>
          <a:p>
            <a:pPr>
              <a:lnSpc>
                <a:spcPct val="200000"/>
              </a:lnSpc>
            </a:pPr>
            <a:r>
              <a:rPr lang="tr-TR" dirty="0" err="1"/>
              <a:t>Trace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network </a:t>
            </a:r>
          </a:p>
          <a:p>
            <a:pPr lvl="1">
              <a:lnSpc>
                <a:spcPct val="200000"/>
              </a:lnSpc>
            </a:pPr>
            <a:r>
              <a:rPr lang="tr-TR" dirty="0" err="1"/>
              <a:t>Multiply</a:t>
            </a:r>
            <a:r>
              <a:rPr lang="tr-TR" dirty="0"/>
              <a:t> </a:t>
            </a:r>
            <a:r>
              <a:rPr lang="tr-TR" dirty="0" err="1"/>
              <a:t>outputs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weights</a:t>
            </a:r>
            <a:r>
              <a:rPr lang="tr-TR" dirty="0"/>
              <a:t> of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flatten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dense </a:t>
            </a:r>
            <a:r>
              <a:rPr lang="tr-TR" dirty="0" err="1"/>
              <a:t>layer</a:t>
            </a:r>
            <a:endParaRPr lang="tr-TR" dirty="0"/>
          </a:p>
          <a:p>
            <a:pPr lvl="1">
              <a:lnSpc>
                <a:spcPct val="200000"/>
              </a:lnSpc>
            </a:pP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largest</a:t>
            </a:r>
            <a:r>
              <a:rPr lang="tr-TR" dirty="0"/>
              <a:t> </a:t>
            </a:r>
            <a:r>
              <a:rPr lang="tr-TR" dirty="0" err="1"/>
              <a:t>contributions</a:t>
            </a:r>
            <a:endParaRPr lang="tr-TR" dirty="0"/>
          </a:p>
          <a:p>
            <a:pPr lvl="1">
              <a:lnSpc>
                <a:spcPct val="200000"/>
              </a:lnSpc>
            </a:pPr>
            <a:r>
              <a:rPr lang="tr-TR" dirty="0"/>
              <a:t>Mark them on a mask </a:t>
            </a:r>
            <a:r>
              <a:rPr lang="tr-TR" dirty="0" smtClean="0"/>
              <a:t>of dimension (9x12)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tr-TR" dirty="0"/>
              <a:t>Print mask </a:t>
            </a:r>
            <a:r>
              <a:rPr lang="tr-TR" dirty="0" smtClean="0"/>
              <a:t>on image of dimension (</a:t>
            </a:r>
            <a:r>
              <a:rPr lang="en-US" dirty="0" smtClean="0"/>
              <a:t>288</a:t>
            </a:r>
            <a:r>
              <a:rPr lang="tr-TR" dirty="0" smtClean="0"/>
              <a:t>x</a:t>
            </a:r>
            <a:r>
              <a:rPr lang="en-US" dirty="0" smtClean="0"/>
              <a:t>384</a:t>
            </a:r>
            <a:r>
              <a:rPr lang="tr-TR" dirty="0"/>
              <a:t>)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Locating the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80364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sz="2000" dirty="0" smtClean="0"/>
              <a:t>Labeling of images: How to decide whether image contains advertisement or not?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Problems with random access memory (RAM): Downscaling of images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Training had to be done on cluster due to ~50 million trainable parameters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Slow feedback loop when debugging due to high complexity of calculations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Locating of advertisement does not work </a:t>
            </a:r>
            <a:r>
              <a:rPr lang="tr-TR" sz="2000" dirty="0" smtClean="0">
                <a:sym typeface="Wingdings" pitchFamily="2" charset="2"/>
              </a:rPr>
              <a:t> Possible reasons:</a:t>
            </a:r>
          </a:p>
          <a:p>
            <a:pPr lvl="1">
              <a:lnSpc>
                <a:spcPct val="150000"/>
              </a:lnSpc>
            </a:pPr>
            <a:r>
              <a:rPr lang="tr-TR" sz="2000" dirty="0" smtClean="0">
                <a:sym typeface="Wingdings" pitchFamily="2" charset="2"/>
              </a:rPr>
              <a:t>Wrong method</a:t>
            </a:r>
          </a:p>
          <a:p>
            <a:pPr lvl="1">
              <a:lnSpc>
                <a:spcPct val="150000"/>
              </a:lnSpc>
            </a:pPr>
            <a:r>
              <a:rPr lang="tr-TR" sz="2000" dirty="0" smtClean="0">
                <a:sym typeface="Wingdings" pitchFamily="2" charset="2"/>
              </a:rPr>
              <a:t>Bad labelling</a:t>
            </a:r>
          </a:p>
          <a:p>
            <a:pPr lvl="1">
              <a:lnSpc>
                <a:spcPct val="150000"/>
              </a:lnSpc>
            </a:pPr>
            <a:r>
              <a:rPr lang="tr-TR" sz="2000" dirty="0" smtClean="0">
                <a:sym typeface="Wingdings" pitchFamily="2" charset="2"/>
              </a:rPr>
              <a:t>Backtracking was done over two layers having non-linear activation functions  Not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Challenges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1026357"/>
      </p:ext>
    </p:extLst>
  </p:cSld>
  <p:clrMapOvr>
    <a:masterClrMapping/>
  </p:clrMapOvr>
</p:sld>
</file>

<file path=ppt/theme/theme1.xml><?xml version="1.0" encoding="utf-8"?>
<a:theme xmlns:a="http://schemas.openxmlformats.org/drawingml/2006/main" name="ient_presentation_16x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ent_presentation_16x9.potx" id="{6B3B8077-59DA-4BFD-81E2-F6AE40240848}" vid="{C9E8994A-F1D2-47FF-B8F1-D99CB40782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ient_presentation_16x9</Template>
  <TotalTime>156</TotalTime>
  <Words>371</Words>
  <Application>Microsoft Office PowerPoint</Application>
  <PresentationFormat>Custom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ient_presentation_16x9</vt:lpstr>
      <vt:lpstr>Advertisement Detection  Using Convolutional Neural Networks</vt:lpstr>
      <vt:lpstr>Introduction</vt:lpstr>
      <vt:lpstr>Pipeline of the Project</vt:lpstr>
      <vt:lpstr>Preprocessing</vt:lpstr>
      <vt:lpstr>Model</vt:lpstr>
      <vt:lpstr>Training</vt:lpstr>
      <vt:lpstr>Evaluation</vt:lpstr>
      <vt:lpstr>Locating the Advertisement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 Akan</dc:creator>
  <cp:lastModifiedBy>Esra Akan</cp:lastModifiedBy>
  <cp:revision>42</cp:revision>
  <dcterms:created xsi:type="dcterms:W3CDTF">2018-07-08T10:37:21Z</dcterms:created>
  <dcterms:modified xsi:type="dcterms:W3CDTF">2018-07-08T13:14:12Z</dcterms:modified>
</cp:coreProperties>
</file>