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2"/>
  </p:sldMasterIdLst>
  <p:notesMasterIdLst>
    <p:notesMasterId r:id="rId10"/>
  </p:notesMasterIdLst>
  <p:handoutMasterIdLst>
    <p:handoutMasterId r:id="rId11"/>
  </p:handoutMasterIdLst>
  <p:sldIdLst>
    <p:sldId id="576" r:id="rId3"/>
    <p:sldId id="592" r:id="rId4"/>
    <p:sldId id="594" r:id="rId5"/>
    <p:sldId id="595" r:id="rId6"/>
    <p:sldId id="596" r:id="rId7"/>
    <p:sldId id="598" r:id="rId8"/>
    <p:sldId id="599" r:id="rId9"/>
  </p:sldIdLst>
  <p:sldSz cx="14630400" cy="8229600"/>
  <p:notesSz cx="7010400" cy="92964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4610">
          <p15:clr>
            <a:srgbClr val="A4A3A4"/>
          </p15:clr>
        </p15:guide>
        <p15:guide id="16" orient="horz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BF"/>
    <a:srgbClr val="002A54"/>
    <a:srgbClr val="FFEF39"/>
    <a:srgbClr val="CEDAEB"/>
    <a:srgbClr val="FFFFFF"/>
    <a:srgbClr val="DDDDDD"/>
    <a:srgbClr val="AAD4FF"/>
    <a:srgbClr val="FDB913"/>
    <a:srgbClr val="002341"/>
    <a:srgbClr val="A5C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1" autoAdjust="0"/>
    <p:restoredTop sz="96593" autoAdjust="0"/>
  </p:normalViewPr>
  <p:slideViewPr>
    <p:cSldViewPr snapToGrid="0" showGuides="1">
      <p:cViewPr varScale="1">
        <p:scale>
          <a:sx n="75" d="100"/>
          <a:sy n="75" d="100"/>
        </p:scale>
        <p:origin x="160" y="856"/>
      </p:cViewPr>
      <p:guideLst>
        <p:guide pos="4610"/>
        <p:guide orient="horz" pos="25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-3632" y="-56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60710-D6D4-4C23-A8C2-0C9DB6F003B1}" type="doc">
      <dgm:prSet loTypeId="urn:microsoft.com/office/officeart/2005/8/layout/cycle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A6EFDA-B5D8-4DFF-9735-7F871996C1ED}">
      <dgm:prSet phldrT="[Text]"/>
      <dgm:spPr>
        <a:xfrm>
          <a:off x="3469853" y="2579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Function Evaluation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AD92D1A5-3B78-405A-8A1E-1BA95C726B30}" type="parTrans" cxnId="{3227FF2D-DACB-413E-AC89-BAFE0A27C134}">
      <dgm:prSet/>
      <dgm:spPr/>
      <dgm:t>
        <a:bodyPr/>
        <a:lstStyle/>
        <a:p>
          <a:endParaRPr lang="en-US"/>
        </a:p>
      </dgm:t>
    </dgm:pt>
    <dgm:pt modelId="{E084E33D-15EB-4195-AAF1-1E6A9BF47D33}" type="sibTrans" cxnId="{3227FF2D-DACB-413E-AC89-BAFE0A27C134}">
      <dgm:prSet/>
      <dgm:spPr>
        <a:xfrm>
          <a:off x="1842579" y="-37700"/>
          <a:ext cx="4544441" cy="4544441"/>
        </a:xfrm>
      </dgm:spPr>
      <dgm:t>
        <a:bodyPr/>
        <a:lstStyle/>
        <a:p>
          <a:endParaRPr lang="en-US"/>
        </a:p>
      </dgm:t>
    </dgm:pt>
    <dgm:pt modelId="{ACCE7207-8EC9-42C3-A836-0CF589173D3A}">
      <dgm:prSet phldrT="[Text]"/>
      <dgm:spPr>
        <a:xfrm>
          <a:off x="4840175" y="570185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Genes w/Measure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D2FEF98B-6339-477E-BBC7-A8E440367A19}" type="parTrans" cxnId="{43B2CA44-9D7D-4B36-9E30-39103B3F5C6C}">
      <dgm:prSet/>
      <dgm:spPr/>
      <dgm:t>
        <a:bodyPr/>
        <a:lstStyle/>
        <a:p>
          <a:endParaRPr lang="en-US"/>
        </a:p>
      </dgm:t>
    </dgm:pt>
    <dgm:pt modelId="{B6319282-F96C-4130-AA74-687908B9FB7E}" type="sibTrans" cxnId="{43B2CA44-9D7D-4B36-9E30-39103B3F5C6C}">
      <dgm:prSet/>
      <dgm:spPr/>
      <dgm:t>
        <a:bodyPr/>
        <a:lstStyle/>
        <a:p>
          <a:endParaRPr lang="en-US"/>
        </a:p>
      </dgm:t>
    </dgm:pt>
    <dgm:pt modelId="{A473B2AE-A4AA-47CD-AB0C-2517422D63EE}">
      <dgm:prSet phldrT="[Text]"/>
      <dgm:spPr>
        <a:xfrm>
          <a:off x="5407781" y="1940508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Selection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56FB0B06-1F4F-42B3-BC83-36E347F9895D}" type="parTrans" cxnId="{1038686A-6A40-49BB-91D9-245AB1105127}">
      <dgm:prSet/>
      <dgm:spPr/>
      <dgm:t>
        <a:bodyPr/>
        <a:lstStyle/>
        <a:p>
          <a:endParaRPr lang="en-US"/>
        </a:p>
      </dgm:t>
    </dgm:pt>
    <dgm:pt modelId="{02E5A76A-9626-4ACE-9471-81A4B0D650B4}" type="sibTrans" cxnId="{1038686A-6A40-49BB-91D9-245AB1105127}">
      <dgm:prSet/>
      <dgm:spPr/>
      <dgm:t>
        <a:bodyPr/>
        <a:lstStyle/>
        <a:p>
          <a:endParaRPr lang="en-US"/>
        </a:p>
      </dgm:t>
    </dgm:pt>
    <dgm:pt modelId="{27388988-FD4F-451C-8FA5-1C34294926C9}">
      <dgm:prSet phldrT="[Text]"/>
      <dgm:spPr>
        <a:xfrm>
          <a:off x="4840175" y="3310830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Parental Genes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BE2C1358-BDBD-4516-BC48-B7009C612CB7}" type="parTrans" cxnId="{0F52FD41-E6C0-4263-BF6F-B3634938840E}">
      <dgm:prSet/>
      <dgm:spPr/>
      <dgm:t>
        <a:bodyPr/>
        <a:lstStyle/>
        <a:p>
          <a:endParaRPr lang="en-US"/>
        </a:p>
      </dgm:t>
    </dgm:pt>
    <dgm:pt modelId="{280F5F76-7780-4A79-B9E4-9D848E70FA09}" type="sibTrans" cxnId="{0F52FD41-E6C0-4263-BF6F-B3634938840E}">
      <dgm:prSet/>
      <dgm:spPr/>
      <dgm:t>
        <a:bodyPr/>
        <a:lstStyle/>
        <a:p>
          <a:endParaRPr lang="en-US"/>
        </a:p>
      </dgm:t>
    </dgm:pt>
    <dgm:pt modelId="{AB75AC97-0CBB-4FB6-8D8C-9A6E62AD7669}">
      <dgm:prSet phldrT="[Text]"/>
      <dgm:spPr>
        <a:xfrm>
          <a:off x="3469853" y="3878436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Mating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9B72A531-F3D3-4D49-A2DD-AD82E8095626}" type="parTrans" cxnId="{408FFCC7-1D9B-4C6C-A199-561AF8E74299}">
      <dgm:prSet/>
      <dgm:spPr/>
      <dgm:t>
        <a:bodyPr/>
        <a:lstStyle/>
        <a:p>
          <a:endParaRPr lang="en-US"/>
        </a:p>
      </dgm:t>
    </dgm:pt>
    <dgm:pt modelId="{D62DC84C-F907-4614-B5D8-6F9BD82194AB}" type="sibTrans" cxnId="{408FFCC7-1D9B-4C6C-A199-561AF8E74299}">
      <dgm:prSet/>
      <dgm:spPr/>
      <dgm:t>
        <a:bodyPr/>
        <a:lstStyle/>
        <a:p>
          <a:endParaRPr lang="en-US"/>
        </a:p>
      </dgm:t>
    </dgm:pt>
    <dgm:pt modelId="{F753964D-564F-4B41-8433-FA006B84DF06}">
      <dgm:prSet phldrT="[Text]"/>
      <dgm:spPr>
        <a:xfrm>
          <a:off x="2099531" y="570185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New Gene Pool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0AA9D53C-12F7-4FEB-AE4A-027B69BA79C9}" type="parTrans" cxnId="{29601792-6826-4EDA-85BC-A3F892A76510}">
      <dgm:prSet/>
      <dgm:spPr/>
      <dgm:t>
        <a:bodyPr/>
        <a:lstStyle/>
        <a:p>
          <a:endParaRPr lang="en-US"/>
        </a:p>
      </dgm:t>
    </dgm:pt>
    <dgm:pt modelId="{7374E684-9BCA-4B0F-AF55-5228CA818421}" type="sibTrans" cxnId="{29601792-6826-4EDA-85BC-A3F892A76510}">
      <dgm:prSet/>
      <dgm:spPr/>
      <dgm:t>
        <a:bodyPr/>
        <a:lstStyle/>
        <a:p>
          <a:endParaRPr lang="en-US"/>
        </a:p>
      </dgm:t>
    </dgm:pt>
    <dgm:pt modelId="{AAC168F3-1D5B-4A78-97CA-60625F6A27E4}">
      <dgm:prSet phldrT="[Text]"/>
      <dgm:spPr>
        <a:xfrm>
          <a:off x="2099531" y="3310830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Child Genes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E78BBB8D-FF08-4830-8DD9-CEDF1144D2D3}" type="parTrans" cxnId="{3A923F0B-B8BF-4776-A3E5-02CE0FD55049}">
      <dgm:prSet/>
      <dgm:spPr/>
      <dgm:t>
        <a:bodyPr/>
        <a:lstStyle/>
        <a:p>
          <a:endParaRPr lang="en-US"/>
        </a:p>
      </dgm:t>
    </dgm:pt>
    <dgm:pt modelId="{DC28709C-ED27-432B-9788-CD6882605E66}" type="sibTrans" cxnId="{3A923F0B-B8BF-4776-A3E5-02CE0FD55049}">
      <dgm:prSet/>
      <dgm:spPr/>
      <dgm:t>
        <a:bodyPr/>
        <a:lstStyle/>
        <a:p>
          <a:endParaRPr lang="en-US"/>
        </a:p>
      </dgm:t>
    </dgm:pt>
    <dgm:pt modelId="{23C6890F-B39D-456B-8262-6135E10B171A}">
      <dgm:prSet phldrT="[Text]"/>
      <dgm:spPr>
        <a:xfrm>
          <a:off x="1531925" y="1940508"/>
          <a:ext cx="1289893" cy="644946"/>
        </a:xfrm>
      </dgm:spPr>
      <dgm:t>
        <a:bodyPr/>
        <a:lstStyle/>
        <a:p>
          <a:r>
            <a:rPr lang="en-US" smtClean="0">
              <a:latin typeface="Arial"/>
              <a:ea typeface="+mn-ea"/>
              <a:cs typeface="+mn-cs"/>
            </a:rPr>
            <a:t>Mutation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111A9E36-9AB2-4DC3-B096-B7FC81E3DC83}" type="parTrans" cxnId="{810CBC89-B52D-4B8C-A8DF-33C11C39BE3B}">
      <dgm:prSet/>
      <dgm:spPr/>
      <dgm:t>
        <a:bodyPr/>
        <a:lstStyle/>
        <a:p>
          <a:endParaRPr lang="en-US"/>
        </a:p>
      </dgm:t>
    </dgm:pt>
    <dgm:pt modelId="{EE75F46E-AFCA-4DC8-8A9C-92D1B2D3E7B3}" type="sibTrans" cxnId="{810CBC89-B52D-4B8C-A8DF-33C11C39BE3B}">
      <dgm:prSet/>
      <dgm:spPr/>
      <dgm:t>
        <a:bodyPr/>
        <a:lstStyle/>
        <a:p>
          <a:endParaRPr lang="en-US"/>
        </a:p>
      </dgm:t>
    </dgm:pt>
    <dgm:pt modelId="{A30789C7-9C9B-4A46-B4E0-03CB4E8D2546}" type="pres">
      <dgm:prSet presAssocID="{13660710-D6D4-4C23-A8C2-0C9DB6F003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5870C4-96C6-4C6A-9C6A-127AD9966416}" type="pres">
      <dgm:prSet presAssocID="{13660710-D6D4-4C23-A8C2-0C9DB6F003B1}" presName="cycle" presStyleCnt="0"/>
      <dgm:spPr/>
      <dgm:t>
        <a:bodyPr/>
        <a:lstStyle/>
        <a:p>
          <a:endParaRPr lang="en-US"/>
        </a:p>
      </dgm:t>
    </dgm:pt>
    <dgm:pt modelId="{4F75D988-31E4-4F4E-9D01-1652A661B535}" type="pres">
      <dgm:prSet presAssocID="{8BA6EFDA-B5D8-4DFF-9735-7F871996C1ED}" presName="nodeFirstNode" presStyleLbl="node1" presStyleIdx="0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1422DDB-650F-45CE-BD2E-CCAE676A4F2C}" type="pres">
      <dgm:prSet presAssocID="{E084E33D-15EB-4195-AAF1-1E6A9BF47D33}" presName="sibTransFirstNode" presStyleLbl="bgShp" presStyleIdx="0" presStyleCnt="1"/>
      <dgm:spPr>
        <a:prstGeom prst="circularArrow">
          <a:avLst>
            <a:gd name="adj1" fmla="val 5544"/>
            <a:gd name="adj2" fmla="val 330680"/>
            <a:gd name="adj3" fmla="val 14639528"/>
            <a:gd name="adj4" fmla="val 16879749"/>
            <a:gd name="adj5" fmla="val 5757"/>
          </a:avLst>
        </a:prstGeom>
      </dgm:spPr>
      <dgm:t>
        <a:bodyPr/>
        <a:lstStyle/>
        <a:p>
          <a:endParaRPr lang="en-US"/>
        </a:p>
      </dgm:t>
    </dgm:pt>
    <dgm:pt modelId="{8A082950-185B-4831-BF37-4F62987629B3}" type="pres">
      <dgm:prSet presAssocID="{ACCE7207-8EC9-42C3-A836-0CF589173D3A}" presName="nodeFollowingNodes" presStyleLbl="node1" presStyleIdx="1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885B7B5-9EA8-4030-85EF-7592775BBD9C}" type="pres">
      <dgm:prSet presAssocID="{A473B2AE-A4AA-47CD-AB0C-2517422D63EE}" presName="nodeFollowingNodes" presStyleLbl="node1" presStyleIdx="2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3162CD-8715-487D-BC66-9B011165C59B}" type="pres">
      <dgm:prSet presAssocID="{27388988-FD4F-451C-8FA5-1C34294926C9}" presName="nodeFollowingNodes" presStyleLbl="node1" presStyleIdx="3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2399435-9315-4C42-A8B1-86E80D70C0F8}" type="pres">
      <dgm:prSet presAssocID="{AB75AC97-0CBB-4FB6-8D8C-9A6E62AD7669}" presName="nodeFollowingNodes" presStyleLbl="node1" presStyleIdx="4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F6E76DE-3B7A-450C-9741-A2620777E8F4}" type="pres">
      <dgm:prSet presAssocID="{AAC168F3-1D5B-4A78-97CA-60625F6A27E4}" presName="nodeFollowingNodes" presStyleLbl="node1" presStyleIdx="5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418FF2-92C9-4559-BDFF-76E78F42BD81}" type="pres">
      <dgm:prSet presAssocID="{23C6890F-B39D-456B-8262-6135E10B171A}" presName="nodeFollowingNodes" presStyleLbl="node1" presStyleIdx="6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05B233C-5F63-42F3-8ABF-72D89384F38A}" type="pres">
      <dgm:prSet presAssocID="{F753964D-564F-4B41-8433-FA006B84DF06}" presName="nodeFollowingNodes" presStyleLbl="node1" presStyleIdx="7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0BECBCD0-FFFB-2E46-866D-B70E9438E212}" type="presOf" srcId="{E084E33D-15EB-4195-AAF1-1E6A9BF47D33}" destId="{E1422DDB-650F-45CE-BD2E-CCAE676A4F2C}" srcOrd="0" destOrd="0" presId="urn:microsoft.com/office/officeart/2005/8/layout/cycle3"/>
    <dgm:cxn modelId="{3A923F0B-B8BF-4776-A3E5-02CE0FD55049}" srcId="{13660710-D6D4-4C23-A8C2-0C9DB6F003B1}" destId="{AAC168F3-1D5B-4A78-97CA-60625F6A27E4}" srcOrd="5" destOrd="0" parTransId="{E78BBB8D-FF08-4830-8DD9-CEDF1144D2D3}" sibTransId="{DC28709C-ED27-432B-9788-CD6882605E66}"/>
    <dgm:cxn modelId="{ACF8A9D5-CFA5-E84E-BDBE-62DF49A6F92C}" type="presOf" srcId="{13660710-D6D4-4C23-A8C2-0C9DB6F003B1}" destId="{A30789C7-9C9B-4A46-B4E0-03CB4E8D2546}" srcOrd="0" destOrd="0" presId="urn:microsoft.com/office/officeart/2005/8/layout/cycle3"/>
    <dgm:cxn modelId="{5D615D78-F133-264C-B033-51BA130D8323}" type="presOf" srcId="{ACCE7207-8EC9-42C3-A836-0CF589173D3A}" destId="{8A082950-185B-4831-BF37-4F62987629B3}" srcOrd="0" destOrd="0" presId="urn:microsoft.com/office/officeart/2005/8/layout/cycle3"/>
    <dgm:cxn modelId="{1D91E476-830C-5C4D-91F9-A7754451E1D0}" type="presOf" srcId="{A473B2AE-A4AA-47CD-AB0C-2517422D63EE}" destId="{B885B7B5-9EA8-4030-85EF-7592775BBD9C}" srcOrd="0" destOrd="0" presId="urn:microsoft.com/office/officeart/2005/8/layout/cycle3"/>
    <dgm:cxn modelId="{43B2CA44-9D7D-4B36-9E30-39103B3F5C6C}" srcId="{13660710-D6D4-4C23-A8C2-0C9DB6F003B1}" destId="{ACCE7207-8EC9-42C3-A836-0CF589173D3A}" srcOrd="1" destOrd="0" parTransId="{D2FEF98B-6339-477E-BBC7-A8E440367A19}" sibTransId="{B6319282-F96C-4130-AA74-687908B9FB7E}"/>
    <dgm:cxn modelId="{A1EE6E09-8B18-CB46-8C72-4D14C8F05385}" type="presOf" srcId="{27388988-FD4F-451C-8FA5-1C34294926C9}" destId="{AC3162CD-8715-487D-BC66-9B011165C59B}" srcOrd="0" destOrd="0" presId="urn:microsoft.com/office/officeart/2005/8/layout/cycle3"/>
    <dgm:cxn modelId="{408FFCC7-1D9B-4C6C-A199-561AF8E74299}" srcId="{13660710-D6D4-4C23-A8C2-0C9DB6F003B1}" destId="{AB75AC97-0CBB-4FB6-8D8C-9A6E62AD7669}" srcOrd="4" destOrd="0" parTransId="{9B72A531-F3D3-4D49-A2DD-AD82E8095626}" sibTransId="{D62DC84C-F907-4614-B5D8-6F9BD82194AB}"/>
    <dgm:cxn modelId="{95B74102-5915-2F4F-BCCF-38FA157203FF}" type="presOf" srcId="{AB75AC97-0CBB-4FB6-8D8C-9A6E62AD7669}" destId="{62399435-9315-4C42-A8B1-86E80D70C0F8}" srcOrd="0" destOrd="0" presId="urn:microsoft.com/office/officeart/2005/8/layout/cycle3"/>
    <dgm:cxn modelId="{84D97053-8FF1-204F-AFBB-C44E3202F2CC}" type="presOf" srcId="{8BA6EFDA-B5D8-4DFF-9735-7F871996C1ED}" destId="{4F75D988-31E4-4F4E-9D01-1652A661B535}" srcOrd="0" destOrd="0" presId="urn:microsoft.com/office/officeart/2005/8/layout/cycle3"/>
    <dgm:cxn modelId="{3227FF2D-DACB-413E-AC89-BAFE0A27C134}" srcId="{13660710-D6D4-4C23-A8C2-0C9DB6F003B1}" destId="{8BA6EFDA-B5D8-4DFF-9735-7F871996C1ED}" srcOrd="0" destOrd="0" parTransId="{AD92D1A5-3B78-405A-8A1E-1BA95C726B30}" sibTransId="{E084E33D-15EB-4195-AAF1-1E6A9BF47D33}"/>
    <dgm:cxn modelId="{810CBC89-B52D-4B8C-A8DF-33C11C39BE3B}" srcId="{13660710-D6D4-4C23-A8C2-0C9DB6F003B1}" destId="{23C6890F-B39D-456B-8262-6135E10B171A}" srcOrd="6" destOrd="0" parTransId="{111A9E36-9AB2-4DC3-B096-B7FC81E3DC83}" sibTransId="{EE75F46E-AFCA-4DC8-8A9C-92D1B2D3E7B3}"/>
    <dgm:cxn modelId="{0F52FD41-E6C0-4263-BF6F-B3634938840E}" srcId="{13660710-D6D4-4C23-A8C2-0C9DB6F003B1}" destId="{27388988-FD4F-451C-8FA5-1C34294926C9}" srcOrd="3" destOrd="0" parTransId="{BE2C1358-BDBD-4516-BC48-B7009C612CB7}" sibTransId="{280F5F76-7780-4A79-B9E4-9D848E70FA09}"/>
    <dgm:cxn modelId="{DBBD8702-5AE2-794B-82DC-53A32DAB309C}" type="presOf" srcId="{23C6890F-B39D-456B-8262-6135E10B171A}" destId="{64418FF2-92C9-4559-BDFF-76E78F42BD81}" srcOrd="0" destOrd="0" presId="urn:microsoft.com/office/officeart/2005/8/layout/cycle3"/>
    <dgm:cxn modelId="{29601792-6826-4EDA-85BC-A3F892A76510}" srcId="{13660710-D6D4-4C23-A8C2-0C9DB6F003B1}" destId="{F753964D-564F-4B41-8433-FA006B84DF06}" srcOrd="7" destOrd="0" parTransId="{0AA9D53C-12F7-4FEB-AE4A-027B69BA79C9}" sibTransId="{7374E684-9BCA-4B0F-AF55-5228CA818421}"/>
    <dgm:cxn modelId="{56547B6D-031F-594E-99CA-8C9992815796}" type="presOf" srcId="{F753964D-564F-4B41-8433-FA006B84DF06}" destId="{005B233C-5F63-42F3-8ABF-72D89384F38A}" srcOrd="0" destOrd="0" presId="urn:microsoft.com/office/officeart/2005/8/layout/cycle3"/>
    <dgm:cxn modelId="{F780FBC4-4564-0143-8073-B8F59ED8CF8B}" type="presOf" srcId="{AAC168F3-1D5B-4A78-97CA-60625F6A27E4}" destId="{AF6E76DE-3B7A-450C-9741-A2620777E8F4}" srcOrd="0" destOrd="0" presId="urn:microsoft.com/office/officeart/2005/8/layout/cycle3"/>
    <dgm:cxn modelId="{1038686A-6A40-49BB-91D9-245AB1105127}" srcId="{13660710-D6D4-4C23-A8C2-0C9DB6F003B1}" destId="{A473B2AE-A4AA-47CD-AB0C-2517422D63EE}" srcOrd="2" destOrd="0" parTransId="{56FB0B06-1F4F-42B3-BC83-36E347F9895D}" sibTransId="{02E5A76A-9626-4ACE-9471-81A4B0D650B4}"/>
    <dgm:cxn modelId="{4ED38DF4-A336-9047-8A1C-9DD04DC27421}" type="presParOf" srcId="{A30789C7-9C9B-4A46-B4E0-03CB4E8D2546}" destId="{C95870C4-96C6-4C6A-9C6A-127AD9966416}" srcOrd="0" destOrd="0" presId="urn:microsoft.com/office/officeart/2005/8/layout/cycle3"/>
    <dgm:cxn modelId="{2C6144DA-7B55-2243-A8EB-FF41A63488A6}" type="presParOf" srcId="{C95870C4-96C6-4C6A-9C6A-127AD9966416}" destId="{4F75D988-31E4-4F4E-9D01-1652A661B535}" srcOrd="0" destOrd="0" presId="urn:microsoft.com/office/officeart/2005/8/layout/cycle3"/>
    <dgm:cxn modelId="{9D58B44D-1B0E-6B4F-BC37-A94FAFF4E68F}" type="presParOf" srcId="{C95870C4-96C6-4C6A-9C6A-127AD9966416}" destId="{E1422DDB-650F-45CE-BD2E-CCAE676A4F2C}" srcOrd="1" destOrd="0" presId="urn:microsoft.com/office/officeart/2005/8/layout/cycle3"/>
    <dgm:cxn modelId="{BA6947A1-A280-D140-BFF3-EB808B29094F}" type="presParOf" srcId="{C95870C4-96C6-4C6A-9C6A-127AD9966416}" destId="{8A082950-185B-4831-BF37-4F62987629B3}" srcOrd="2" destOrd="0" presId="urn:microsoft.com/office/officeart/2005/8/layout/cycle3"/>
    <dgm:cxn modelId="{7EBD5D06-C49B-C849-B8DF-0588027475C5}" type="presParOf" srcId="{C95870C4-96C6-4C6A-9C6A-127AD9966416}" destId="{B885B7B5-9EA8-4030-85EF-7592775BBD9C}" srcOrd="3" destOrd="0" presId="urn:microsoft.com/office/officeart/2005/8/layout/cycle3"/>
    <dgm:cxn modelId="{2D5E4EAD-FEBB-284E-8EC2-485048621DA8}" type="presParOf" srcId="{C95870C4-96C6-4C6A-9C6A-127AD9966416}" destId="{AC3162CD-8715-487D-BC66-9B011165C59B}" srcOrd="4" destOrd="0" presId="urn:microsoft.com/office/officeart/2005/8/layout/cycle3"/>
    <dgm:cxn modelId="{1F48FDD9-9423-274F-AFD7-F5B454D02AD7}" type="presParOf" srcId="{C95870C4-96C6-4C6A-9C6A-127AD9966416}" destId="{62399435-9315-4C42-A8B1-86E80D70C0F8}" srcOrd="5" destOrd="0" presId="urn:microsoft.com/office/officeart/2005/8/layout/cycle3"/>
    <dgm:cxn modelId="{F51422C8-768F-DB4C-8F9C-720F443D7EFD}" type="presParOf" srcId="{C95870C4-96C6-4C6A-9C6A-127AD9966416}" destId="{AF6E76DE-3B7A-450C-9741-A2620777E8F4}" srcOrd="6" destOrd="0" presId="urn:microsoft.com/office/officeart/2005/8/layout/cycle3"/>
    <dgm:cxn modelId="{1A26F2A9-42A4-1D41-B6C0-04E96EE715E0}" type="presParOf" srcId="{C95870C4-96C6-4C6A-9C6A-127AD9966416}" destId="{64418FF2-92C9-4559-BDFF-76E78F42BD81}" srcOrd="7" destOrd="0" presId="urn:microsoft.com/office/officeart/2005/8/layout/cycle3"/>
    <dgm:cxn modelId="{BA78C11C-F351-7C4D-9FE4-4C4BD26C2BFA}" type="presParOf" srcId="{C95870C4-96C6-4C6A-9C6A-127AD9966416}" destId="{005B233C-5F63-42F3-8ABF-72D89384F38A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60710-D6D4-4C23-A8C2-0C9DB6F003B1}" type="doc">
      <dgm:prSet loTypeId="urn:microsoft.com/office/officeart/2005/8/layout/cycle3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A6EFDA-B5D8-4DFF-9735-7F871996C1ED}">
      <dgm:prSet phldrT="[Text]"/>
      <dgm:spPr>
        <a:xfrm>
          <a:off x="3469853" y="2579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Function Evaluation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AD92D1A5-3B78-405A-8A1E-1BA95C726B30}" type="parTrans" cxnId="{3227FF2D-DACB-413E-AC89-BAFE0A27C134}">
      <dgm:prSet/>
      <dgm:spPr/>
      <dgm:t>
        <a:bodyPr/>
        <a:lstStyle/>
        <a:p>
          <a:endParaRPr lang="en-US"/>
        </a:p>
      </dgm:t>
    </dgm:pt>
    <dgm:pt modelId="{E084E33D-15EB-4195-AAF1-1E6A9BF47D33}" type="sibTrans" cxnId="{3227FF2D-DACB-413E-AC89-BAFE0A27C134}">
      <dgm:prSet/>
      <dgm:spPr>
        <a:xfrm>
          <a:off x="1842579" y="-37700"/>
          <a:ext cx="4544441" cy="4544441"/>
        </a:xfrm>
      </dgm:spPr>
      <dgm:t>
        <a:bodyPr/>
        <a:lstStyle/>
        <a:p>
          <a:endParaRPr lang="en-US"/>
        </a:p>
      </dgm:t>
    </dgm:pt>
    <dgm:pt modelId="{ACCE7207-8EC9-42C3-A836-0CF589173D3A}">
      <dgm:prSet phldrT="[Text]"/>
      <dgm:spPr>
        <a:xfrm>
          <a:off x="4840175" y="570185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Genes w/Measure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D2FEF98B-6339-477E-BBC7-A8E440367A19}" type="parTrans" cxnId="{43B2CA44-9D7D-4B36-9E30-39103B3F5C6C}">
      <dgm:prSet/>
      <dgm:spPr/>
      <dgm:t>
        <a:bodyPr/>
        <a:lstStyle/>
        <a:p>
          <a:endParaRPr lang="en-US"/>
        </a:p>
      </dgm:t>
    </dgm:pt>
    <dgm:pt modelId="{B6319282-F96C-4130-AA74-687908B9FB7E}" type="sibTrans" cxnId="{43B2CA44-9D7D-4B36-9E30-39103B3F5C6C}">
      <dgm:prSet/>
      <dgm:spPr/>
      <dgm:t>
        <a:bodyPr/>
        <a:lstStyle/>
        <a:p>
          <a:endParaRPr lang="en-US"/>
        </a:p>
      </dgm:t>
    </dgm:pt>
    <dgm:pt modelId="{A473B2AE-A4AA-47CD-AB0C-2517422D63EE}">
      <dgm:prSet phldrT="[Text]"/>
      <dgm:spPr>
        <a:xfrm>
          <a:off x="5407781" y="1940508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Selection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56FB0B06-1F4F-42B3-BC83-36E347F9895D}" type="parTrans" cxnId="{1038686A-6A40-49BB-91D9-245AB1105127}">
      <dgm:prSet/>
      <dgm:spPr/>
      <dgm:t>
        <a:bodyPr/>
        <a:lstStyle/>
        <a:p>
          <a:endParaRPr lang="en-US"/>
        </a:p>
      </dgm:t>
    </dgm:pt>
    <dgm:pt modelId="{02E5A76A-9626-4ACE-9471-81A4B0D650B4}" type="sibTrans" cxnId="{1038686A-6A40-49BB-91D9-245AB1105127}">
      <dgm:prSet/>
      <dgm:spPr/>
      <dgm:t>
        <a:bodyPr/>
        <a:lstStyle/>
        <a:p>
          <a:endParaRPr lang="en-US"/>
        </a:p>
      </dgm:t>
    </dgm:pt>
    <dgm:pt modelId="{27388988-FD4F-451C-8FA5-1C34294926C9}">
      <dgm:prSet phldrT="[Text]"/>
      <dgm:spPr>
        <a:xfrm>
          <a:off x="4840175" y="3310830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Parental Genes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BE2C1358-BDBD-4516-BC48-B7009C612CB7}" type="parTrans" cxnId="{0F52FD41-E6C0-4263-BF6F-B3634938840E}">
      <dgm:prSet/>
      <dgm:spPr/>
      <dgm:t>
        <a:bodyPr/>
        <a:lstStyle/>
        <a:p>
          <a:endParaRPr lang="en-US"/>
        </a:p>
      </dgm:t>
    </dgm:pt>
    <dgm:pt modelId="{280F5F76-7780-4A79-B9E4-9D848E70FA09}" type="sibTrans" cxnId="{0F52FD41-E6C0-4263-BF6F-B3634938840E}">
      <dgm:prSet/>
      <dgm:spPr/>
      <dgm:t>
        <a:bodyPr/>
        <a:lstStyle/>
        <a:p>
          <a:endParaRPr lang="en-US"/>
        </a:p>
      </dgm:t>
    </dgm:pt>
    <dgm:pt modelId="{AB75AC97-0CBB-4FB6-8D8C-9A6E62AD7669}">
      <dgm:prSet phldrT="[Text]"/>
      <dgm:spPr>
        <a:xfrm>
          <a:off x="3469853" y="3878436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Mating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9B72A531-F3D3-4D49-A2DD-AD82E8095626}" type="parTrans" cxnId="{408FFCC7-1D9B-4C6C-A199-561AF8E74299}">
      <dgm:prSet/>
      <dgm:spPr/>
      <dgm:t>
        <a:bodyPr/>
        <a:lstStyle/>
        <a:p>
          <a:endParaRPr lang="en-US"/>
        </a:p>
      </dgm:t>
    </dgm:pt>
    <dgm:pt modelId="{D62DC84C-F907-4614-B5D8-6F9BD82194AB}" type="sibTrans" cxnId="{408FFCC7-1D9B-4C6C-A199-561AF8E74299}">
      <dgm:prSet/>
      <dgm:spPr/>
      <dgm:t>
        <a:bodyPr/>
        <a:lstStyle/>
        <a:p>
          <a:endParaRPr lang="en-US"/>
        </a:p>
      </dgm:t>
    </dgm:pt>
    <dgm:pt modelId="{F753964D-564F-4B41-8433-FA006B84DF06}">
      <dgm:prSet phldrT="[Text]"/>
      <dgm:spPr>
        <a:xfrm>
          <a:off x="2099531" y="570185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New Gene Pool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0AA9D53C-12F7-4FEB-AE4A-027B69BA79C9}" type="parTrans" cxnId="{29601792-6826-4EDA-85BC-A3F892A76510}">
      <dgm:prSet/>
      <dgm:spPr/>
      <dgm:t>
        <a:bodyPr/>
        <a:lstStyle/>
        <a:p>
          <a:endParaRPr lang="en-US"/>
        </a:p>
      </dgm:t>
    </dgm:pt>
    <dgm:pt modelId="{7374E684-9BCA-4B0F-AF55-5228CA818421}" type="sibTrans" cxnId="{29601792-6826-4EDA-85BC-A3F892A76510}">
      <dgm:prSet/>
      <dgm:spPr/>
      <dgm:t>
        <a:bodyPr/>
        <a:lstStyle/>
        <a:p>
          <a:endParaRPr lang="en-US"/>
        </a:p>
      </dgm:t>
    </dgm:pt>
    <dgm:pt modelId="{AAC168F3-1D5B-4A78-97CA-60625F6A27E4}">
      <dgm:prSet phldrT="[Text]"/>
      <dgm:spPr>
        <a:xfrm>
          <a:off x="2099531" y="3310830"/>
          <a:ext cx="1289893" cy="644946"/>
        </a:xfrm>
      </dgm:spPr>
      <dgm:t>
        <a:bodyPr/>
        <a:lstStyle/>
        <a:p>
          <a:r>
            <a:rPr lang="en-US" dirty="0" smtClean="0">
              <a:latin typeface="Arial"/>
              <a:ea typeface="+mn-ea"/>
              <a:cs typeface="+mn-cs"/>
            </a:rPr>
            <a:t>Child Genes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E78BBB8D-FF08-4830-8DD9-CEDF1144D2D3}" type="parTrans" cxnId="{3A923F0B-B8BF-4776-A3E5-02CE0FD55049}">
      <dgm:prSet/>
      <dgm:spPr/>
      <dgm:t>
        <a:bodyPr/>
        <a:lstStyle/>
        <a:p>
          <a:endParaRPr lang="en-US"/>
        </a:p>
      </dgm:t>
    </dgm:pt>
    <dgm:pt modelId="{DC28709C-ED27-432B-9788-CD6882605E66}" type="sibTrans" cxnId="{3A923F0B-B8BF-4776-A3E5-02CE0FD55049}">
      <dgm:prSet/>
      <dgm:spPr/>
      <dgm:t>
        <a:bodyPr/>
        <a:lstStyle/>
        <a:p>
          <a:endParaRPr lang="en-US"/>
        </a:p>
      </dgm:t>
    </dgm:pt>
    <dgm:pt modelId="{23C6890F-B39D-456B-8262-6135E10B171A}">
      <dgm:prSet phldrT="[Text]"/>
      <dgm:spPr>
        <a:xfrm>
          <a:off x="1531925" y="1940508"/>
          <a:ext cx="1289893" cy="644946"/>
        </a:xfrm>
      </dgm:spPr>
      <dgm:t>
        <a:bodyPr/>
        <a:lstStyle/>
        <a:p>
          <a:r>
            <a:rPr lang="en-US" smtClean="0">
              <a:latin typeface="Arial"/>
              <a:ea typeface="+mn-ea"/>
              <a:cs typeface="+mn-cs"/>
            </a:rPr>
            <a:t>Mutation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111A9E36-9AB2-4DC3-B096-B7FC81E3DC83}" type="parTrans" cxnId="{810CBC89-B52D-4B8C-A8DF-33C11C39BE3B}">
      <dgm:prSet/>
      <dgm:spPr/>
      <dgm:t>
        <a:bodyPr/>
        <a:lstStyle/>
        <a:p>
          <a:endParaRPr lang="en-US"/>
        </a:p>
      </dgm:t>
    </dgm:pt>
    <dgm:pt modelId="{EE75F46E-AFCA-4DC8-8A9C-92D1B2D3E7B3}" type="sibTrans" cxnId="{810CBC89-B52D-4B8C-A8DF-33C11C39BE3B}">
      <dgm:prSet/>
      <dgm:spPr/>
      <dgm:t>
        <a:bodyPr/>
        <a:lstStyle/>
        <a:p>
          <a:endParaRPr lang="en-US"/>
        </a:p>
      </dgm:t>
    </dgm:pt>
    <dgm:pt modelId="{A30789C7-9C9B-4A46-B4E0-03CB4E8D2546}" type="pres">
      <dgm:prSet presAssocID="{13660710-D6D4-4C23-A8C2-0C9DB6F003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5870C4-96C6-4C6A-9C6A-127AD9966416}" type="pres">
      <dgm:prSet presAssocID="{13660710-D6D4-4C23-A8C2-0C9DB6F003B1}" presName="cycle" presStyleCnt="0"/>
      <dgm:spPr/>
      <dgm:t>
        <a:bodyPr/>
        <a:lstStyle/>
        <a:p>
          <a:endParaRPr lang="en-US"/>
        </a:p>
      </dgm:t>
    </dgm:pt>
    <dgm:pt modelId="{4F75D988-31E4-4F4E-9D01-1652A661B535}" type="pres">
      <dgm:prSet presAssocID="{8BA6EFDA-B5D8-4DFF-9735-7F871996C1ED}" presName="nodeFirstNode" presStyleLbl="node1" presStyleIdx="0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1422DDB-650F-45CE-BD2E-CCAE676A4F2C}" type="pres">
      <dgm:prSet presAssocID="{E084E33D-15EB-4195-AAF1-1E6A9BF47D33}" presName="sibTransFirstNode" presStyleLbl="bgShp" presStyleIdx="0" presStyleCnt="1"/>
      <dgm:spPr>
        <a:prstGeom prst="circularArrow">
          <a:avLst>
            <a:gd name="adj1" fmla="val 5544"/>
            <a:gd name="adj2" fmla="val 330680"/>
            <a:gd name="adj3" fmla="val 14639528"/>
            <a:gd name="adj4" fmla="val 16879749"/>
            <a:gd name="adj5" fmla="val 5757"/>
          </a:avLst>
        </a:prstGeom>
      </dgm:spPr>
      <dgm:t>
        <a:bodyPr/>
        <a:lstStyle/>
        <a:p>
          <a:endParaRPr lang="en-US"/>
        </a:p>
      </dgm:t>
    </dgm:pt>
    <dgm:pt modelId="{8A082950-185B-4831-BF37-4F62987629B3}" type="pres">
      <dgm:prSet presAssocID="{ACCE7207-8EC9-42C3-A836-0CF589173D3A}" presName="nodeFollowingNodes" presStyleLbl="node1" presStyleIdx="1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885B7B5-9EA8-4030-85EF-7592775BBD9C}" type="pres">
      <dgm:prSet presAssocID="{A473B2AE-A4AA-47CD-AB0C-2517422D63EE}" presName="nodeFollowingNodes" presStyleLbl="node1" presStyleIdx="2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C3162CD-8715-487D-BC66-9B011165C59B}" type="pres">
      <dgm:prSet presAssocID="{27388988-FD4F-451C-8FA5-1C34294926C9}" presName="nodeFollowingNodes" presStyleLbl="node1" presStyleIdx="3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2399435-9315-4C42-A8B1-86E80D70C0F8}" type="pres">
      <dgm:prSet presAssocID="{AB75AC97-0CBB-4FB6-8D8C-9A6E62AD7669}" presName="nodeFollowingNodes" presStyleLbl="node1" presStyleIdx="4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F6E76DE-3B7A-450C-9741-A2620777E8F4}" type="pres">
      <dgm:prSet presAssocID="{AAC168F3-1D5B-4A78-97CA-60625F6A27E4}" presName="nodeFollowingNodes" presStyleLbl="node1" presStyleIdx="5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64418FF2-92C9-4559-BDFF-76E78F42BD81}" type="pres">
      <dgm:prSet presAssocID="{23C6890F-B39D-456B-8262-6135E10B171A}" presName="nodeFollowingNodes" presStyleLbl="node1" presStyleIdx="6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05B233C-5F63-42F3-8ABF-72D89384F38A}" type="pres">
      <dgm:prSet presAssocID="{F753964D-564F-4B41-8433-FA006B84DF06}" presName="nodeFollowingNodes" presStyleLbl="node1" presStyleIdx="7" presStyleCnt="8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68C743D-D307-7A4D-B4C0-3129D45F9163}" type="presOf" srcId="{8BA6EFDA-B5D8-4DFF-9735-7F871996C1ED}" destId="{4F75D988-31E4-4F4E-9D01-1652A661B535}" srcOrd="0" destOrd="0" presId="urn:microsoft.com/office/officeart/2005/8/layout/cycle3"/>
    <dgm:cxn modelId="{4138AA4F-B3AE-3C43-88DC-1199A19494D6}" type="presOf" srcId="{AB75AC97-0CBB-4FB6-8D8C-9A6E62AD7669}" destId="{62399435-9315-4C42-A8B1-86E80D70C0F8}" srcOrd="0" destOrd="0" presId="urn:microsoft.com/office/officeart/2005/8/layout/cycle3"/>
    <dgm:cxn modelId="{6563E50C-86F5-F446-A4F6-DA816B54D82A}" type="presOf" srcId="{13660710-D6D4-4C23-A8C2-0C9DB6F003B1}" destId="{A30789C7-9C9B-4A46-B4E0-03CB4E8D2546}" srcOrd="0" destOrd="0" presId="urn:microsoft.com/office/officeart/2005/8/layout/cycle3"/>
    <dgm:cxn modelId="{C21D816A-F93F-3244-89D0-7E2D06F0A3AA}" type="presOf" srcId="{AAC168F3-1D5B-4A78-97CA-60625F6A27E4}" destId="{AF6E76DE-3B7A-450C-9741-A2620777E8F4}" srcOrd="0" destOrd="0" presId="urn:microsoft.com/office/officeart/2005/8/layout/cycle3"/>
    <dgm:cxn modelId="{3A923F0B-B8BF-4776-A3E5-02CE0FD55049}" srcId="{13660710-D6D4-4C23-A8C2-0C9DB6F003B1}" destId="{AAC168F3-1D5B-4A78-97CA-60625F6A27E4}" srcOrd="5" destOrd="0" parTransId="{E78BBB8D-FF08-4830-8DD9-CEDF1144D2D3}" sibTransId="{DC28709C-ED27-432B-9788-CD6882605E66}"/>
    <dgm:cxn modelId="{43B2CA44-9D7D-4B36-9E30-39103B3F5C6C}" srcId="{13660710-D6D4-4C23-A8C2-0C9DB6F003B1}" destId="{ACCE7207-8EC9-42C3-A836-0CF589173D3A}" srcOrd="1" destOrd="0" parTransId="{D2FEF98B-6339-477E-BBC7-A8E440367A19}" sibTransId="{B6319282-F96C-4130-AA74-687908B9FB7E}"/>
    <dgm:cxn modelId="{408FFCC7-1D9B-4C6C-A199-561AF8E74299}" srcId="{13660710-D6D4-4C23-A8C2-0C9DB6F003B1}" destId="{AB75AC97-0CBB-4FB6-8D8C-9A6E62AD7669}" srcOrd="4" destOrd="0" parTransId="{9B72A531-F3D3-4D49-A2DD-AD82E8095626}" sibTransId="{D62DC84C-F907-4614-B5D8-6F9BD82194AB}"/>
    <dgm:cxn modelId="{D6CE2AD5-C4AE-694D-9590-D792B822FEDB}" type="presOf" srcId="{F753964D-564F-4B41-8433-FA006B84DF06}" destId="{005B233C-5F63-42F3-8ABF-72D89384F38A}" srcOrd="0" destOrd="0" presId="urn:microsoft.com/office/officeart/2005/8/layout/cycle3"/>
    <dgm:cxn modelId="{9FCDCA61-609B-6F46-AC99-D7D06F7F7E4D}" type="presOf" srcId="{E084E33D-15EB-4195-AAF1-1E6A9BF47D33}" destId="{E1422DDB-650F-45CE-BD2E-CCAE676A4F2C}" srcOrd="0" destOrd="0" presId="urn:microsoft.com/office/officeart/2005/8/layout/cycle3"/>
    <dgm:cxn modelId="{EC090C80-21D4-6044-8B47-E611454D7056}" type="presOf" srcId="{A473B2AE-A4AA-47CD-AB0C-2517422D63EE}" destId="{B885B7B5-9EA8-4030-85EF-7592775BBD9C}" srcOrd="0" destOrd="0" presId="urn:microsoft.com/office/officeart/2005/8/layout/cycle3"/>
    <dgm:cxn modelId="{6E1E359B-AD23-7F40-8F80-89BEA6057405}" type="presOf" srcId="{ACCE7207-8EC9-42C3-A836-0CF589173D3A}" destId="{8A082950-185B-4831-BF37-4F62987629B3}" srcOrd="0" destOrd="0" presId="urn:microsoft.com/office/officeart/2005/8/layout/cycle3"/>
    <dgm:cxn modelId="{3227FF2D-DACB-413E-AC89-BAFE0A27C134}" srcId="{13660710-D6D4-4C23-A8C2-0C9DB6F003B1}" destId="{8BA6EFDA-B5D8-4DFF-9735-7F871996C1ED}" srcOrd="0" destOrd="0" parTransId="{AD92D1A5-3B78-405A-8A1E-1BA95C726B30}" sibTransId="{E084E33D-15EB-4195-AAF1-1E6A9BF47D33}"/>
    <dgm:cxn modelId="{E2FEF15D-D43E-A241-A444-BD0E71E18ED0}" type="presOf" srcId="{23C6890F-B39D-456B-8262-6135E10B171A}" destId="{64418FF2-92C9-4559-BDFF-76E78F42BD81}" srcOrd="0" destOrd="0" presId="urn:microsoft.com/office/officeart/2005/8/layout/cycle3"/>
    <dgm:cxn modelId="{810CBC89-B52D-4B8C-A8DF-33C11C39BE3B}" srcId="{13660710-D6D4-4C23-A8C2-0C9DB6F003B1}" destId="{23C6890F-B39D-456B-8262-6135E10B171A}" srcOrd="6" destOrd="0" parTransId="{111A9E36-9AB2-4DC3-B096-B7FC81E3DC83}" sibTransId="{EE75F46E-AFCA-4DC8-8A9C-92D1B2D3E7B3}"/>
    <dgm:cxn modelId="{3B958A2F-1F7D-494C-A7A3-7DCE5E81AD7E}" type="presOf" srcId="{27388988-FD4F-451C-8FA5-1C34294926C9}" destId="{AC3162CD-8715-487D-BC66-9B011165C59B}" srcOrd="0" destOrd="0" presId="urn:microsoft.com/office/officeart/2005/8/layout/cycle3"/>
    <dgm:cxn modelId="{0F52FD41-E6C0-4263-BF6F-B3634938840E}" srcId="{13660710-D6D4-4C23-A8C2-0C9DB6F003B1}" destId="{27388988-FD4F-451C-8FA5-1C34294926C9}" srcOrd="3" destOrd="0" parTransId="{BE2C1358-BDBD-4516-BC48-B7009C612CB7}" sibTransId="{280F5F76-7780-4A79-B9E4-9D848E70FA09}"/>
    <dgm:cxn modelId="{29601792-6826-4EDA-85BC-A3F892A76510}" srcId="{13660710-D6D4-4C23-A8C2-0C9DB6F003B1}" destId="{F753964D-564F-4B41-8433-FA006B84DF06}" srcOrd="7" destOrd="0" parTransId="{0AA9D53C-12F7-4FEB-AE4A-027B69BA79C9}" sibTransId="{7374E684-9BCA-4B0F-AF55-5228CA818421}"/>
    <dgm:cxn modelId="{1038686A-6A40-49BB-91D9-245AB1105127}" srcId="{13660710-D6D4-4C23-A8C2-0C9DB6F003B1}" destId="{A473B2AE-A4AA-47CD-AB0C-2517422D63EE}" srcOrd="2" destOrd="0" parTransId="{56FB0B06-1F4F-42B3-BC83-36E347F9895D}" sibTransId="{02E5A76A-9626-4ACE-9471-81A4B0D650B4}"/>
    <dgm:cxn modelId="{91E3472A-A145-964A-A2A2-6AD1BD2A3BCC}" type="presParOf" srcId="{A30789C7-9C9B-4A46-B4E0-03CB4E8D2546}" destId="{C95870C4-96C6-4C6A-9C6A-127AD9966416}" srcOrd="0" destOrd="0" presId="urn:microsoft.com/office/officeart/2005/8/layout/cycle3"/>
    <dgm:cxn modelId="{99329C17-D2BB-5A44-A7B6-0532C1AEE308}" type="presParOf" srcId="{C95870C4-96C6-4C6A-9C6A-127AD9966416}" destId="{4F75D988-31E4-4F4E-9D01-1652A661B535}" srcOrd="0" destOrd="0" presId="urn:microsoft.com/office/officeart/2005/8/layout/cycle3"/>
    <dgm:cxn modelId="{D1F7E480-71B0-4B44-AD08-9CE83043185B}" type="presParOf" srcId="{C95870C4-96C6-4C6A-9C6A-127AD9966416}" destId="{E1422DDB-650F-45CE-BD2E-CCAE676A4F2C}" srcOrd="1" destOrd="0" presId="urn:microsoft.com/office/officeart/2005/8/layout/cycle3"/>
    <dgm:cxn modelId="{1F769B3A-DEAA-D849-AFE1-1DFF05D4C149}" type="presParOf" srcId="{C95870C4-96C6-4C6A-9C6A-127AD9966416}" destId="{8A082950-185B-4831-BF37-4F62987629B3}" srcOrd="2" destOrd="0" presId="urn:microsoft.com/office/officeart/2005/8/layout/cycle3"/>
    <dgm:cxn modelId="{9AFEA866-C014-8F43-B375-2D6448658A69}" type="presParOf" srcId="{C95870C4-96C6-4C6A-9C6A-127AD9966416}" destId="{B885B7B5-9EA8-4030-85EF-7592775BBD9C}" srcOrd="3" destOrd="0" presId="urn:microsoft.com/office/officeart/2005/8/layout/cycle3"/>
    <dgm:cxn modelId="{09D59A7C-C47E-E646-839A-E48D53208732}" type="presParOf" srcId="{C95870C4-96C6-4C6A-9C6A-127AD9966416}" destId="{AC3162CD-8715-487D-BC66-9B011165C59B}" srcOrd="4" destOrd="0" presId="urn:microsoft.com/office/officeart/2005/8/layout/cycle3"/>
    <dgm:cxn modelId="{1994768B-C266-7F46-86FB-0400D0DD1871}" type="presParOf" srcId="{C95870C4-96C6-4C6A-9C6A-127AD9966416}" destId="{62399435-9315-4C42-A8B1-86E80D70C0F8}" srcOrd="5" destOrd="0" presId="urn:microsoft.com/office/officeart/2005/8/layout/cycle3"/>
    <dgm:cxn modelId="{F0DCF57F-289E-BD47-8860-CE5D202A4CFD}" type="presParOf" srcId="{C95870C4-96C6-4C6A-9C6A-127AD9966416}" destId="{AF6E76DE-3B7A-450C-9741-A2620777E8F4}" srcOrd="6" destOrd="0" presId="urn:microsoft.com/office/officeart/2005/8/layout/cycle3"/>
    <dgm:cxn modelId="{615D7F61-217A-BE4E-ACBA-5AB7FA572C5C}" type="presParOf" srcId="{C95870C4-96C6-4C6A-9C6A-127AD9966416}" destId="{64418FF2-92C9-4559-BDFF-76E78F42BD81}" srcOrd="7" destOrd="0" presId="urn:microsoft.com/office/officeart/2005/8/layout/cycle3"/>
    <dgm:cxn modelId="{A11D7651-9114-6A45-9B5F-5B0A66DC361B}" type="presParOf" srcId="{C95870C4-96C6-4C6A-9C6A-127AD9966416}" destId="{005B233C-5F63-42F3-8ABF-72D89384F38A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22DDB-650F-45CE-BD2E-CCAE676A4F2C}">
      <dsp:nvSpPr>
        <dsp:cNvPr id="0" name=""/>
        <dsp:cNvSpPr/>
      </dsp:nvSpPr>
      <dsp:spPr>
        <a:xfrm>
          <a:off x="485262" y="-26638"/>
          <a:ext cx="2609805" cy="2609805"/>
        </a:xfrm>
        <a:prstGeom prst="circularArrow">
          <a:avLst>
            <a:gd name="adj1" fmla="val 5544"/>
            <a:gd name="adj2" fmla="val 330680"/>
            <a:gd name="adj3" fmla="val 14639528"/>
            <a:gd name="adj4" fmla="val 16879749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5D988-31E4-4F4E-9D01-1652A661B535}">
      <dsp:nvSpPr>
        <dsp:cNvPr id="0" name=""/>
        <dsp:cNvSpPr/>
      </dsp:nvSpPr>
      <dsp:spPr>
        <a:xfrm>
          <a:off x="1444894" y="886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Function Evaluation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1461749" y="17741"/>
        <a:ext cx="656832" cy="311561"/>
      </dsp:txXfrm>
    </dsp:sp>
    <dsp:sp modelId="{8A082950-185B-4831-BF37-4F62987629B3}">
      <dsp:nvSpPr>
        <dsp:cNvPr id="0" name=""/>
        <dsp:cNvSpPr/>
      </dsp:nvSpPr>
      <dsp:spPr>
        <a:xfrm>
          <a:off x="2231850" y="326854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Genes w/Measure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248705" y="343709"/>
        <a:ext cx="656832" cy="311561"/>
      </dsp:txXfrm>
    </dsp:sp>
    <dsp:sp modelId="{B885B7B5-9EA8-4030-85EF-7592775BBD9C}">
      <dsp:nvSpPr>
        <dsp:cNvPr id="0" name=""/>
        <dsp:cNvSpPr/>
      </dsp:nvSpPr>
      <dsp:spPr>
        <a:xfrm>
          <a:off x="2557817" y="1113809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Selection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574672" y="1130664"/>
        <a:ext cx="656832" cy="311561"/>
      </dsp:txXfrm>
    </dsp:sp>
    <dsp:sp modelId="{AC3162CD-8715-487D-BC66-9B011165C59B}">
      <dsp:nvSpPr>
        <dsp:cNvPr id="0" name=""/>
        <dsp:cNvSpPr/>
      </dsp:nvSpPr>
      <dsp:spPr>
        <a:xfrm>
          <a:off x="2231850" y="1900765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Parental Genes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248705" y="1917620"/>
        <a:ext cx="656832" cy="311561"/>
      </dsp:txXfrm>
    </dsp:sp>
    <dsp:sp modelId="{62399435-9315-4C42-A8B1-86E80D70C0F8}">
      <dsp:nvSpPr>
        <dsp:cNvPr id="0" name=""/>
        <dsp:cNvSpPr/>
      </dsp:nvSpPr>
      <dsp:spPr>
        <a:xfrm>
          <a:off x="1444894" y="2226733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Mating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1461749" y="2243588"/>
        <a:ext cx="656832" cy="311561"/>
      </dsp:txXfrm>
    </dsp:sp>
    <dsp:sp modelId="{AF6E76DE-3B7A-450C-9741-A2620777E8F4}">
      <dsp:nvSpPr>
        <dsp:cNvPr id="0" name=""/>
        <dsp:cNvSpPr/>
      </dsp:nvSpPr>
      <dsp:spPr>
        <a:xfrm>
          <a:off x="657938" y="1900765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Child Genes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674793" y="1917620"/>
        <a:ext cx="656832" cy="311561"/>
      </dsp:txXfrm>
    </dsp:sp>
    <dsp:sp modelId="{64418FF2-92C9-4559-BDFF-76E78F42BD81}">
      <dsp:nvSpPr>
        <dsp:cNvPr id="0" name=""/>
        <dsp:cNvSpPr/>
      </dsp:nvSpPr>
      <dsp:spPr>
        <a:xfrm>
          <a:off x="331970" y="1113809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Arial"/>
              <a:ea typeface="+mn-ea"/>
              <a:cs typeface="+mn-cs"/>
            </a:rPr>
            <a:t>Mutation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348825" y="1130664"/>
        <a:ext cx="656832" cy="311561"/>
      </dsp:txXfrm>
    </dsp:sp>
    <dsp:sp modelId="{005B233C-5F63-42F3-8ABF-72D89384F38A}">
      <dsp:nvSpPr>
        <dsp:cNvPr id="0" name=""/>
        <dsp:cNvSpPr/>
      </dsp:nvSpPr>
      <dsp:spPr>
        <a:xfrm>
          <a:off x="657938" y="326854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New Gene Pool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674793" y="343709"/>
        <a:ext cx="656832" cy="311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22DDB-650F-45CE-BD2E-CCAE676A4F2C}">
      <dsp:nvSpPr>
        <dsp:cNvPr id="0" name=""/>
        <dsp:cNvSpPr/>
      </dsp:nvSpPr>
      <dsp:spPr>
        <a:xfrm>
          <a:off x="485262" y="-26638"/>
          <a:ext cx="2609805" cy="2609805"/>
        </a:xfrm>
        <a:prstGeom prst="circularArrow">
          <a:avLst>
            <a:gd name="adj1" fmla="val 5544"/>
            <a:gd name="adj2" fmla="val 330680"/>
            <a:gd name="adj3" fmla="val 14639528"/>
            <a:gd name="adj4" fmla="val 16879749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5D988-31E4-4F4E-9D01-1652A661B535}">
      <dsp:nvSpPr>
        <dsp:cNvPr id="0" name=""/>
        <dsp:cNvSpPr/>
      </dsp:nvSpPr>
      <dsp:spPr>
        <a:xfrm>
          <a:off x="1444894" y="886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Function Evaluation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1461749" y="17741"/>
        <a:ext cx="656832" cy="311561"/>
      </dsp:txXfrm>
    </dsp:sp>
    <dsp:sp modelId="{8A082950-185B-4831-BF37-4F62987629B3}">
      <dsp:nvSpPr>
        <dsp:cNvPr id="0" name=""/>
        <dsp:cNvSpPr/>
      </dsp:nvSpPr>
      <dsp:spPr>
        <a:xfrm>
          <a:off x="2231850" y="326854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Genes w/Measure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248705" y="343709"/>
        <a:ext cx="656832" cy="311561"/>
      </dsp:txXfrm>
    </dsp:sp>
    <dsp:sp modelId="{B885B7B5-9EA8-4030-85EF-7592775BBD9C}">
      <dsp:nvSpPr>
        <dsp:cNvPr id="0" name=""/>
        <dsp:cNvSpPr/>
      </dsp:nvSpPr>
      <dsp:spPr>
        <a:xfrm>
          <a:off x="2557817" y="1113809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Selection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574672" y="1130664"/>
        <a:ext cx="656832" cy="311561"/>
      </dsp:txXfrm>
    </dsp:sp>
    <dsp:sp modelId="{AC3162CD-8715-487D-BC66-9B011165C59B}">
      <dsp:nvSpPr>
        <dsp:cNvPr id="0" name=""/>
        <dsp:cNvSpPr/>
      </dsp:nvSpPr>
      <dsp:spPr>
        <a:xfrm>
          <a:off x="2231850" y="1900765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Parental Genes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2248705" y="1917620"/>
        <a:ext cx="656832" cy="311561"/>
      </dsp:txXfrm>
    </dsp:sp>
    <dsp:sp modelId="{62399435-9315-4C42-A8B1-86E80D70C0F8}">
      <dsp:nvSpPr>
        <dsp:cNvPr id="0" name=""/>
        <dsp:cNvSpPr/>
      </dsp:nvSpPr>
      <dsp:spPr>
        <a:xfrm>
          <a:off x="1444894" y="2226733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Mating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1461749" y="2243588"/>
        <a:ext cx="656832" cy="311561"/>
      </dsp:txXfrm>
    </dsp:sp>
    <dsp:sp modelId="{AF6E76DE-3B7A-450C-9741-A2620777E8F4}">
      <dsp:nvSpPr>
        <dsp:cNvPr id="0" name=""/>
        <dsp:cNvSpPr/>
      </dsp:nvSpPr>
      <dsp:spPr>
        <a:xfrm>
          <a:off x="657938" y="1900765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Child Genes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674793" y="1917620"/>
        <a:ext cx="656832" cy="311561"/>
      </dsp:txXfrm>
    </dsp:sp>
    <dsp:sp modelId="{64418FF2-92C9-4559-BDFF-76E78F42BD81}">
      <dsp:nvSpPr>
        <dsp:cNvPr id="0" name=""/>
        <dsp:cNvSpPr/>
      </dsp:nvSpPr>
      <dsp:spPr>
        <a:xfrm>
          <a:off x="331970" y="1113809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Arial"/>
              <a:ea typeface="+mn-ea"/>
              <a:cs typeface="+mn-cs"/>
            </a:rPr>
            <a:t>Mutation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348825" y="1130664"/>
        <a:ext cx="656832" cy="311561"/>
      </dsp:txXfrm>
    </dsp:sp>
    <dsp:sp modelId="{005B233C-5F63-42F3-8ABF-72D89384F38A}">
      <dsp:nvSpPr>
        <dsp:cNvPr id="0" name=""/>
        <dsp:cNvSpPr/>
      </dsp:nvSpPr>
      <dsp:spPr>
        <a:xfrm>
          <a:off x="657938" y="326854"/>
          <a:ext cx="690542" cy="34527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/>
              <a:ea typeface="+mn-ea"/>
              <a:cs typeface="+mn-cs"/>
            </a:rPr>
            <a:t>New Gene Pool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674793" y="343709"/>
        <a:ext cx="656832" cy="31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BE9E5-9C30-4382-A9A3-24F9BE06D5EF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158A-DE1F-48D0-8AE9-BC0922D1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3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146" cy="464067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654" y="0"/>
            <a:ext cx="3037146" cy="464067"/>
          </a:xfrm>
          <a:prstGeom prst="rect">
            <a:avLst/>
          </a:prstGeom>
        </p:spPr>
        <p:txBody>
          <a:bodyPr vert="horz" lIns="94586" tIns="47293" rIns="94586" bIns="47293" rtlCol="0"/>
          <a:lstStyle>
            <a:lvl1pPr algn="r">
              <a:defRPr sz="1200"/>
            </a:lvl1pPr>
          </a:lstStyle>
          <a:p>
            <a:fld id="{651819AA-B41A-40A3-9C20-21EA90F62779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6" tIns="47293" rIns="94586" bIns="4729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880" y="4416166"/>
            <a:ext cx="5608640" cy="4183297"/>
          </a:xfrm>
          <a:prstGeom prst="rect">
            <a:avLst/>
          </a:prstGeom>
        </p:spPr>
        <p:txBody>
          <a:bodyPr vert="horz" lIns="94586" tIns="47293" rIns="94586" bIns="4729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59"/>
            <a:ext cx="3037146" cy="464066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654" y="8830659"/>
            <a:ext cx="3037146" cy="464066"/>
          </a:xfrm>
          <a:prstGeom prst="rect">
            <a:avLst/>
          </a:prstGeom>
        </p:spPr>
        <p:txBody>
          <a:bodyPr vert="horz" lIns="94586" tIns="47293" rIns="94586" bIns="47293" rtlCol="0" anchor="b"/>
          <a:lstStyle>
            <a:lvl1pPr algn="r">
              <a:defRPr sz="1200"/>
            </a:lvl1pPr>
          </a:lstStyle>
          <a:p>
            <a:fld id="{4B7AA0E3-CFDF-4DDE-B584-074392BD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4C82-D088-5F4C-9CC8-74A797A575A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F4C82-D088-5F4C-9CC8-74A797A575A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5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9300"/>
            <a:ext cx="9906000" cy="2192338"/>
          </a:xfrm>
        </p:spPr>
        <p:txBody>
          <a:bodyPr anchor="b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477837"/>
          </a:xfrm>
        </p:spPr>
        <p:txBody>
          <a:bodyPr>
            <a:noAutofit/>
          </a:bodyPr>
          <a:lstStyle>
            <a:lvl1pPr marL="0" indent="0" algn="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0375" y="7734300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5316"/>
            <a:ext cx="4305300" cy="7049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133142" y="268557"/>
            <a:ext cx="6534858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800" dirty="0" smtClean="0"/>
              <a:t>Automated </a:t>
            </a:r>
            <a:r>
              <a:rPr lang="en-US" sz="2800" smtClean="0"/>
              <a:t>Algorithm Design Team</a:t>
            </a:r>
            <a:endParaRPr lang="en-US" sz="2800" dirty="0" smtClean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0" y="28595"/>
            <a:ext cx="254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/>
          </p:nvPr>
        </p:nvSpPr>
        <p:spPr/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8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2011365"/>
            <a:ext cx="0" cy="569616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2011364"/>
            <a:ext cx="14630400" cy="5696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2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d with Title and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1606910"/>
            <a:ext cx="0" cy="5640028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625772"/>
            <a:ext cx="14630400" cy="5621166"/>
            <a:chOff x="0" y="1377710"/>
            <a:chExt cx="14630400" cy="6119960"/>
          </a:xfrm>
        </p:grpSpPr>
        <p:sp>
          <p:nvSpPr>
            <p:cNvPr id="3" name="Line 111"/>
            <p:cNvSpPr>
              <a:spLocks noChangeShapeType="1"/>
            </p:cNvSpPr>
            <p:nvPr userDrawn="1"/>
          </p:nvSpPr>
          <p:spPr bwMode="auto">
            <a:xfrm>
              <a:off x="0" y="137771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435367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914400"/>
            <a:ext cx="13716001" cy="938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3386" y="7314638"/>
            <a:ext cx="13258799" cy="848824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273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4"/>
          <p:cNvSpPr>
            <a:spLocks noChangeShapeType="1"/>
          </p:cNvSpPr>
          <p:nvPr userDrawn="1"/>
        </p:nvSpPr>
        <p:spPr bwMode="auto">
          <a:xfrm>
            <a:off x="7315200" y="779463"/>
            <a:ext cx="0" cy="6913075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245025"/>
            <a:ext cx="14630400" cy="3447513"/>
            <a:chOff x="0" y="4160511"/>
            <a:chExt cx="14630400" cy="3337159"/>
          </a:xfrm>
        </p:grpSpPr>
        <p:sp>
          <p:nvSpPr>
            <p:cNvPr id="5" name="Line 115"/>
            <p:cNvSpPr>
              <a:spLocks noChangeShapeType="1"/>
            </p:cNvSpPr>
            <p:nvPr userDrawn="1"/>
          </p:nvSpPr>
          <p:spPr bwMode="auto">
            <a:xfrm>
              <a:off x="0" y="4160511"/>
              <a:ext cx="14630400" cy="177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" name="Line 111"/>
            <p:cNvSpPr>
              <a:spLocks noChangeShapeType="1"/>
            </p:cNvSpPr>
            <p:nvPr userDrawn="1"/>
          </p:nvSpPr>
          <p:spPr bwMode="auto">
            <a:xfrm>
              <a:off x="0" y="7497670"/>
              <a:ext cx="14630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554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4630401" cy="1010653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29" tIns="45715" rIns="91429" bIns="45715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80570" y="1000316"/>
            <a:ext cx="3949830" cy="72292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3538" y="4965000"/>
            <a:ext cx="6189662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Date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143375" y="5879399"/>
            <a:ext cx="6219825" cy="440719"/>
          </a:xfrm>
        </p:spPr>
        <p:txBody>
          <a:bodyPr anchor="t" anchorCtr="0">
            <a:noAutofit/>
          </a:bodyPr>
          <a:lstStyle>
            <a:lvl1pPr marL="0" indent="0" algn="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Enter Presenter(s)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375" y="2756647"/>
            <a:ext cx="9902826" cy="1479176"/>
          </a:xfrm>
        </p:spPr>
        <p:txBody>
          <a:bodyPr anchor="b" anchorCtr="0">
            <a:noAutofit/>
          </a:bodyPr>
          <a:lstStyle>
            <a:lvl1pPr algn="r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6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0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4113" y="3753124"/>
            <a:ext cx="2506287" cy="149213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4113" y="768854"/>
            <a:ext cx="2506287" cy="149213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4113" y="2260989"/>
            <a:ext cx="2506287" cy="14921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3992" y="5245259"/>
            <a:ext cx="2506408" cy="149220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4113" y="6737465"/>
            <a:ext cx="2506287" cy="14921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2019300"/>
            <a:ext cx="10792918" cy="5715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792918" cy="938846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7038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20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3719175" cy="52276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817392" y="6211019"/>
            <a:ext cx="184731" cy="380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endParaRPr lang="en-US" sz="2200" dirty="0" err="1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386" y="7246938"/>
            <a:ext cx="13258799" cy="846184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256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8"/>
            <a:ext cx="6627813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718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8189"/>
            <a:ext cx="6627813" cy="5238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0625" y="2008188"/>
            <a:ext cx="6632575" cy="5238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3386" y="7246938"/>
            <a:ext cx="13258799" cy="846184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01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orial With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3386" y="7246938"/>
            <a:ext cx="13258799" cy="846184"/>
          </a:xfrm>
          <a:ln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en-US" dirty="0" smtClean="0"/>
              <a:t>Click to edit Master </a:t>
            </a:r>
            <a:r>
              <a:rPr lang="en-US" smtClean="0"/>
              <a:t>text styles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66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3255" y="178700"/>
            <a:ext cx="2103120" cy="444523"/>
          </a:xfrm>
          <a:prstGeom prst="rect">
            <a:avLst/>
          </a:prstGeom>
        </p:spPr>
      </p:pic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825500" y="896304"/>
            <a:ext cx="13347701" cy="938846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Body Text 3"/>
          <p:cNvSpPr>
            <a:spLocks noGrp="1"/>
          </p:cNvSpPr>
          <p:nvPr>
            <p:ph type="body" idx="1"/>
          </p:nvPr>
        </p:nvSpPr>
        <p:spPr>
          <a:xfrm>
            <a:off x="460374" y="2019300"/>
            <a:ext cx="13716001" cy="5707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375" y="7755814"/>
            <a:ext cx="1762510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lvl="0"/>
            <a:fld id="{DE9FCC56-4E1C-4C04-868A-1C1059837326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20305"/>
            <a:ext cx="4305300" cy="70496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353898" y="132380"/>
            <a:ext cx="5770917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800" dirty="0" smtClean="0"/>
              <a:t>Automated </a:t>
            </a:r>
            <a:r>
              <a:rPr lang="en-US" sz="2800" smtClean="0"/>
              <a:t>Algorithm Design Team</a:t>
            </a:r>
            <a:endParaRPr lang="en-US" sz="2800" dirty="0" smtClean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301" y="5180"/>
            <a:ext cx="15621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3" r:id="rId2"/>
    <p:sldLayoutId id="2147483673" r:id="rId3"/>
    <p:sldLayoutId id="2147483658" r:id="rId4"/>
    <p:sldLayoutId id="2147483708" r:id="rId5"/>
    <p:sldLayoutId id="2147483660" r:id="rId6"/>
    <p:sldLayoutId id="2147483709" r:id="rId7"/>
    <p:sldLayoutId id="2147483662" r:id="rId8"/>
    <p:sldLayoutId id="2147483710" r:id="rId9"/>
    <p:sldLayoutId id="2147483669" r:id="rId10"/>
    <p:sldLayoutId id="2147483666" r:id="rId11"/>
    <p:sldLayoutId id="2147483712" r:id="rId12"/>
    <p:sldLayoutId id="2147483680" r:id="rId13"/>
    <p:sldLayoutId id="2147483678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4200"/>
        </a:spcBef>
        <a:spcAft>
          <a:spcPts val="0"/>
        </a:spcAft>
        <a:buFont typeface="Arial" panose="020B0604020202020204" pitchFamily="34" charset="0"/>
        <a:buChar char="•"/>
        <a:defRPr kumimoji="0" lang="en-US" sz="2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Tahoma" panose="020B0604030504040204" pitchFamily="34" charset="0"/>
        <a:buChar char="-"/>
        <a:defRPr kumimoji="0" lang="en-US" sz="24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SzPct val="85000"/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Tx/>
        <a:buNone/>
        <a:defRPr kumimoji="0" lang="en-US" sz="18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720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1176" userDrawn="1">
          <p15:clr>
            <a:srgbClr val="F26B43"/>
          </p15:clr>
        </p15:guide>
        <p15:guide id="6" orient="horz" pos="1272" userDrawn="1">
          <p15:clr>
            <a:srgbClr val="F26B43"/>
          </p15:clr>
        </p15:guide>
        <p15:guide id="7" pos="288" userDrawn="1">
          <p15:clr>
            <a:srgbClr val="F26B43"/>
          </p15:clr>
        </p15:guide>
        <p15:guide id="8" pos="8928" userDrawn="1">
          <p15:clr>
            <a:srgbClr val="F26B43"/>
          </p15:clr>
        </p15:guide>
        <p15:guide id="9" orient="horz" pos="4872" userDrawn="1">
          <p15:clr>
            <a:srgbClr val="F26B43"/>
          </p15:clr>
        </p15:guide>
        <p15:guide id="10" pos="6552" userDrawn="1">
          <p15:clr>
            <a:srgbClr val="F26B43"/>
          </p15:clr>
        </p15:guide>
        <p15:guide id="11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reg.Rohling@gtri.gatech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12.tiff"/><Relationship Id="rId10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2.tiff"/><Relationship Id="rId9" Type="http://schemas.openxmlformats.org/officeDocument/2006/relationships/image" Target="../media/image13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vip.gatech.edu/wiki/index.php/Spring_Semester_20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urip.gtri.gatech.edu/Projects/Details/085d5e9e-3110-4998-ac61-76bad94940e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Automated Algorithm Design</a:t>
            </a:r>
            <a:br>
              <a:rPr lang="en-US" dirty="0" smtClean="0"/>
            </a:br>
            <a:r>
              <a:rPr lang="en-US" dirty="0" smtClean="0"/>
              <a:t>Vertically Integrated Project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4990660"/>
            <a:ext cx="9906000" cy="19932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Greg Rohling, Ph.D.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hlinkClick r:id="rId2"/>
              </a:rPr>
              <a:t>Greg.Rohling@gtri.gatech.edu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404-200-6539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Jason </a:t>
            </a:r>
            <a:r>
              <a:rPr lang="en-US" dirty="0" err="1" smtClean="0"/>
              <a:t>Zutty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sz="1600" dirty="0" smtClean="0">
                <a:hlinkClick r:id="rId2"/>
              </a:rPr>
              <a:t>Jason.Zutty@gtri.gatech.edu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404-407-8505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3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Automated 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847" y="1687635"/>
            <a:ext cx="9240620" cy="289648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We are </a:t>
            </a:r>
            <a:r>
              <a:rPr lang="en-US" dirty="0" smtClean="0"/>
              <a:t>developing </a:t>
            </a:r>
            <a:r>
              <a:rPr lang="en-US" dirty="0" smtClean="0"/>
              <a:t>an optimization process </a:t>
            </a:r>
            <a:r>
              <a:rPr lang="en-US" dirty="0" smtClean="0"/>
              <a:t>that</a:t>
            </a:r>
            <a:r>
              <a:rPr lang="en-US" dirty="0" smtClean="0"/>
              <a:t>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Utilizes the best human-derived algorithms from multiple sources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Uses an automated process to develop optimized hybrid algorithms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Uses those algorithms for automated prescreening of </a:t>
            </a:r>
            <a:r>
              <a:rPr lang="en-US" dirty="0" smtClean="0"/>
              <a:t>new data</a:t>
            </a:r>
            <a:endParaRPr lang="en-US" dirty="0" smtClean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Then uses the results of the human analyst to further develop inputs, resulting in improved hybrid algorithms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467" y="1163040"/>
            <a:ext cx="4134908" cy="2707085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615396" y="4611608"/>
            <a:ext cx="13252881" cy="3438112"/>
            <a:chOff x="690346" y="4643360"/>
            <a:chExt cx="13252881" cy="3438112"/>
          </a:xfrm>
        </p:grpSpPr>
        <p:grpSp>
          <p:nvGrpSpPr>
            <p:cNvPr id="79" name="Group 78"/>
            <p:cNvGrpSpPr/>
            <p:nvPr/>
          </p:nvGrpSpPr>
          <p:grpSpPr>
            <a:xfrm>
              <a:off x="690346" y="4643360"/>
              <a:ext cx="13252881" cy="3438112"/>
              <a:chOff x="684955" y="4715332"/>
              <a:chExt cx="13252881" cy="3366140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684955" y="4715332"/>
                <a:ext cx="13252881" cy="3366140"/>
                <a:chOff x="1305892" y="1790465"/>
                <a:chExt cx="13252881" cy="336614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2675466" y="1790465"/>
                  <a:ext cx="11827903" cy="3366140"/>
                </a:xfrm>
                <a:prstGeom prst="rect">
                  <a:avLst/>
                </a:prstGeom>
                <a:solidFill>
                  <a:srgbClr val="FFEF39">
                    <a:alpha val="17000"/>
                  </a:srgb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0978442" y="2361197"/>
                  <a:ext cx="3580331" cy="2572891"/>
                  <a:chOff x="2025649" y="1097223"/>
                  <a:chExt cx="3580331" cy="2572891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91810" y="1887609"/>
                    <a:ext cx="1455902" cy="920026"/>
                  </a:xfrm>
                  <a:prstGeom prst="rect">
                    <a:avLst/>
                  </a:prstGeom>
                  <a:solidFill>
                    <a:srgbClr val="005FBF"/>
                  </a:solidFill>
                  <a:ln w="28575">
                    <a:solidFill>
                      <a:srgbClr val="002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/>
                      <a:t>Optimization</a:t>
                    </a:r>
                    <a:endParaRPr lang="en-US" sz="1800" dirty="0"/>
                  </a:p>
                </p:txBody>
              </p:sp>
              <p:graphicFrame>
                <p:nvGraphicFramePr>
                  <p:cNvPr id="108" name="Content Placeholder 3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2025649" y="1097223"/>
                  <a:ext cx="3580331" cy="2572891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4" r:lo="rId5" r:qs="rId6" r:cs="rId7"/>
                  </a:graphicData>
                </a:graphic>
              </p:graphicFrame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305892" y="2701858"/>
                  <a:ext cx="1740765" cy="712616"/>
                  <a:chOff x="1082607" y="2498659"/>
                  <a:chExt cx="1740765" cy="712616"/>
                </a:xfrm>
              </p:grpSpPr>
              <p:sp>
                <p:nvSpPr>
                  <p:cNvPr id="105" name="Right Arrow 104"/>
                  <p:cNvSpPr/>
                  <p:nvPr/>
                </p:nvSpPr>
                <p:spPr>
                  <a:xfrm>
                    <a:off x="2175773" y="2683076"/>
                    <a:ext cx="647599" cy="343782"/>
                  </a:xfrm>
                  <a:prstGeom prst="rightArrow">
                    <a:avLst/>
                  </a:prstGeom>
                  <a:solidFill>
                    <a:schemeClr val="accent6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1082607" y="2498659"/>
                    <a:ext cx="1104620" cy="712616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8575">
                    <a:solidFill>
                      <a:srgbClr val="002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New</a:t>
                    </a:r>
                  </a:p>
                  <a:p>
                    <a:pPr algn="ctr"/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Data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9" name="Rectangle 88"/>
                <p:cNvSpPr/>
                <p:nvPr/>
              </p:nvSpPr>
              <p:spPr>
                <a:xfrm>
                  <a:off x="7278491" y="2096402"/>
                  <a:ext cx="1476491" cy="1931552"/>
                </a:xfrm>
                <a:prstGeom prst="rect">
                  <a:avLst/>
                </a:prstGeom>
                <a:solidFill>
                  <a:srgbClr val="005FBF"/>
                </a:solidFill>
                <a:ln w="28575">
                  <a:solidFill>
                    <a:srgbClr val="002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Human Analyst</a:t>
                  </a:r>
                </a:p>
                <a:p>
                  <a:pPr algn="ctr"/>
                  <a:endParaRPr lang="en-US" sz="1800" dirty="0"/>
                </a:p>
                <a:p>
                  <a:pPr algn="ctr"/>
                  <a:endParaRPr lang="en-US" sz="1800" dirty="0" smtClean="0"/>
                </a:p>
                <a:p>
                  <a:pPr algn="ctr"/>
                  <a:endParaRPr lang="en-US" sz="1800" dirty="0"/>
                </a:p>
                <a:p>
                  <a:pPr algn="ctr"/>
                  <a:endParaRPr lang="en-US" sz="1800" dirty="0"/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4617437" y="2069880"/>
                  <a:ext cx="2609969" cy="961002"/>
                  <a:chOff x="5434191" y="5769389"/>
                  <a:chExt cx="2609969" cy="961002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5434191" y="5769389"/>
                    <a:ext cx="1957389" cy="961002"/>
                    <a:chOff x="5434191" y="5769389"/>
                    <a:chExt cx="1957389" cy="961002"/>
                  </a:xfrm>
                </p:grpSpPr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6084748" y="5769389"/>
                      <a:ext cx="1306832" cy="96100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28575">
                      <a:solidFill>
                        <a:srgbClr val="002A5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High Probability 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Right Arrow 103"/>
                    <p:cNvSpPr/>
                    <p:nvPr/>
                  </p:nvSpPr>
                  <p:spPr>
                    <a:xfrm>
                      <a:off x="5434191" y="6077999"/>
                      <a:ext cx="647599" cy="343782"/>
                    </a:xfrm>
                    <a:prstGeom prst="rightArrow">
                      <a:avLst/>
                    </a:prstGeom>
                    <a:solidFill>
                      <a:schemeClr val="accent6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102" name="Right Arrow 101"/>
                  <p:cNvSpPr/>
                  <p:nvPr/>
                </p:nvSpPr>
                <p:spPr>
                  <a:xfrm>
                    <a:off x="7396561" y="6077999"/>
                    <a:ext cx="647599" cy="343782"/>
                  </a:xfrm>
                  <a:prstGeom prst="rightArrow">
                    <a:avLst/>
                  </a:prstGeom>
                  <a:solidFill>
                    <a:schemeClr val="accent6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4609438" y="3178053"/>
                  <a:ext cx="2617966" cy="849901"/>
                  <a:chOff x="5426192" y="6877562"/>
                  <a:chExt cx="2617966" cy="849901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5426192" y="6877562"/>
                    <a:ext cx="1965387" cy="849901"/>
                    <a:chOff x="5426192" y="6877562"/>
                    <a:chExt cx="1965387" cy="849901"/>
                  </a:xfrm>
                </p:grpSpPr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6084747" y="6877562"/>
                      <a:ext cx="1306832" cy="849901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w="28575">
                      <a:solidFill>
                        <a:srgbClr val="002A5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Less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Interesting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ight Arrow 99"/>
                    <p:cNvSpPr/>
                    <p:nvPr/>
                  </p:nvSpPr>
                  <p:spPr>
                    <a:xfrm>
                      <a:off x="5426192" y="7130621"/>
                      <a:ext cx="647599" cy="343782"/>
                    </a:xfrm>
                    <a:prstGeom prst="rightArrow">
                      <a:avLst/>
                    </a:prstGeom>
                    <a:solidFill>
                      <a:schemeClr val="accent6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98" name="Right Arrow 97"/>
                  <p:cNvSpPr/>
                  <p:nvPr/>
                </p:nvSpPr>
                <p:spPr>
                  <a:xfrm>
                    <a:off x="7396559" y="7130621"/>
                    <a:ext cx="647599" cy="343782"/>
                  </a:xfrm>
                  <a:prstGeom prst="rightArrow">
                    <a:avLst/>
                  </a:prstGeom>
                  <a:solidFill>
                    <a:schemeClr val="accent6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92" name="Rectangle 91"/>
                <p:cNvSpPr/>
                <p:nvPr/>
              </p:nvSpPr>
              <p:spPr>
                <a:xfrm>
                  <a:off x="3089610" y="2073569"/>
                  <a:ext cx="1542737" cy="1937452"/>
                </a:xfrm>
                <a:prstGeom prst="rect">
                  <a:avLst/>
                </a:prstGeom>
                <a:solidFill>
                  <a:srgbClr val="005FBF"/>
                </a:solidFill>
                <a:ln w="28575">
                  <a:solidFill>
                    <a:srgbClr val="002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/>
                    <a:t>Automated</a:t>
                  </a:r>
                </a:p>
                <a:p>
                  <a:pPr algn="ctr"/>
                  <a:r>
                    <a:rPr lang="en-US" sz="1800" dirty="0" smtClean="0"/>
                    <a:t>Prescreening</a:t>
                  </a:r>
                </a:p>
                <a:p>
                  <a:pPr algn="ctr"/>
                  <a:endParaRPr lang="en-US" sz="1800" dirty="0"/>
                </a:p>
                <a:p>
                  <a:pPr algn="ctr"/>
                  <a:endParaRPr lang="en-US" sz="1800" dirty="0" smtClean="0"/>
                </a:p>
                <a:p>
                  <a:pPr algn="ctr"/>
                  <a:endParaRPr lang="en-US" sz="1800" dirty="0" smtClean="0"/>
                </a:p>
              </p:txBody>
            </p:sp>
            <p:sp>
              <p:nvSpPr>
                <p:cNvPr id="93" name="Right Arrow 92"/>
                <p:cNvSpPr/>
                <p:nvPr/>
              </p:nvSpPr>
              <p:spPr>
                <a:xfrm>
                  <a:off x="8777553" y="3537731"/>
                  <a:ext cx="450508" cy="343782"/>
                </a:xfrm>
                <a:prstGeom prst="right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4" name="Right Arrow 93"/>
                <p:cNvSpPr/>
                <p:nvPr/>
              </p:nvSpPr>
              <p:spPr>
                <a:xfrm>
                  <a:off x="10725637" y="3550436"/>
                  <a:ext cx="554930" cy="343782"/>
                </a:xfrm>
                <a:prstGeom prst="right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5" name="Bent-Up Arrow 94"/>
                <p:cNvSpPr/>
                <p:nvPr/>
              </p:nvSpPr>
              <p:spPr>
                <a:xfrm flipH="1">
                  <a:off x="3634083" y="4065025"/>
                  <a:ext cx="7872638" cy="794195"/>
                </a:xfrm>
                <a:prstGeom prst="bentUp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9247968" y="3213859"/>
                  <a:ext cx="1476491" cy="991527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rgbClr val="002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>
                      <a:solidFill>
                        <a:schemeClr val="tx1"/>
                      </a:solidFill>
                    </a:rPr>
                    <a:t>New</a:t>
                  </a:r>
                </a:p>
                <a:p>
                  <a:pPr algn="ctr"/>
                  <a:r>
                    <a:rPr lang="en-US" sz="1800" dirty="0" smtClean="0">
                      <a:solidFill>
                        <a:schemeClr val="tx1"/>
                      </a:solidFill>
                    </a:rPr>
                    <a:t>Categorized Data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4849852" y="7296799"/>
                <a:ext cx="4496494" cy="30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smtClean="0"/>
                  <a:t>As input data </a:t>
                </a:r>
                <a:r>
                  <a:rPr lang="en-US" sz="1600" dirty="0" smtClean="0"/>
                  <a:t>evolves, system evolves</a:t>
                </a: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7491" y="5680283"/>
                <a:ext cx="1058592" cy="1104618"/>
              </a:xfrm>
              <a:prstGeom prst="rect">
                <a:avLst/>
              </a:prstGeom>
            </p:spPr>
          </p:pic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0674" y="5951991"/>
                <a:ext cx="1219200" cy="774700"/>
              </a:xfrm>
              <a:prstGeom prst="rect">
                <a:avLst/>
              </a:prstGeom>
            </p:spPr>
          </p:pic>
        </p:grpSp>
        <p:sp>
          <p:nvSpPr>
            <p:cNvPr id="80" name="Right Arrow 79"/>
            <p:cNvSpPr/>
            <p:nvPr/>
          </p:nvSpPr>
          <p:spPr>
            <a:xfrm rot="1308167">
              <a:off x="10451758" y="5228466"/>
              <a:ext cx="554930" cy="351132"/>
            </a:xfrm>
            <a:prstGeom prst="rightArrow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025234" y="4771557"/>
              <a:ext cx="1476491" cy="101272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rgbClr val="002A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New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Algorithms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0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Optimization </a:t>
            </a:r>
            <a:r>
              <a:rPr lang="mr-IN" dirty="0" smtClean="0"/>
              <a:t>–</a:t>
            </a:r>
            <a:r>
              <a:rPr lang="en-US" dirty="0" smtClean="0"/>
              <a:t> This is where we are focusing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0846" y="1700887"/>
            <a:ext cx="12941657" cy="28964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Using Multiple Objective Genetic Programming (MOGP) provides the ability to: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 the optimization process with best algorithms that exist today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Automatically mix-and-match parts of those algorithms to provide hybrid algorithms that outperform these systems alone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4693" y="4407972"/>
            <a:ext cx="13252881" cy="3366140"/>
            <a:chOff x="684955" y="4715332"/>
            <a:chExt cx="13252881" cy="3366140"/>
          </a:xfrm>
        </p:grpSpPr>
        <p:grpSp>
          <p:nvGrpSpPr>
            <p:cNvPr id="21" name="Group 20"/>
            <p:cNvGrpSpPr/>
            <p:nvPr/>
          </p:nvGrpSpPr>
          <p:grpSpPr>
            <a:xfrm>
              <a:off x="684955" y="4715332"/>
              <a:ext cx="13252881" cy="3366140"/>
              <a:chOff x="1305892" y="1790465"/>
              <a:chExt cx="13252881" cy="336614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675466" y="1790465"/>
                <a:ext cx="11827903" cy="3366140"/>
              </a:xfrm>
              <a:prstGeom prst="rect">
                <a:avLst/>
              </a:prstGeom>
              <a:solidFill>
                <a:srgbClr val="FFEF39">
                  <a:alpha val="17000"/>
                </a:srgb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0978442" y="2361197"/>
                <a:ext cx="3580331" cy="2572891"/>
                <a:chOff x="2025649" y="1097223"/>
                <a:chExt cx="3580331" cy="2572891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3091810" y="1887609"/>
                  <a:ext cx="1455902" cy="920026"/>
                </a:xfrm>
                <a:prstGeom prst="rect">
                  <a:avLst/>
                </a:prstGeom>
                <a:solidFill>
                  <a:srgbClr val="005FBF"/>
                </a:solidFill>
                <a:ln w="28575">
                  <a:solidFill>
                    <a:srgbClr val="002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smtClean="0"/>
                    <a:t>Optimization</a:t>
                  </a:r>
                  <a:endParaRPr lang="en-US" sz="1800" dirty="0"/>
                </a:p>
              </p:txBody>
            </p:sp>
            <p:graphicFrame>
              <p:nvGraphicFramePr>
                <p:cNvPr id="47" name="Content Placeholder 3"/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2025649" y="1097223"/>
                <a:ext cx="3580331" cy="257289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grpSp>
            <p:nvGrpSpPr>
              <p:cNvPr id="24" name="Group 23"/>
              <p:cNvGrpSpPr/>
              <p:nvPr/>
            </p:nvGrpSpPr>
            <p:grpSpPr>
              <a:xfrm>
                <a:off x="1305892" y="2701858"/>
                <a:ext cx="1740765" cy="712616"/>
                <a:chOff x="1082607" y="2498659"/>
                <a:chExt cx="1740765" cy="712616"/>
              </a:xfrm>
            </p:grpSpPr>
            <p:sp>
              <p:nvSpPr>
                <p:cNvPr id="44" name="Right Arrow 43"/>
                <p:cNvSpPr/>
                <p:nvPr/>
              </p:nvSpPr>
              <p:spPr>
                <a:xfrm>
                  <a:off x="2175773" y="2683076"/>
                  <a:ext cx="647599" cy="343782"/>
                </a:xfrm>
                <a:prstGeom prst="right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082607" y="2498659"/>
                  <a:ext cx="1104620" cy="712616"/>
                </a:xfrm>
                <a:prstGeom prst="rect">
                  <a:avLst/>
                </a:prstGeom>
                <a:solidFill>
                  <a:schemeClr val="accent6"/>
                </a:solidFill>
                <a:ln w="28575">
                  <a:solidFill>
                    <a:srgbClr val="002A5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dirty="0" smtClean="0">
                      <a:solidFill>
                        <a:schemeClr val="tx1"/>
                      </a:solidFill>
                    </a:rPr>
                    <a:t>New</a:t>
                  </a:r>
                </a:p>
                <a:p>
                  <a:pPr algn="ctr"/>
                  <a:r>
                    <a:rPr lang="en-US" sz="1800" dirty="0" smtClean="0">
                      <a:solidFill>
                        <a:schemeClr val="tx1"/>
                      </a:solidFill>
                    </a:rPr>
                    <a:t>Data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7278491" y="2096402"/>
                <a:ext cx="1476491" cy="1931552"/>
              </a:xfrm>
              <a:prstGeom prst="rect">
                <a:avLst/>
              </a:prstGeom>
              <a:solidFill>
                <a:srgbClr val="005FBF"/>
              </a:solidFill>
              <a:ln w="28575">
                <a:solidFill>
                  <a:srgbClr val="002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Human Analyst</a:t>
                </a:r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4617437" y="2069880"/>
                <a:ext cx="2609969" cy="961002"/>
                <a:chOff x="5434191" y="5769389"/>
                <a:chExt cx="2609969" cy="96100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5434191" y="5769389"/>
                  <a:ext cx="1957389" cy="961002"/>
                  <a:chOff x="5434191" y="5769389"/>
                  <a:chExt cx="1957389" cy="961002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6084748" y="5769389"/>
                    <a:ext cx="1306832" cy="961002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8575">
                    <a:solidFill>
                      <a:srgbClr val="002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High Probability Data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Right Arrow 42"/>
                  <p:cNvSpPr/>
                  <p:nvPr/>
                </p:nvSpPr>
                <p:spPr>
                  <a:xfrm>
                    <a:off x="5434191" y="6077999"/>
                    <a:ext cx="647599" cy="343782"/>
                  </a:xfrm>
                  <a:prstGeom prst="rightArrow">
                    <a:avLst/>
                  </a:prstGeom>
                  <a:solidFill>
                    <a:schemeClr val="accent6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41" name="Right Arrow 40"/>
                <p:cNvSpPr/>
                <p:nvPr/>
              </p:nvSpPr>
              <p:spPr>
                <a:xfrm>
                  <a:off x="7396561" y="6077999"/>
                  <a:ext cx="647599" cy="343782"/>
                </a:xfrm>
                <a:prstGeom prst="right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609438" y="3178053"/>
                <a:ext cx="2617966" cy="849901"/>
                <a:chOff x="5426192" y="6877562"/>
                <a:chExt cx="2617966" cy="849901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5426192" y="6877562"/>
                  <a:ext cx="1965387" cy="849901"/>
                  <a:chOff x="5426192" y="6877562"/>
                  <a:chExt cx="1965387" cy="849901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6084747" y="6877562"/>
                    <a:ext cx="1306832" cy="849901"/>
                  </a:xfrm>
                  <a:prstGeom prst="rect">
                    <a:avLst/>
                  </a:prstGeom>
                  <a:solidFill>
                    <a:schemeClr val="accent6"/>
                  </a:solidFill>
                  <a:ln w="28575">
                    <a:solidFill>
                      <a:srgbClr val="002A5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Less</a:t>
                    </a:r>
                  </a:p>
                  <a:p>
                    <a:pPr algn="ctr"/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Interesting</a:t>
                    </a:r>
                  </a:p>
                  <a:p>
                    <a:pPr algn="ctr"/>
                    <a:r>
                      <a:rPr lang="en-US" sz="1800" dirty="0" smtClean="0">
                        <a:solidFill>
                          <a:schemeClr val="tx1"/>
                        </a:solidFill>
                      </a:rPr>
                      <a:t>Data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ight Arrow 38"/>
                  <p:cNvSpPr/>
                  <p:nvPr/>
                </p:nvSpPr>
                <p:spPr>
                  <a:xfrm>
                    <a:off x="5426192" y="7130621"/>
                    <a:ext cx="647599" cy="343782"/>
                  </a:xfrm>
                  <a:prstGeom prst="rightArrow">
                    <a:avLst/>
                  </a:prstGeom>
                  <a:solidFill>
                    <a:schemeClr val="accent6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37" name="Right Arrow 36"/>
                <p:cNvSpPr/>
                <p:nvPr/>
              </p:nvSpPr>
              <p:spPr>
                <a:xfrm>
                  <a:off x="7396559" y="7130621"/>
                  <a:ext cx="647599" cy="343782"/>
                </a:xfrm>
                <a:prstGeom prst="rightArrow">
                  <a:avLst/>
                </a:prstGeom>
                <a:solidFill>
                  <a:schemeClr val="accent6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3089610" y="2073569"/>
                <a:ext cx="1542737" cy="1937452"/>
              </a:xfrm>
              <a:prstGeom prst="rect">
                <a:avLst/>
              </a:prstGeom>
              <a:solidFill>
                <a:srgbClr val="005FBF"/>
              </a:solidFill>
              <a:ln w="28575">
                <a:solidFill>
                  <a:srgbClr val="002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/>
                  <a:t>Automated</a:t>
                </a:r>
              </a:p>
              <a:p>
                <a:pPr algn="ctr"/>
                <a:r>
                  <a:rPr lang="en-US" sz="1800" dirty="0" smtClean="0"/>
                  <a:t>Prescreening</a:t>
                </a:r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8754982" y="2848749"/>
                <a:ext cx="647599" cy="343782"/>
              </a:xfrm>
              <a:prstGeom prst="rightArrow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1" name="Right Arrow 30"/>
              <p:cNvSpPr/>
              <p:nvPr/>
            </p:nvSpPr>
            <p:spPr>
              <a:xfrm>
                <a:off x="10859122" y="2847639"/>
                <a:ext cx="647599" cy="343782"/>
              </a:xfrm>
              <a:prstGeom prst="rightArrow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Bent-Up Arrow 31"/>
              <p:cNvSpPr/>
              <p:nvPr/>
            </p:nvSpPr>
            <p:spPr>
              <a:xfrm flipH="1">
                <a:off x="3634083" y="4065025"/>
                <a:ext cx="7872638" cy="794195"/>
              </a:xfrm>
              <a:prstGeom prst="bentUpArrow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402581" y="2524877"/>
                <a:ext cx="1476491" cy="991527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rgbClr val="002A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</a:rPr>
                  <a:t>New</a:t>
                </a:r>
              </a:p>
              <a:p>
                <a:pPr algn="ctr"/>
                <a:r>
                  <a:rPr lang="en-US" sz="1800" dirty="0" smtClean="0">
                    <a:solidFill>
                      <a:schemeClr val="tx1"/>
                    </a:solidFill>
                  </a:rPr>
                  <a:t>Categorized Data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849852" y="7296799"/>
              <a:ext cx="4496494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As input data evolves, system evolves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7491" y="5680283"/>
              <a:ext cx="1058592" cy="110461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0674" y="5951991"/>
              <a:ext cx="1219200" cy="774700"/>
            </a:xfrm>
            <a:prstGeom prst="rect">
              <a:avLst/>
            </a:prstGeom>
          </p:spPr>
        </p:pic>
      </p:grpSp>
      <p:sp>
        <p:nvSpPr>
          <p:cNvPr id="34" name="Oval 33"/>
          <p:cNvSpPr/>
          <p:nvPr/>
        </p:nvSpPr>
        <p:spPr>
          <a:xfrm>
            <a:off x="10384866" y="4617261"/>
            <a:ext cx="3540257" cy="34060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323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220133" y="1531256"/>
            <a:ext cx="14257867" cy="429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8" name="Left-Right Arrow 87"/>
          <p:cNvSpPr/>
          <p:nvPr/>
        </p:nvSpPr>
        <p:spPr>
          <a:xfrm rot="16200000">
            <a:off x="2524680" y="3458810"/>
            <a:ext cx="820723" cy="308729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happen this semester?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198567" y="2476291"/>
            <a:ext cx="4110099" cy="1598503"/>
          </a:xfrm>
          <a:prstGeom prst="rect">
            <a:avLst/>
          </a:prstGeom>
          <a:solidFill>
            <a:srgbClr val="005FB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1464" y="1677574"/>
            <a:ext cx="9510752" cy="1564693"/>
          </a:xfrm>
          <a:prstGeom prst="rect">
            <a:avLst/>
          </a:prstGeom>
          <a:solidFill>
            <a:srgbClr val="005FB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785" y="1849427"/>
            <a:ext cx="702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First Semester Students 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Concept Development (10 Weeks)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90116" y="2222500"/>
            <a:ext cx="9036941" cy="792656"/>
            <a:chOff x="1542159" y="3354919"/>
            <a:chExt cx="9036941" cy="792656"/>
          </a:xfrm>
        </p:grpSpPr>
        <p:grpSp>
          <p:nvGrpSpPr>
            <p:cNvPr id="26" name="Group 25"/>
            <p:cNvGrpSpPr/>
            <p:nvPr/>
          </p:nvGrpSpPr>
          <p:grpSpPr>
            <a:xfrm>
              <a:off x="3048380" y="3354919"/>
              <a:ext cx="1401483" cy="792656"/>
              <a:chOff x="3110485" y="3354919"/>
              <a:chExt cx="1401483" cy="792656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24841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10485" y="3495793"/>
                <a:ext cx="1401483" cy="51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smtClean="0"/>
                  <a:t>Genetic Programming</a:t>
                </a:r>
                <a:endParaRPr lang="en-US" sz="1600" dirty="0" smtClean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83314" y="3354919"/>
              <a:ext cx="1411957" cy="792656"/>
              <a:chOff x="4714623" y="3354919"/>
              <a:chExt cx="1411957" cy="79265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34216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714623" y="3391149"/>
                <a:ext cx="1411957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dirty="0" smtClean="0"/>
                  <a:t>Multiple </a:t>
                </a:r>
                <a:r>
                  <a:rPr lang="en-US" sz="1600" smtClean="0"/>
                  <a:t>Objective</a:t>
                </a:r>
                <a:r>
                  <a:rPr lang="en-US" sz="1600"/>
                  <a:t> </a:t>
                </a:r>
                <a:r>
                  <a:rPr lang="en-US" sz="1600" smtClean="0"/>
                  <a:t>Optimization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28722" y="3354919"/>
              <a:ext cx="1372770" cy="792656"/>
              <a:chOff x="6184316" y="3354919"/>
              <a:chExt cx="1372770" cy="79265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84316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51577" y="3391149"/>
                <a:ext cx="1238249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dirty="0" smtClean="0"/>
                  <a:t>Machine Learning  (</a:t>
                </a:r>
                <a:r>
                  <a:rPr lang="en-US" sz="1600" dirty="0" err="1" smtClean="0"/>
                  <a:t>Titantic</a:t>
                </a:r>
                <a:r>
                  <a:rPr lang="en-US" sz="1600" dirty="0" smtClean="0"/>
                  <a:t>)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634943" y="3354919"/>
              <a:ext cx="1395830" cy="792656"/>
              <a:chOff x="7633871" y="3354919"/>
              <a:chExt cx="1395830" cy="7926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645401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633871" y="3381599"/>
                <a:ext cx="1395830" cy="739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dirty="0" smtClean="0"/>
                  <a:t>Genetic Programming w/ DEAP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64222" y="3354919"/>
              <a:ext cx="1414878" cy="792656"/>
              <a:chOff x="9164222" y="3354919"/>
              <a:chExt cx="1414878" cy="7926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185276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9164222" y="3391149"/>
                <a:ext cx="1414878" cy="72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dirty="0" smtClean="0"/>
                  <a:t>Genetic Programming w/ </a:t>
                </a:r>
                <a:r>
                  <a:rPr lang="en-US" sz="1600" dirty="0" err="1" smtClean="0"/>
                  <a:t>EMade</a:t>
                </a:r>
                <a:endParaRPr lang="en-US" sz="1600" dirty="0" smtClean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542159" y="3354919"/>
              <a:ext cx="1372770" cy="792656"/>
              <a:chOff x="1542159" y="3354919"/>
              <a:chExt cx="1372770" cy="79265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542159" y="3354919"/>
                <a:ext cx="1372770" cy="792656"/>
              </a:xfrm>
              <a:prstGeom prst="rect">
                <a:avLst/>
              </a:prstGeom>
              <a:solidFill>
                <a:schemeClr val="accent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36791" y="3495793"/>
                <a:ext cx="1183507" cy="51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5000"/>
                  </a:lnSpc>
                  <a:spcAft>
                    <a:spcPts val="1200"/>
                  </a:spcAft>
                </a:pPr>
                <a:r>
                  <a:rPr lang="en-US" sz="1600" dirty="0" smtClean="0"/>
                  <a:t>Genetic Algorithms</a:t>
                </a:r>
                <a:endParaRPr lang="en-US" sz="1600" dirty="0"/>
              </a:p>
            </p:txBody>
          </p:sp>
        </p:grpSp>
      </p:grpSp>
      <p:sp>
        <p:nvSpPr>
          <p:cNvPr id="74" name="Rectangle 73"/>
          <p:cNvSpPr/>
          <p:nvPr/>
        </p:nvSpPr>
        <p:spPr>
          <a:xfrm>
            <a:off x="457200" y="4030788"/>
            <a:ext cx="9510752" cy="1564693"/>
          </a:xfrm>
          <a:prstGeom prst="rect">
            <a:avLst/>
          </a:prstGeom>
          <a:solidFill>
            <a:srgbClr val="005FB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662365" y="4487966"/>
            <a:ext cx="1401483" cy="792656"/>
            <a:chOff x="2310667" y="5025223"/>
            <a:chExt cx="1401483" cy="792656"/>
          </a:xfrm>
        </p:grpSpPr>
        <p:sp>
          <p:nvSpPr>
            <p:cNvPr id="49" name="Rectangle 48"/>
            <p:cNvSpPr/>
            <p:nvPr/>
          </p:nvSpPr>
          <p:spPr>
            <a:xfrm>
              <a:off x="2325023" y="5025223"/>
              <a:ext cx="1372770" cy="79265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10667" y="5166097"/>
              <a:ext cx="1401483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Background Research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584381" y="4487966"/>
            <a:ext cx="1411957" cy="792656"/>
            <a:chOff x="3845601" y="5025223"/>
            <a:chExt cx="1411957" cy="792656"/>
          </a:xfrm>
        </p:grpSpPr>
        <p:sp>
          <p:nvSpPr>
            <p:cNvPr id="47" name="Rectangle 46"/>
            <p:cNvSpPr/>
            <p:nvPr/>
          </p:nvSpPr>
          <p:spPr>
            <a:xfrm>
              <a:off x="3865194" y="5025223"/>
              <a:ext cx="1372770" cy="79265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45601" y="5270741"/>
              <a:ext cx="1411957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Prototyping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516871" y="4487966"/>
            <a:ext cx="1372770" cy="792656"/>
            <a:chOff x="5391009" y="5025223"/>
            <a:chExt cx="1372770" cy="792656"/>
          </a:xfrm>
        </p:grpSpPr>
        <p:sp>
          <p:nvSpPr>
            <p:cNvPr id="45" name="Rectangle 44"/>
            <p:cNvSpPr/>
            <p:nvPr/>
          </p:nvSpPr>
          <p:spPr>
            <a:xfrm>
              <a:off x="5391009" y="5025223"/>
              <a:ext cx="1372770" cy="79265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58270" y="5270741"/>
              <a:ext cx="1238249" cy="30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Proposal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410173" y="4487966"/>
            <a:ext cx="1395830" cy="792656"/>
            <a:chOff x="8445557" y="4997676"/>
            <a:chExt cx="1395830" cy="792656"/>
          </a:xfrm>
        </p:grpSpPr>
        <p:sp>
          <p:nvSpPr>
            <p:cNvPr id="43" name="Rectangle 42"/>
            <p:cNvSpPr/>
            <p:nvPr/>
          </p:nvSpPr>
          <p:spPr>
            <a:xfrm>
              <a:off x="8457087" y="4997676"/>
              <a:ext cx="1372770" cy="79265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5557" y="5138550"/>
              <a:ext cx="1395830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Begin Execution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69062" y="4487966"/>
            <a:ext cx="1372770" cy="792656"/>
            <a:chOff x="804446" y="5025223"/>
            <a:chExt cx="1372770" cy="792656"/>
          </a:xfrm>
        </p:grpSpPr>
        <p:sp>
          <p:nvSpPr>
            <p:cNvPr id="39" name="Rectangle 38"/>
            <p:cNvSpPr/>
            <p:nvPr/>
          </p:nvSpPr>
          <p:spPr>
            <a:xfrm>
              <a:off x="804446" y="5025223"/>
              <a:ext cx="1372770" cy="792656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9078" y="5061453"/>
              <a:ext cx="1183507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Form Concepts &amp; Team</a:t>
              </a:r>
              <a:endParaRPr 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667809" y="4098764"/>
            <a:ext cx="59700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Returning Students </a:t>
            </a:r>
            <a:r>
              <a:rPr lang="mr-IN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–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Project Initiation (10 Weeks) 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0326535" y="3026882"/>
            <a:ext cx="877245" cy="820142"/>
            <a:chOff x="8774755" y="6617006"/>
            <a:chExt cx="877245" cy="820142"/>
          </a:xfrm>
        </p:grpSpPr>
        <p:sp>
          <p:nvSpPr>
            <p:cNvPr id="61" name="Rectangle 60"/>
            <p:cNvSpPr/>
            <p:nvPr/>
          </p:nvSpPr>
          <p:spPr>
            <a:xfrm>
              <a:off x="8774755" y="6617006"/>
              <a:ext cx="877245" cy="82014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817736" y="6771623"/>
              <a:ext cx="791282" cy="5109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Team Draft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353050" y="3020010"/>
            <a:ext cx="1178285" cy="833885"/>
            <a:chOff x="10391415" y="6617006"/>
            <a:chExt cx="1356085" cy="833885"/>
          </a:xfrm>
        </p:grpSpPr>
        <p:sp>
          <p:nvSpPr>
            <p:cNvPr id="64" name="Rectangle 63"/>
            <p:cNvSpPr/>
            <p:nvPr/>
          </p:nvSpPr>
          <p:spPr>
            <a:xfrm>
              <a:off x="10391415" y="6617006"/>
              <a:ext cx="1356085" cy="833885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457858" y="6765207"/>
              <a:ext cx="1223199" cy="53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Project Execution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2680132" y="3031621"/>
            <a:ext cx="1457685" cy="833885"/>
            <a:chOff x="12080515" y="6744403"/>
            <a:chExt cx="1533885" cy="833885"/>
          </a:xfrm>
        </p:grpSpPr>
        <p:sp>
          <p:nvSpPr>
            <p:cNvPr id="67" name="Rectangle 66"/>
            <p:cNvSpPr/>
            <p:nvPr/>
          </p:nvSpPr>
          <p:spPr>
            <a:xfrm>
              <a:off x="12080515" y="6744403"/>
              <a:ext cx="1533885" cy="833885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55670" y="6801247"/>
              <a:ext cx="1383576" cy="720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smtClean="0"/>
                <a:t>Final Presentation &amp; Report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198567" y="2567442"/>
            <a:ext cx="33405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Combined Teams (5 Weeks)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0"/>
          </p:nvPr>
        </p:nvSpPr>
        <p:spPr>
          <a:xfrm>
            <a:off x="366172" y="5932324"/>
            <a:ext cx="13719175" cy="204327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400"/>
              </a:spcBef>
            </a:pPr>
            <a:r>
              <a:rPr lang="en-US" dirty="0" smtClean="0"/>
              <a:t>Plan designed to address: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</a:t>
            </a:r>
            <a:r>
              <a:rPr lang="en-US" dirty="0" smtClean="0"/>
              <a:t>oncept development/skill development for new students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Start returning students on projects of their choosing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Provide early interaction between new and returning students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Combine new and returning students in final products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Plans </a:t>
            </a:r>
            <a:r>
              <a:rPr lang="en-US" dirty="0"/>
              <a:t>may change based on weather, class progress etc</a:t>
            </a:r>
            <a:r>
              <a:rPr lang="en-US" dirty="0" smtClean="0"/>
              <a:t>.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Detailed Schedule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vip.gatech.edu/wiki/index.php/Spring_Semester_2018</a:t>
            </a:r>
            <a:endParaRPr lang="en-US" dirty="0" smtClean="0"/>
          </a:p>
        </p:txBody>
      </p:sp>
      <p:sp>
        <p:nvSpPr>
          <p:cNvPr id="81" name="Right Arrow 80"/>
          <p:cNvSpPr/>
          <p:nvPr/>
        </p:nvSpPr>
        <p:spPr>
          <a:xfrm rot="5400000">
            <a:off x="5656341" y="3454191"/>
            <a:ext cx="734175" cy="30451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017294" y="3423002"/>
            <a:ext cx="1763217" cy="366892"/>
            <a:chOff x="8774755" y="6617006"/>
            <a:chExt cx="877245" cy="820142"/>
          </a:xfrm>
        </p:grpSpPr>
        <p:sp>
          <p:nvSpPr>
            <p:cNvPr id="84" name="Rectangle 83"/>
            <p:cNvSpPr/>
            <p:nvPr/>
          </p:nvSpPr>
          <p:spPr>
            <a:xfrm>
              <a:off x="8774755" y="6617006"/>
              <a:ext cx="877245" cy="820142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817736" y="6666979"/>
              <a:ext cx="791282" cy="720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5000"/>
                </a:lnSpc>
                <a:spcAft>
                  <a:spcPts val="1200"/>
                </a:spcAft>
              </a:pPr>
              <a:r>
                <a:rPr lang="en-US" sz="1600" dirty="0" err="1" smtClean="0"/>
                <a:t>Ormsby</a:t>
              </a:r>
              <a:r>
                <a:rPr lang="en-US" sz="1600" dirty="0" smtClean="0"/>
                <a:t> Outing</a:t>
              </a:r>
            </a:p>
          </p:txBody>
        </p:sp>
      </p:grpSp>
      <p:sp>
        <p:nvSpPr>
          <p:cNvPr id="86" name="Right Arrow 85"/>
          <p:cNvSpPr/>
          <p:nvPr/>
        </p:nvSpPr>
        <p:spPr>
          <a:xfrm rot="16200000">
            <a:off x="6842636" y="3456624"/>
            <a:ext cx="791428" cy="3569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911497" y="1531256"/>
            <a:ext cx="916037" cy="5109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5000"/>
              </a:lnSpc>
              <a:spcAft>
                <a:spcPts val="1200"/>
              </a:spcAft>
            </a:pPr>
            <a:r>
              <a:rPr lang="en-US" sz="1600" smtClean="0"/>
              <a:t>Spring Break</a:t>
            </a:r>
            <a:endParaRPr lang="en-US" sz="1600" dirty="0" smtClean="0"/>
          </a:p>
        </p:txBody>
      </p:sp>
      <p:sp>
        <p:nvSpPr>
          <p:cNvPr id="90" name="Right Arrow 89"/>
          <p:cNvSpPr/>
          <p:nvPr/>
        </p:nvSpPr>
        <p:spPr>
          <a:xfrm rot="19341090">
            <a:off x="9618325" y="4057706"/>
            <a:ext cx="781622" cy="299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1" name="Right Arrow 90"/>
          <p:cNvSpPr/>
          <p:nvPr/>
        </p:nvSpPr>
        <p:spPr>
          <a:xfrm rot="2197832">
            <a:off x="9569213" y="2952209"/>
            <a:ext cx="781622" cy="299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8575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2" name="Left-Right Arrow 91"/>
          <p:cNvSpPr/>
          <p:nvPr/>
        </p:nvSpPr>
        <p:spPr>
          <a:xfrm rot="16200000">
            <a:off x="8755742" y="3495356"/>
            <a:ext cx="820723" cy="308729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0127668" y="2084638"/>
            <a:ext cx="70899" cy="278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210" y="2476500"/>
            <a:ext cx="3945467" cy="3794490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All Students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Major Factors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VIP Notebooks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Team Assessments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Team Final Presentation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Team Final </a:t>
            </a:r>
            <a:r>
              <a:rPr lang="en-US" sz="1800" dirty="0" smtClean="0"/>
              <a:t>Report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Attendance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Additional Factors</a:t>
            </a:r>
          </a:p>
          <a:p>
            <a:pPr lvl="1">
              <a:spcBef>
                <a:spcPts val="800"/>
              </a:spcBef>
            </a:pPr>
            <a:r>
              <a:rPr lang="en-US" sz="1800" dirty="0" smtClean="0"/>
              <a:t>Wiki Content Modifications</a:t>
            </a:r>
          </a:p>
          <a:p>
            <a:pPr lvl="1">
              <a:spcBef>
                <a:spcPts val="800"/>
              </a:spcBef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 Modifications</a:t>
            </a:r>
            <a:endParaRPr lang="en-US" sz="1800" dirty="0"/>
          </a:p>
        </p:txBody>
      </p:sp>
      <p:sp>
        <p:nvSpPr>
          <p:cNvPr id="6" name="Text Placeholder 76"/>
          <p:cNvSpPr txBox="1">
            <a:spLocks/>
          </p:cNvSpPr>
          <p:nvPr/>
        </p:nvSpPr>
        <p:spPr>
          <a:xfrm>
            <a:off x="457200" y="5853314"/>
            <a:ext cx="13719175" cy="204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Tahoma" panose="020B0604030504040204" pitchFamily="34" charset="0"/>
              <a:buChar char="-"/>
              <a:defRPr kumimoji="0" lang="en-US" sz="24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endParaRPr lang="en-US" dirty="0"/>
          </a:p>
        </p:txBody>
      </p:sp>
      <p:sp>
        <p:nvSpPr>
          <p:cNvPr id="7" name="Text Placeholder 76"/>
          <p:cNvSpPr txBox="1">
            <a:spLocks/>
          </p:cNvSpPr>
          <p:nvPr/>
        </p:nvSpPr>
        <p:spPr>
          <a:xfrm>
            <a:off x="7990914" y="1774478"/>
            <a:ext cx="6342614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Tahoma" panose="020B0604030504040204" pitchFamily="34" charset="0"/>
              <a:buChar char="-"/>
              <a:defRPr kumimoji="0" lang="en-US" sz="24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dirty="0" smtClean="0"/>
              <a:t>Goal for our graduating students is to provide a tool that can graduate with you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Snapshots of GA GitHub to GitHub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Snapshots of </a:t>
            </a:r>
            <a:r>
              <a:rPr lang="en-US" u="sng" dirty="0" smtClean="0"/>
              <a:t>parts</a:t>
            </a:r>
            <a:r>
              <a:rPr lang="en-US" dirty="0" smtClean="0"/>
              <a:t> of  VIP Wiki to GitHub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 smtClean="0"/>
              <a:t>Emphasis on use of Wiki this semester</a:t>
            </a:r>
          </a:p>
          <a:p>
            <a:pPr>
              <a:spcBef>
                <a:spcPts val="400"/>
              </a:spcBef>
            </a:pPr>
            <a:r>
              <a:rPr lang="en-US" dirty="0" smtClean="0"/>
              <a:t>A good VIP notebook is not an option</a:t>
            </a:r>
          </a:p>
          <a:p>
            <a:pPr lvl="1">
              <a:spcBef>
                <a:spcPts val="400"/>
              </a:spcBef>
            </a:pPr>
            <a:r>
              <a:rPr lang="en-US" dirty="0" smtClean="0"/>
              <a:t>Some very good technical students have not performed well on notebooks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03258" y="2269349"/>
            <a:ext cx="2785533" cy="14063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Tahoma" panose="020B0604030504040204" pitchFamily="34" charset="0"/>
              <a:buChar char="-"/>
              <a:defRPr kumimoji="0" lang="en-US" sz="24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dirty="0"/>
              <a:t>1st Semester</a:t>
            </a:r>
          </a:p>
          <a:p>
            <a:pPr>
              <a:spcBef>
                <a:spcPts val="800"/>
              </a:spcBef>
            </a:pPr>
            <a:r>
              <a:rPr lang="en-US" sz="2000" dirty="0" smtClean="0"/>
              <a:t>Assignments</a:t>
            </a:r>
            <a:endParaRPr lang="en-US" sz="2000" dirty="0"/>
          </a:p>
          <a:p>
            <a:pPr>
              <a:spcBef>
                <a:spcPts val="800"/>
              </a:spcBef>
            </a:pPr>
            <a:r>
              <a:rPr lang="en-US" sz="2000" dirty="0"/>
              <a:t>Presentations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03259" y="3992745"/>
            <a:ext cx="2785533" cy="26451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2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Tahoma" panose="020B0604030504040204" pitchFamily="34" charset="0"/>
              <a:buChar char="-"/>
              <a:defRPr kumimoji="0" lang="en-US" sz="24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 kumimoji="0" lang="en-US" sz="20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Semester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sz="2000" dirty="0" smtClean="0"/>
              <a:t>Service </a:t>
            </a:r>
            <a:r>
              <a:rPr lang="en-US" sz="2000" dirty="0"/>
              <a:t>Activities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Project Deliverables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Concept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Research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Prototyping</a:t>
            </a:r>
          </a:p>
          <a:p>
            <a:pPr lvl="1">
              <a:spcBef>
                <a:spcPts val="800"/>
              </a:spcBef>
            </a:pPr>
            <a:r>
              <a:rPr lang="en-US" sz="1800" dirty="0"/>
              <a:t>Proposal</a:t>
            </a:r>
          </a:p>
        </p:txBody>
      </p:sp>
      <p:sp>
        <p:nvSpPr>
          <p:cNvPr id="10" name="Cross 9"/>
          <p:cNvSpPr/>
          <p:nvPr/>
        </p:nvSpPr>
        <p:spPr>
          <a:xfrm>
            <a:off x="4334932" y="3992745"/>
            <a:ext cx="508000" cy="524933"/>
          </a:xfrm>
          <a:prstGeom prst="plus">
            <a:avLst>
              <a:gd name="adj" fmla="val 39475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51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019300"/>
            <a:ext cx="14173200" cy="5228167"/>
          </a:xfrm>
        </p:spPr>
        <p:txBody>
          <a:bodyPr/>
          <a:lstStyle/>
          <a:p>
            <a:r>
              <a:rPr lang="en-US" dirty="0" smtClean="0"/>
              <a:t>Fall Semester 20 registered 18 completed, 14 A’s, 4B’s</a:t>
            </a:r>
          </a:p>
          <a:p>
            <a:r>
              <a:rPr lang="en-US" dirty="0" smtClean="0"/>
              <a:t>Spring Semester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77189"/>
              </p:ext>
            </p:extLst>
          </p:nvPr>
        </p:nvGraphicFramePr>
        <p:xfrm>
          <a:off x="579412" y="3793067"/>
          <a:ext cx="13855790" cy="260773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78013"/>
                <a:gridCol w="846392"/>
                <a:gridCol w="506413"/>
                <a:gridCol w="830263"/>
                <a:gridCol w="708025"/>
                <a:gridCol w="873125"/>
                <a:gridCol w="979945"/>
                <a:gridCol w="741363"/>
                <a:gridCol w="1881759"/>
                <a:gridCol w="1152623"/>
                <a:gridCol w="1152623"/>
                <a:gridCol w="1152623"/>
                <a:gridCol w="1152623"/>
              </a:tblGrid>
              <a:tr h="651933">
                <a:tc>
                  <a:txBody>
                    <a:bodyPr/>
                    <a:lstStyle/>
                    <a:p>
                      <a:pPr algn="l" fontAlgn="b"/>
                      <a:r>
                        <a:rPr lang="sk-SK" sz="2800" u="none" strike="noStrike">
                          <a:effectLst/>
                        </a:rPr>
                        <a:t> </a:t>
                      </a:r>
                      <a:endParaRPr lang="sk-SK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Total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ISYE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ECE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Math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BMED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UEC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Sophomore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Junior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Senior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1 hour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2 hour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51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Returning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>
                          <a:effectLst/>
                        </a:rPr>
                        <a:t>12</a:t>
                      </a:r>
                      <a:endParaRPr lang="is-I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51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New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</a:t>
                      </a:r>
                      <a:endParaRPr lang="is-I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2800" u="none" strike="noStrike">
                          <a:effectLst/>
                        </a:rPr>
                        <a:t>11</a:t>
                      </a:r>
                      <a:endParaRPr lang="cs-CZ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65193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Total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</a:t>
                      </a:r>
                      <a:endParaRPr lang="uk-UA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 dirty="0">
                          <a:effectLst/>
                        </a:rPr>
                        <a:t>23</a:t>
                      </a:r>
                      <a:endParaRPr lang="is-I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15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14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800" u="none" strike="noStrike">
                          <a:effectLst/>
                        </a:rPr>
                        <a:t>20</a:t>
                      </a:r>
                      <a:endParaRPr lang="is-IS" sz="28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1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GTRI Summer Internship Possibility: &lt;</a:t>
            </a:r>
            <a:r>
              <a:rPr lang="en-US" dirty="0"/>
              <a:t> 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urip.gtri.gatech.edu/Projects/Details/085d5e9e-3110-4998-ac61-76bad94940e8</a:t>
            </a:r>
            <a:r>
              <a:rPr lang="en-US" u="sng" dirty="0" smtClean="0"/>
              <a:t>&gt;</a:t>
            </a:r>
          </a:p>
          <a:p>
            <a:r>
              <a:rPr lang="en-US" u="sng" dirty="0" smtClean="0"/>
              <a:t>8 students from last semester working paid GTRI Student Assistantships</a:t>
            </a:r>
          </a:p>
          <a:p>
            <a:r>
              <a:rPr lang="en-US" u="sng" dirty="0" smtClean="0"/>
              <a:t>Gift from Harris Corp expected for our team</a:t>
            </a:r>
          </a:p>
          <a:p>
            <a:pPr lvl="1"/>
            <a:r>
              <a:rPr lang="en-US" u="sng" dirty="0" smtClean="0"/>
              <a:t>Team Building/</a:t>
            </a:r>
            <a:r>
              <a:rPr lang="en-US" u="sng" dirty="0" err="1" smtClean="0"/>
              <a:t>Ormesby’s</a:t>
            </a:r>
            <a:r>
              <a:rPr lang="en-US" u="sng" dirty="0" smtClean="0"/>
              <a:t> </a:t>
            </a:r>
            <a:r>
              <a:rPr lang="en-US" u="sng" dirty="0" err="1" smtClean="0"/>
              <a:t>outting</a:t>
            </a:r>
            <a:endParaRPr lang="en-US" u="sng" dirty="0" smtClean="0"/>
          </a:p>
          <a:p>
            <a:pPr lvl="1"/>
            <a:r>
              <a:rPr lang="en-US" u="sng" dirty="0" smtClean="0"/>
              <a:t>Presentation at conferences</a:t>
            </a:r>
          </a:p>
          <a:p>
            <a:pPr lvl="1"/>
            <a:r>
              <a:rPr lang="en-US" u="sng" dirty="0" smtClean="0"/>
              <a:t>What’s in it for them?  They want access to you, i.e., looking for recruitment.  We will be inviting them to final presentations.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25393"/>
      </p:ext>
    </p:extLst>
  </p:cSld>
  <p:clrMapOvr>
    <a:masterClrMapping/>
  </p:clrMapOvr>
</p:sld>
</file>

<file path=ppt/theme/theme1.xml><?xml version="1.0" encoding="utf-8"?>
<a:theme xmlns:a="http://schemas.openxmlformats.org/drawingml/2006/main" name="GTRI_16X9_2015">
  <a:themeElements>
    <a:clrScheme name="GTRI Template Colors">
      <a:dk1>
        <a:srgbClr val="002A54"/>
      </a:dk1>
      <a:lt1>
        <a:srgbClr val="FFFFFF"/>
      </a:lt1>
      <a:dk2>
        <a:srgbClr val="002A54"/>
      </a:dk2>
      <a:lt2>
        <a:srgbClr val="FFF5DC"/>
      </a:lt2>
      <a:accent1>
        <a:srgbClr val="FDB913"/>
      </a:accent1>
      <a:accent2>
        <a:srgbClr val="BE9B69"/>
      </a:accent2>
      <a:accent3>
        <a:srgbClr val="005287"/>
      </a:accent3>
      <a:accent4>
        <a:srgbClr val="FDD571"/>
      </a:accent4>
      <a:accent5>
        <a:srgbClr val="E5D7C3"/>
      </a:accent5>
      <a:accent6>
        <a:srgbClr val="CEDAEB"/>
      </a:accent6>
      <a:hlink>
        <a:srgbClr val="304F7B"/>
      </a:hlink>
      <a:folHlink>
        <a:srgbClr val="B7C9E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>
            <a:ln>
              <a:solidFill>
                <a:schemeClr val="tx1"/>
              </a:solidFill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lnSpc>
            <a:spcPct val="85000"/>
          </a:lnSpc>
          <a:spcAft>
            <a:spcPts val="1200"/>
          </a:spcAft>
          <a:defRPr sz="2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TRI_16x9_2015.potx" id="{6C3E7E84-2492-4522-A860-F073DF5C6684}" vid="{0A1B8933-BAC7-468C-A1C1-659D94B59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true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781198B6-FDA3-4ACF-B709-BE7677A4104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33459</TotalTime>
  <Words>490</Words>
  <Application>Microsoft Macintosh PowerPoint</Application>
  <PresentationFormat>Custom</PresentationFormat>
  <Paragraphs>186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Tahoma</vt:lpstr>
      <vt:lpstr>GTRI_16X9_2015</vt:lpstr>
      <vt:lpstr>Introduction to  Automated Algorithm Design Vertically Integrated Project</vt:lpstr>
      <vt:lpstr>Vision for Automated Algorithm Design</vt:lpstr>
      <vt:lpstr>Hybrid Optimization – This is where we are focusing</vt:lpstr>
      <vt:lpstr>What will happen this semester?</vt:lpstr>
      <vt:lpstr>Grading Factors</vt:lpstr>
      <vt:lpstr>Statistics</vt:lpstr>
      <vt:lpstr>Random Information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Gerber, Andrew</dc:creator>
  <cp:lastModifiedBy>Rohling, Gregory A</cp:lastModifiedBy>
  <cp:revision>386</cp:revision>
  <cp:lastPrinted>2017-05-17T14:36:31Z</cp:lastPrinted>
  <dcterms:created xsi:type="dcterms:W3CDTF">2015-10-21T17:56:09Z</dcterms:created>
  <dcterms:modified xsi:type="dcterms:W3CDTF">2018-01-12T19:21:41Z</dcterms:modified>
</cp:coreProperties>
</file>