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996cd464d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996cd464d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824386c7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824386c7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824386c7a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824386c7a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Our goal is to have something similar to tensorboard that lets you see statistics and graphs of evolution process like on the right or inspect individual elements like on the left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824386c7a_2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824386c7a_2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824386c7a_2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824386c7a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824386c7a_2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824386c7a_2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824386c7a_2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824386c7a_2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824386c7a_2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824386c7a_2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824386c7a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824386c7a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0" name="Shape 70"/>
        <p:cNvGrpSpPr/>
        <p:nvPr/>
      </p:nvGrpSpPr>
      <p:grpSpPr>
        <a:xfrm>
          <a:off x="0" y="0"/>
          <a:ext cx="0" cy="0"/>
          <a:chOff x="0" y="0"/>
          <a:chExt cx="0" cy="0"/>
        </a:xfrm>
      </p:grpSpPr>
      <p:grpSp>
        <p:nvGrpSpPr>
          <p:cNvPr id="71" name="Google Shape;71;p11"/>
          <p:cNvGrpSpPr/>
          <p:nvPr/>
        </p:nvGrpSpPr>
        <p:grpSpPr>
          <a:xfrm>
            <a:off x="6098378" y="5"/>
            <a:ext cx="3045625" cy="2030570"/>
            <a:chOff x="6098378" y="5"/>
            <a:chExt cx="3045625" cy="2030570"/>
          </a:xfrm>
        </p:grpSpPr>
        <p:sp>
          <p:nvSpPr>
            <p:cNvPr id="72" name="Google Shape;72;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8" name="Google Shape;78;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9" name="Google Shape;79;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8" name="Google Shape;38;p4"/>
          <p:cNvSpPr/>
          <p:nvPr/>
        </p:nvSpPr>
        <p:spPr>
          <a:xfrm>
            <a:off x="6081375" y="3879475"/>
            <a:ext cx="3062700" cy="1014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 name="Google Shape;41;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6" name="Google Shape;46;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 name="Google Shape;49;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0" name="Google Shape;50;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1" name="Shape 51"/>
        <p:cNvGrpSpPr/>
        <p:nvPr/>
      </p:nvGrpSpPr>
      <p:grpSpPr>
        <a:xfrm>
          <a:off x="0" y="0"/>
          <a:ext cx="0" cy="0"/>
          <a:chOff x="0" y="0"/>
          <a:chExt cx="0" cy="0"/>
        </a:xfrm>
      </p:grpSpPr>
      <p:grpSp>
        <p:nvGrpSpPr>
          <p:cNvPr id="52" name="Google Shape;52;p8"/>
          <p:cNvGrpSpPr/>
          <p:nvPr/>
        </p:nvGrpSpPr>
        <p:grpSpPr>
          <a:xfrm>
            <a:off x="6098378" y="5"/>
            <a:ext cx="3045625" cy="2030570"/>
            <a:chOff x="6098378" y="5"/>
            <a:chExt cx="3045625" cy="2030570"/>
          </a:xfrm>
        </p:grpSpPr>
        <p:sp>
          <p:nvSpPr>
            <p:cNvPr id="53" name="Google Shape;53;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9" name="Google Shape;59;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3" name="Google Shape;63;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4" name="Google Shape;64;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5" name="Google Shape;65;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6" name="Google Shape;66;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7" name="Shape 67"/>
        <p:cNvGrpSpPr/>
        <p:nvPr/>
      </p:nvGrpSpPr>
      <p:grpSpPr>
        <a:xfrm>
          <a:off x="0" y="0"/>
          <a:ext cx="0" cy="0"/>
          <a:chOff x="0" y="0"/>
          <a:chExt cx="0" cy="0"/>
        </a:xfrm>
      </p:grpSpPr>
      <p:sp>
        <p:nvSpPr>
          <p:cNvPr id="68" name="Google Shape;68;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9" name="Google Shape;69;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EMADE Viz Progress</a:t>
            </a:r>
            <a:endParaRPr/>
          </a:p>
        </p:txBody>
      </p:sp>
      <p:sp>
        <p:nvSpPr>
          <p:cNvPr id="87" name="Google Shape;87;p13"/>
          <p:cNvSpPr txBox="1"/>
          <p:nvPr>
            <p:ph idx="1" type="subTitle"/>
          </p:nvPr>
        </p:nvSpPr>
        <p:spPr>
          <a:xfrm>
            <a:off x="598100" y="2715936"/>
            <a:ext cx="82221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Members: Anthony D’Achille, Carissa Ghazalie, Derek Wu, Jeff Minowa, Michael Wang, Wesley Cheung, Will Epperson</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49" name="Google Shape;149;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Provide a visual interface to be able to interact with EMADE</a:t>
            </a:r>
            <a:endParaRPr/>
          </a:p>
          <a:p>
            <a:pPr indent="-342900" lvl="0" marL="457200" rtl="0" algn="l">
              <a:spcBef>
                <a:spcPts val="0"/>
              </a:spcBef>
              <a:spcAft>
                <a:spcPts val="0"/>
              </a:spcAft>
              <a:buSzPts val="1800"/>
              <a:buChar char="●"/>
            </a:pPr>
            <a:r>
              <a:rPr lang="en"/>
              <a:t>Move from only terminal output to graphs that will visualize:</a:t>
            </a:r>
            <a:endParaRPr/>
          </a:p>
          <a:p>
            <a:pPr indent="-317500" lvl="1" marL="914400" rtl="0" algn="l">
              <a:spcBef>
                <a:spcPts val="0"/>
              </a:spcBef>
              <a:spcAft>
                <a:spcPts val="0"/>
              </a:spcAft>
              <a:buSzPts val="1400"/>
              <a:buChar char="○"/>
            </a:pPr>
            <a:r>
              <a:rPr lang="en"/>
              <a:t>Pareto front</a:t>
            </a:r>
            <a:endParaRPr/>
          </a:p>
          <a:p>
            <a:pPr indent="-317500" lvl="1" marL="914400" rtl="0" algn="l">
              <a:spcBef>
                <a:spcPts val="0"/>
              </a:spcBef>
              <a:spcAft>
                <a:spcPts val="0"/>
              </a:spcAft>
              <a:buSzPts val="1400"/>
              <a:buChar char="○"/>
            </a:pPr>
            <a:r>
              <a:rPr lang="en"/>
              <a:t>AUC over time</a:t>
            </a:r>
            <a:endParaRPr/>
          </a:p>
          <a:p>
            <a:pPr indent="-317500" lvl="1" marL="914400" rtl="0" algn="l">
              <a:spcBef>
                <a:spcPts val="0"/>
              </a:spcBef>
              <a:spcAft>
                <a:spcPts val="0"/>
              </a:spcAft>
              <a:buSzPts val="1400"/>
              <a:buChar char="○"/>
            </a:pPr>
            <a:r>
              <a:rPr lang="en"/>
              <a:t>Individual tree structure</a:t>
            </a:r>
            <a:endParaRPr/>
          </a:p>
          <a:p>
            <a:pPr indent="-317500" lvl="1" marL="914400" rtl="0" algn="l">
              <a:spcBef>
                <a:spcPts val="0"/>
              </a:spcBef>
              <a:spcAft>
                <a:spcPts val="0"/>
              </a:spcAft>
              <a:buSzPts val="1400"/>
              <a:buChar char="○"/>
            </a:pPr>
            <a:r>
              <a:rPr lang="en"/>
              <a:t>Generational progress</a:t>
            </a:r>
            <a:endParaRPr/>
          </a:p>
          <a:p>
            <a:pPr indent="-342900" lvl="0" marL="457200" rtl="0" algn="l">
              <a:spcBef>
                <a:spcPts val="0"/>
              </a:spcBef>
              <a:spcAft>
                <a:spcPts val="0"/>
              </a:spcAft>
              <a:buSzPts val="1800"/>
              <a:buChar char="●"/>
            </a:pPr>
            <a:r>
              <a:rPr lang="en"/>
              <a:t>Be able to more easily ide</a:t>
            </a:r>
            <a:r>
              <a:rPr lang="en"/>
              <a:t>ntify which individuals are performing best during training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Inspiration: TensorBoard</a:t>
            </a:r>
            <a:endParaRPr/>
          </a:p>
        </p:txBody>
      </p:sp>
      <p:pic>
        <p:nvPicPr>
          <p:cNvPr id="99" name="Google Shape;99;p15"/>
          <p:cNvPicPr preferRelativeResize="0"/>
          <p:nvPr/>
        </p:nvPicPr>
        <p:blipFill>
          <a:blip r:embed="rId3">
            <a:alphaModFix/>
          </a:blip>
          <a:stretch>
            <a:fillRect/>
          </a:stretch>
        </p:blipFill>
        <p:spPr>
          <a:xfrm>
            <a:off x="5274797" y="1352400"/>
            <a:ext cx="3869200" cy="2804524"/>
          </a:xfrm>
          <a:prstGeom prst="rect">
            <a:avLst/>
          </a:prstGeom>
          <a:noFill/>
          <a:ln>
            <a:noFill/>
          </a:ln>
        </p:spPr>
      </p:pic>
      <p:pic>
        <p:nvPicPr>
          <p:cNvPr id="100" name="Google Shape;100;p15"/>
          <p:cNvPicPr preferRelativeResize="0"/>
          <p:nvPr/>
        </p:nvPicPr>
        <p:blipFill>
          <a:blip r:embed="rId4">
            <a:alphaModFix/>
          </a:blip>
          <a:stretch>
            <a:fillRect/>
          </a:stretch>
        </p:blipFill>
        <p:spPr>
          <a:xfrm>
            <a:off x="66525" y="1352400"/>
            <a:ext cx="5026700" cy="2738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View</a:t>
            </a:r>
            <a:endParaRPr/>
          </a:p>
        </p:txBody>
      </p:sp>
      <p:sp>
        <p:nvSpPr>
          <p:cNvPr id="106" name="Google Shape;106;p16"/>
          <p:cNvSpPr txBox="1"/>
          <p:nvPr>
            <p:ph idx="1" type="body"/>
          </p:nvPr>
        </p:nvSpPr>
        <p:spPr>
          <a:xfrm>
            <a:off x="311700" y="1229875"/>
            <a:ext cx="31299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Includes view of individuals in Generation, Tree visualization, Pareto front, AUC</a:t>
            </a:r>
            <a:endParaRPr/>
          </a:p>
          <a:p>
            <a:pPr indent="-342900" lvl="0" marL="457200" rtl="0" algn="l">
              <a:spcBef>
                <a:spcPts val="0"/>
              </a:spcBef>
              <a:spcAft>
                <a:spcPts val="0"/>
              </a:spcAft>
              <a:buSzPts val="1800"/>
              <a:buChar char="-"/>
            </a:pPr>
            <a:r>
              <a:rPr lang="en"/>
              <a:t>Flask and </a:t>
            </a:r>
            <a:r>
              <a:rPr lang="en"/>
              <a:t>Bokeh for app</a:t>
            </a:r>
            <a:endParaRPr/>
          </a:p>
        </p:txBody>
      </p:sp>
      <p:pic>
        <p:nvPicPr>
          <p:cNvPr id="107" name="Google Shape;107;p16"/>
          <p:cNvPicPr preferRelativeResize="0"/>
          <p:nvPr/>
        </p:nvPicPr>
        <p:blipFill>
          <a:blip r:embed="rId3">
            <a:alphaModFix/>
          </a:blip>
          <a:stretch>
            <a:fillRect/>
          </a:stretch>
        </p:blipFill>
        <p:spPr>
          <a:xfrm>
            <a:off x="3503025" y="946275"/>
            <a:ext cx="5397600" cy="3036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Pareto Front</a:t>
            </a:r>
            <a:endParaRPr/>
          </a:p>
        </p:txBody>
      </p:sp>
      <p:sp>
        <p:nvSpPr>
          <p:cNvPr id="113" name="Google Shape;113;p17"/>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Creates a pareto front graph for a given generation</a:t>
            </a:r>
            <a:endParaRPr/>
          </a:p>
          <a:p>
            <a:pPr indent="-342900" lvl="0" marL="457200" rtl="0" algn="l">
              <a:spcBef>
                <a:spcPts val="0"/>
              </a:spcBef>
              <a:spcAft>
                <a:spcPts val="0"/>
              </a:spcAft>
              <a:buSzPts val="1800"/>
              <a:buChar char="-"/>
            </a:pPr>
            <a:r>
              <a:rPr lang="en"/>
              <a:t>The individual can be hovered over and a tree visualization will be displayed for it</a:t>
            </a:r>
            <a:endParaRPr/>
          </a:p>
          <a:p>
            <a:pPr indent="-342900" lvl="0" marL="457200" rtl="0" algn="l">
              <a:spcBef>
                <a:spcPts val="0"/>
              </a:spcBef>
              <a:spcAft>
                <a:spcPts val="0"/>
              </a:spcAft>
              <a:buSzPts val="1800"/>
              <a:buChar char="-"/>
            </a:pPr>
            <a:r>
              <a:rPr b="1" lang="en"/>
              <a:t>Visualization libs: </a:t>
            </a:r>
            <a:r>
              <a:rPr lang="en"/>
              <a:t>bokeh</a:t>
            </a:r>
            <a:endParaRPr/>
          </a:p>
        </p:txBody>
      </p:sp>
      <p:pic>
        <p:nvPicPr>
          <p:cNvPr id="114" name="Google Shape;114;p17"/>
          <p:cNvPicPr preferRelativeResize="0"/>
          <p:nvPr/>
        </p:nvPicPr>
        <p:blipFill>
          <a:blip r:embed="rId3">
            <a:alphaModFix/>
          </a:blip>
          <a:stretch>
            <a:fillRect/>
          </a:stretch>
        </p:blipFill>
        <p:spPr>
          <a:xfrm>
            <a:off x="5361952" y="2733475"/>
            <a:ext cx="3352425" cy="2068600"/>
          </a:xfrm>
          <a:prstGeom prst="rect">
            <a:avLst/>
          </a:prstGeom>
          <a:noFill/>
          <a:ln>
            <a:noFill/>
          </a:ln>
        </p:spPr>
      </p:pic>
      <p:pic>
        <p:nvPicPr>
          <p:cNvPr id="115" name="Google Shape;115;p17"/>
          <p:cNvPicPr preferRelativeResize="0"/>
          <p:nvPr/>
        </p:nvPicPr>
        <p:blipFill>
          <a:blip r:embed="rId4">
            <a:alphaModFix/>
          </a:blip>
          <a:stretch>
            <a:fillRect/>
          </a:stretch>
        </p:blipFill>
        <p:spPr>
          <a:xfrm>
            <a:off x="4908013" y="501807"/>
            <a:ext cx="4260299" cy="21599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AUC</a:t>
            </a:r>
            <a:endParaRPr/>
          </a:p>
        </p:txBody>
      </p:sp>
      <p:sp>
        <p:nvSpPr>
          <p:cNvPr id="121" name="Google Shape;121;p18"/>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Calculates the area under the curve for each generation’s pareto front and graphs it over time</a:t>
            </a:r>
            <a:endParaRPr/>
          </a:p>
          <a:p>
            <a:pPr indent="-342900" lvl="0" marL="457200" rtl="0" algn="l">
              <a:spcBef>
                <a:spcPts val="0"/>
              </a:spcBef>
              <a:spcAft>
                <a:spcPts val="0"/>
              </a:spcAft>
              <a:buSzPts val="1800"/>
              <a:buChar char="-"/>
            </a:pPr>
            <a:r>
              <a:rPr lang="en"/>
              <a:t>Each AUC is calculated using Riemann Sum formula from pareto frontier</a:t>
            </a:r>
            <a:endParaRPr/>
          </a:p>
          <a:p>
            <a:pPr indent="-342900" lvl="0" marL="457200" rtl="0" algn="l">
              <a:spcBef>
                <a:spcPts val="0"/>
              </a:spcBef>
              <a:spcAft>
                <a:spcPts val="0"/>
              </a:spcAft>
              <a:buSzPts val="1800"/>
              <a:buChar char="-"/>
            </a:pPr>
            <a:r>
              <a:rPr b="1" lang="en"/>
              <a:t>Visualization libs: </a:t>
            </a:r>
            <a:r>
              <a:rPr lang="en"/>
              <a:t>bokeh</a:t>
            </a:r>
            <a:endParaRPr/>
          </a:p>
        </p:txBody>
      </p:sp>
      <p:pic>
        <p:nvPicPr>
          <p:cNvPr id="122" name="Google Shape;122;p18"/>
          <p:cNvPicPr preferRelativeResize="0"/>
          <p:nvPr/>
        </p:nvPicPr>
        <p:blipFill>
          <a:blip r:embed="rId3">
            <a:alphaModFix/>
          </a:blip>
          <a:stretch>
            <a:fillRect/>
          </a:stretch>
        </p:blipFill>
        <p:spPr>
          <a:xfrm>
            <a:off x="4903150" y="629725"/>
            <a:ext cx="3803074" cy="38030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Individuals List &amp; Progress Bar</a:t>
            </a:r>
            <a:endParaRPr/>
          </a:p>
        </p:txBody>
      </p:sp>
      <p:sp>
        <p:nvSpPr>
          <p:cNvPr id="128" name="Google Shape;128;p19"/>
          <p:cNvSpPr txBox="1"/>
          <p:nvPr>
            <p:ph idx="1" type="body"/>
          </p:nvPr>
        </p:nvSpPr>
        <p:spPr>
          <a:xfrm>
            <a:off x="311700" y="1229875"/>
            <a:ext cx="53535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Individuals List:</a:t>
            </a:r>
            <a:r>
              <a:rPr lang="en"/>
              <a:t> reads the Individuals Table in the SQL Database and displays the individuals for the current generation, along with their status</a:t>
            </a:r>
            <a:endParaRPr/>
          </a:p>
          <a:p>
            <a:pPr indent="-342900" lvl="0" marL="457200" rtl="0" algn="l">
              <a:spcBef>
                <a:spcPts val="0"/>
              </a:spcBef>
              <a:spcAft>
                <a:spcPts val="0"/>
              </a:spcAft>
              <a:buSzPts val="1800"/>
              <a:buChar char="-"/>
            </a:pPr>
            <a:r>
              <a:rPr b="1" lang="en"/>
              <a:t>Progress</a:t>
            </a:r>
            <a:r>
              <a:rPr b="1" lang="en"/>
              <a:t> Bar: </a:t>
            </a:r>
            <a:r>
              <a:rPr lang="en"/>
              <a:t>Calculates and displays the overall status of the generation</a:t>
            </a:r>
            <a:endParaRPr/>
          </a:p>
          <a:p>
            <a:pPr indent="-342900" lvl="0" marL="457200" rtl="0" algn="l">
              <a:spcBef>
                <a:spcPts val="0"/>
              </a:spcBef>
              <a:spcAft>
                <a:spcPts val="0"/>
              </a:spcAft>
              <a:buSzPts val="1800"/>
              <a:buChar char="-"/>
            </a:pPr>
            <a:r>
              <a:rPr b="1" lang="en"/>
              <a:t>Visualization libs: </a:t>
            </a:r>
            <a:r>
              <a:rPr lang="en"/>
              <a:t>matplotlib, bokeh</a:t>
            </a:r>
            <a:endParaRPr/>
          </a:p>
        </p:txBody>
      </p:sp>
      <p:pic>
        <p:nvPicPr>
          <p:cNvPr id="129" name="Google Shape;129;p19"/>
          <p:cNvPicPr preferRelativeResize="0"/>
          <p:nvPr/>
        </p:nvPicPr>
        <p:blipFill>
          <a:blip r:embed="rId3">
            <a:alphaModFix/>
          </a:blip>
          <a:stretch>
            <a:fillRect/>
          </a:stretch>
        </p:blipFill>
        <p:spPr>
          <a:xfrm>
            <a:off x="6193875" y="409998"/>
            <a:ext cx="2546400" cy="2733928"/>
          </a:xfrm>
          <a:prstGeom prst="rect">
            <a:avLst/>
          </a:prstGeom>
          <a:noFill/>
          <a:ln>
            <a:noFill/>
          </a:ln>
        </p:spPr>
      </p:pic>
      <p:pic>
        <p:nvPicPr>
          <p:cNvPr id="130" name="Google Shape;130;p19"/>
          <p:cNvPicPr preferRelativeResize="0"/>
          <p:nvPr/>
        </p:nvPicPr>
        <p:blipFill>
          <a:blip r:embed="rId4">
            <a:alphaModFix/>
          </a:blip>
          <a:stretch>
            <a:fillRect/>
          </a:stretch>
        </p:blipFill>
        <p:spPr>
          <a:xfrm>
            <a:off x="6157150" y="3230675"/>
            <a:ext cx="2619850" cy="133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0"/>
          <p:cNvPicPr preferRelativeResize="0"/>
          <p:nvPr/>
        </p:nvPicPr>
        <p:blipFill>
          <a:blip r:embed="rId3">
            <a:alphaModFix/>
          </a:blip>
          <a:stretch>
            <a:fillRect/>
          </a:stretch>
        </p:blipFill>
        <p:spPr>
          <a:xfrm>
            <a:off x="3466872" y="1229884"/>
            <a:ext cx="5677126" cy="2862825"/>
          </a:xfrm>
          <a:prstGeom prst="rect">
            <a:avLst/>
          </a:prstGeom>
          <a:noFill/>
          <a:ln>
            <a:noFill/>
          </a:ln>
        </p:spPr>
      </p:pic>
      <p:sp>
        <p:nvSpPr>
          <p:cNvPr id="136" name="Google Shape;136;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Tree</a:t>
            </a:r>
            <a:endParaRPr/>
          </a:p>
        </p:txBody>
      </p:sp>
      <p:sp>
        <p:nvSpPr>
          <p:cNvPr id="137" name="Google Shape;137;p20"/>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Takes the Tree string from the DB and parses into a Visualized evaluation tree like at the right</a:t>
            </a:r>
            <a:endParaRPr/>
          </a:p>
          <a:p>
            <a:pPr indent="-342900" lvl="0" marL="457200" rtl="0" algn="l">
              <a:spcBef>
                <a:spcPts val="0"/>
              </a:spcBef>
              <a:spcAft>
                <a:spcPts val="0"/>
              </a:spcAft>
              <a:buSzPts val="1800"/>
              <a:buChar char="-"/>
            </a:pPr>
            <a:r>
              <a:rPr b="1" lang="en"/>
              <a:t>Visualization libs: </a:t>
            </a:r>
            <a:r>
              <a:rPr lang="en"/>
              <a:t>graphviz and pydot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Next?</a:t>
            </a:r>
            <a:endParaRPr/>
          </a:p>
        </p:txBody>
      </p:sp>
      <p:sp>
        <p:nvSpPr>
          <p:cNvPr id="143" name="Google Shape;143;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Merge </a:t>
            </a:r>
            <a:r>
              <a:rPr lang="en"/>
              <a:t>c</a:t>
            </a:r>
            <a:r>
              <a:rPr lang="en"/>
              <a:t>ode into EMADE</a:t>
            </a:r>
            <a:endParaRPr/>
          </a:p>
          <a:p>
            <a:pPr indent="-342900" lvl="0" marL="457200" rtl="0" algn="l">
              <a:spcBef>
                <a:spcPts val="0"/>
              </a:spcBef>
              <a:spcAft>
                <a:spcPts val="0"/>
              </a:spcAft>
              <a:buSzPts val="1800"/>
              <a:buAutoNum type="arabicPeriod"/>
            </a:pPr>
            <a:r>
              <a:rPr lang="en"/>
              <a:t>Conduct user testing</a:t>
            </a:r>
            <a:endParaRPr/>
          </a:p>
          <a:p>
            <a:pPr indent="-317500" lvl="1" marL="914400" rtl="0" algn="l">
              <a:spcBef>
                <a:spcPts val="0"/>
              </a:spcBef>
              <a:spcAft>
                <a:spcPts val="0"/>
              </a:spcAft>
              <a:buSzPts val="1400"/>
              <a:buAutoNum type="alphaLcPeriod"/>
            </a:pPr>
            <a:r>
              <a:rPr lang="en"/>
              <a:t>Create feedback survey and testing document</a:t>
            </a:r>
            <a:endParaRPr/>
          </a:p>
          <a:p>
            <a:pPr indent="-317500" lvl="1" marL="914400" rtl="0" algn="l">
              <a:spcBef>
                <a:spcPts val="0"/>
              </a:spcBef>
              <a:spcAft>
                <a:spcPts val="0"/>
              </a:spcAft>
              <a:buSzPts val="1400"/>
              <a:buAutoNum type="alphaLcPeriod"/>
            </a:pPr>
            <a:r>
              <a:rPr lang="en"/>
              <a:t>Have other sub-teams run the application</a:t>
            </a:r>
            <a:endParaRPr/>
          </a:p>
          <a:p>
            <a:pPr indent="-317500" lvl="1" marL="914400" rtl="0" algn="l">
              <a:spcBef>
                <a:spcPts val="0"/>
              </a:spcBef>
              <a:spcAft>
                <a:spcPts val="0"/>
              </a:spcAft>
              <a:buSzPts val="1400"/>
              <a:buAutoNum type="alphaLcPeriod"/>
            </a:pPr>
            <a:r>
              <a:rPr lang="en"/>
              <a:t>Get their feedback</a:t>
            </a:r>
            <a:endParaRPr/>
          </a:p>
          <a:p>
            <a:pPr indent="-342900" lvl="0" marL="457200" rtl="0" algn="l">
              <a:spcBef>
                <a:spcPts val="0"/>
              </a:spcBef>
              <a:spcAft>
                <a:spcPts val="0"/>
              </a:spcAft>
              <a:buSzPts val="1800"/>
              <a:buAutoNum type="arabicPeriod"/>
            </a:pPr>
            <a:r>
              <a:rPr lang="en"/>
              <a:t>Iterate and add features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