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2"/>
    <p:restoredTop sz="93973"/>
  </p:normalViewPr>
  <p:slideViewPr>
    <p:cSldViewPr snapToGrid="0">
      <p:cViewPr varScale="1">
        <p:scale>
          <a:sx n="48" d="100"/>
          <a:sy n="48" d="100"/>
        </p:scale>
        <p:origin x="2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EE02-2815-6742-8A47-85C4B0836D26}" type="datetimeFigureOut">
              <a:rPr kumimoji="1" lang="zh-TW" altLang="en-US" smtClean="0"/>
              <a:t>2019/5/13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00CAB-ED6C-7844-A898-ED69B953EA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466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2" indent="0" algn="ctr">
              <a:buNone/>
              <a:defRPr sz="1200"/>
            </a:lvl4pPr>
            <a:lvl5pPr marL="1371590" indent="0" algn="ctr">
              <a:buNone/>
              <a:defRPr sz="1200"/>
            </a:lvl5pPr>
            <a:lvl6pPr marL="1714488" indent="0" algn="ctr">
              <a:buNone/>
              <a:defRPr sz="1200"/>
            </a:lvl6pPr>
            <a:lvl7pPr marL="2057386" indent="0" algn="ctr">
              <a:buNone/>
              <a:defRPr sz="1200"/>
            </a:lvl7pPr>
            <a:lvl8pPr marL="2400283" indent="0" algn="ctr">
              <a:buNone/>
              <a:defRPr sz="1200"/>
            </a:lvl8pPr>
            <a:lvl9pPr marL="2743181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76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96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4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7"/>
            <a:ext cx="5915025" cy="21669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1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5"/>
            <a:ext cx="2914650" cy="628526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5"/>
            <a:ext cx="2914650" cy="628526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65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2" indent="0">
              <a:buNone/>
              <a:defRPr sz="1200" b="1"/>
            </a:lvl4pPr>
            <a:lvl5pPr marL="1371590" indent="0">
              <a:buNone/>
              <a:defRPr sz="1200" b="1"/>
            </a:lvl5pPr>
            <a:lvl6pPr marL="1714488" indent="0">
              <a:buNone/>
              <a:defRPr sz="1200" b="1"/>
            </a:lvl6pPr>
            <a:lvl7pPr marL="2057386" indent="0">
              <a:buNone/>
              <a:defRPr sz="1200" b="1"/>
            </a:lvl7pPr>
            <a:lvl8pPr marL="2400283" indent="0">
              <a:buNone/>
              <a:defRPr sz="1200" b="1"/>
            </a:lvl8pPr>
            <a:lvl9pPr marL="2743181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2" indent="0">
              <a:buNone/>
              <a:defRPr sz="1200" b="1"/>
            </a:lvl4pPr>
            <a:lvl5pPr marL="1371590" indent="0">
              <a:buNone/>
              <a:defRPr sz="1200" b="1"/>
            </a:lvl5pPr>
            <a:lvl6pPr marL="1714488" indent="0">
              <a:buNone/>
              <a:defRPr sz="1200" b="1"/>
            </a:lvl6pPr>
            <a:lvl7pPr marL="2057386" indent="0">
              <a:buNone/>
              <a:defRPr sz="1200" b="1"/>
            </a:lvl7pPr>
            <a:lvl8pPr marL="2400283" indent="0">
              <a:buNone/>
              <a:defRPr sz="1200" b="1"/>
            </a:lvl8pPr>
            <a:lvl9pPr marL="2743181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96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49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6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2" indent="0">
              <a:buNone/>
              <a:defRPr sz="750"/>
            </a:lvl4pPr>
            <a:lvl5pPr marL="1371590" indent="0">
              <a:buNone/>
              <a:defRPr sz="750"/>
            </a:lvl5pPr>
            <a:lvl6pPr marL="1714488" indent="0">
              <a:buNone/>
              <a:defRPr sz="750"/>
            </a:lvl6pPr>
            <a:lvl7pPr marL="2057386" indent="0">
              <a:buNone/>
              <a:defRPr sz="750"/>
            </a:lvl7pPr>
            <a:lvl8pPr marL="2400283" indent="0">
              <a:buNone/>
              <a:defRPr sz="750"/>
            </a:lvl8pPr>
            <a:lvl9pPr marL="2743181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8" indent="0">
              <a:buNone/>
              <a:defRPr sz="2100"/>
            </a:lvl2pPr>
            <a:lvl3pPr marL="685796" indent="0">
              <a:buNone/>
              <a:defRPr sz="1800"/>
            </a:lvl3pPr>
            <a:lvl4pPr marL="1028692" indent="0">
              <a:buNone/>
              <a:defRPr sz="1500"/>
            </a:lvl4pPr>
            <a:lvl5pPr marL="1371590" indent="0">
              <a:buNone/>
              <a:defRPr sz="1500"/>
            </a:lvl5pPr>
            <a:lvl6pPr marL="1714488" indent="0">
              <a:buNone/>
              <a:defRPr sz="1500"/>
            </a:lvl6pPr>
            <a:lvl7pPr marL="2057386" indent="0">
              <a:buNone/>
              <a:defRPr sz="1500"/>
            </a:lvl7pPr>
            <a:lvl8pPr marL="2400283" indent="0">
              <a:buNone/>
              <a:defRPr sz="1500"/>
            </a:lvl8pPr>
            <a:lvl9pPr marL="2743181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6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2" indent="0">
              <a:buNone/>
              <a:defRPr sz="750"/>
            </a:lvl4pPr>
            <a:lvl5pPr marL="1371590" indent="0">
              <a:buNone/>
              <a:defRPr sz="750"/>
            </a:lvl5pPr>
            <a:lvl6pPr marL="1714488" indent="0">
              <a:buNone/>
              <a:defRPr sz="750"/>
            </a:lvl6pPr>
            <a:lvl7pPr marL="2057386" indent="0">
              <a:buNone/>
              <a:defRPr sz="750"/>
            </a:lvl7pPr>
            <a:lvl8pPr marL="2400283" indent="0">
              <a:buNone/>
              <a:defRPr sz="750"/>
            </a:lvl8pPr>
            <a:lvl9pPr marL="2743181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59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5"/>
            <a:ext cx="5915025" cy="628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5458-4E06-40D1-82B9-90248073FF8D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6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4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1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4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2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0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3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1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3637" y="788587"/>
            <a:ext cx="2619776" cy="647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537 titles screened after literature search  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3637" y="7820526"/>
            <a:ext cx="2619776" cy="711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64 full text articles included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cxnSpLocks/>
            <a:stCxn id="4" idx="2"/>
            <a:endCxn id="5" idx="0"/>
          </p:cNvCxnSpPr>
          <p:nvPr/>
        </p:nvCxnSpPr>
        <p:spPr>
          <a:xfrm>
            <a:off x="2823525" y="1435798"/>
            <a:ext cx="0" cy="63847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2823661" y="3693631"/>
            <a:ext cx="99680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20325" y="1957505"/>
            <a:ext cx="2772071" cy="103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Totally </a:t>
            </a:r>
            <a:r>
              <a:rPr lang="en-US" altLang="zh-TW" dirty="0" smtClean="0">
                <a:solidFill>
                  <a:schemeClr val="tx1"/>
                </a:solidFill>
              </a:rPr>
              <a:t>473 </a:t>
            </a:r>
            <a:r>
              <a:rPr lang="en-US" altLang="zh-TW" dirty="0">
                <a:solidFill>
                  <a:schemeClr val="tx1"/>
                </a:solidFill>
              </a:rPr>
              <a:t>articles excluded for the following reasons: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20468" y="3215290"/>
            <a:ext cx="2772075" cy="896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Reviews involving the discussion of frailty causes (</a:t>
            </a:r>
            <a:r>
              <a:rPr lang="en-US" altLang="zh-TW" dirty="0" smtClean="0">
                <a:solidFill>
                  <a:schemeClr val="tx1"/>
                </a:solidFill>
              </a:rPr>
              <a:t>n=28)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20464" y="4342112"/>
            <a:ext cx="2772075" cy="455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Abstract unavailable (n=4)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20463" y="5001109"/>
            <a:ext cx="2772075" cy="700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Frailty not measured in patients with CKD (n=266)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20326" y="5923608"/>
            <a:ext cx="2772075" cy="711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Target population not CKD patients (n=175)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6CD1807-D276-AF44-BE79-7F45DB1F0E3E}"/>
              </a:ext>
            </a:extLst>
          </p:cNvPr>
          <p:cNvCxnSpPr>
            <a:cxnSpLocks/>
          </p:cNvCxnSpPr>
          <p:nvPr/>
        </p:nvCxnSpPr>
        <p:spPr>
          <a:xfrm>
            <a:off x="2823661" y="4558366"/>
            <a:ext cx="99680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A9F02BD-3C85-4446-B00E-D46AF9507258}"/>
              </a:ext>
            </a:extLst>
          </p:cNvPr>
          <p:cNvCxnSpPr>
            <a:cxnSpLocks/>
          </p:cNvCxnSpPr>
          <p:nvPr/>
        </p:nvCxnSpPr>
        <p:spPr>
          <a:xfrm>
            <a:off x="2823525" y="5344977"/>
            <a:ext cx="99680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60C05C-AD09-1F49-970A-B9855F1994FD}"/>
              </a:ext>
            </a:extLst>
          </p:cNvPr>
          <p:cNvCxnSpPr>
            <a:cxnSpLocks/>
          </p:cNvCxnSpPr>
          <p:nvPr/>
        </p:nvCxnSpPr>
        <p:spPr>
          <a:xfrm>
            <a:off x="2823525" y="6313186"/>
            <a:ext cx="996800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0B17062-0D85-2848-9833-193BA5F30B49}"/>
              </a:ext>
            </a:extLst>
          </p:cNvPr>
          <p:cNvSpPr txBox="1"/>
          <p:nvPr/>
        </p:nvSpPr>
        <p:spPr>
          <a:xfrm>
            <a:off x="2446020" y="5151744"/>
            <a:ext cx="1965960" cy="769441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dirty="0"/>
              <a:t>Frailty</a:t>
            </a:r>
            <a:endParaRPr kumimoji="1"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EC09C6-EFC9-5246-8CA3-A5C3A4D06C40}"/>
              </a:ext>
            </a:extLst>
          </p:cNvPr>
          <p:cNvSpPr txBox="1"/>
          <p:nvPr/>
        </p:nvSpPr>
        <p:spPr>
          <a:xfrm>
            <a:off x="2816822" y="1447885"/>
            <a:ext cx="122435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2800"/>
            </a:lvl1pPr>
          </a:lstStyle>
          <a:p>
            <a:r>
              <a:rPr lang="en-US" altLang="zh-TW" dirty="0"/>
              <a:t>Age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780075-3F51-E149-96A2-19DFD7372EC7}"/>
              </a:ext>
            </a:extLst>
          </p:cNvPr>
          <p:cNvSpPr txBox="1"/>
          <p:nvPr/>
        </p:nvSpPr>
        <p:spPr>
          <a:xfrm>
            <a:off x="4041177" y="2131181"/>
            <a:ext cx="1445223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Female</a:t>
            </a:r>
            <a:endParaRPr kumimoji="1"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5068D7-27C3-0043-A470-0EDADCDA55EF}"/>
              </a:ext>
            </a:extLst>
          </p:cNvPr>
          <p:cNvSpPr txBox="1"/>
          <p:nvPr/>
        </p:nvSpPr>
        <p:spPr>
          <a:xfrm>
            <a:off x="1592467" y="2131181"/>
            <a:ext cx="122435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2800"/>
            </a:lvl1pPr>
          </a:lstStyle>
          <a:p>
            <a:r>
              <a:rPr lang="en-US" altLang="zh-TW" dirty="0"/>
              <a:t>Race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968235-0A5B-CE4A-844C-88AD2B37472F}"/>
              </a:ext>
            </a:extLst>
          </p:cNvPr>
          <p:cNvSpPr txBox="1"/>
          <p:nvPr/>
        </p:nvSpPr>
        <p:spPr>
          <a:xfrm>
            <a:off x="349624" y="2814477"/>
            <a:ext cx="209639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Unemployed</a:t>
            </a:r>
            <a:endParaRPr kumimoji="1"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247D7F-CCE1-B943-806A-A3C5E969832C}"/>
              </a:ext>
            </a:extLst>
          </p:cNvPr>
          <p:cNvSpPr txBox="1"/>
          <p:nvPr/>
        </p:nvSpPr>
        <p:spPr>
          <a:xfrm>
            <a:off x="4733365" y="2814477"/>
            <a:ext cx="177501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Education</a:t>
            </a:r>
            <a:endParaRPr kumimoji="1"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D50B1F-3BE5-1248-A4C4-688CB8F6793B}"/>
              </a:ext>
            </a:extLst>
          </p:cNvPr>
          <p:cNvSpPr txBox="1"/>
          <p:nvPr/>
        </p:nvSpPr>
        <p:spPr>
          <a:xfrm>
            <a:off x="806824" y="3499314"/>
            <a:ext cx="99508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BMI</a:t>
            </a:r>
            <a:endParaRPr kumimoji="1"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6936E5-271F-8345-A5C2-EF9BA3B2B39D}"/>
              </a:ext>
            </a:extLst>
          </p:cNvPr>
          <p:cNvSpPr txBox="1"/>
          <p:nvPr/>
        </p:nvSpPr>
        <p:spPr>
          <a:xfrm>
            <a:off x="5320666" y="3532195"/>
            <a:ext cx="779929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WC</a:t>
            </a:r>
            <a:endParaRPr kumimoji="1"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D2369E-8442-504D-8014-0E375D77F864}"/>
              </a:ext>
            </a:extLst>
          </p:cNvPr>
          <p:cNvSpPr txBox="1"/>
          <p:nvPr/>
        </p:nvSpPr>
        <p:spPr>
          <a:xfrm>
            <a:off x="376518" y="4567278"/>
            <a:ext cx="1452282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CKD severity</a:t>
            </a:r>
            <a:endParaRPr kumimoji="1"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B410A0-47E2-3E40-89A2-D5802C8717CB}"/>
              </a:ext>
            </a:extLst>
          </p:cNvPr>
          <p:cNvSpPr txBox="1"/>
          <p:nvPr/>
        </p:nvSpPr>
        <p:spPr>
          <a:xfrm>
            <a:off x="4988859" y="4567277"/>
            <a:ext cx="1775010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Biologic morbidity</a:t>
            </a:r>
            <a:endParaRPr kumimoji="1"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5FA539-D03F-F042-BC01-20E5EABBB0FC}"/>
              </a:ext>
            </a:extLst>
          </p:cNvPr>
          <p:cNvSpPr txBox="1"/>
          <p:nvPr/>
        </p:nvSpPr>
        <p:spPr>
          <a:xfrm>
            <a:off x="5002306" y="5809867"/>
            <a:ext cx="1748117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Depression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2DFFC3-E2C4-E047-8E38-058C70B405AD}"/>
              </a:ext>
            </a:extLst>
          </p:cNvPr>
          <p:cNvSpPr txBox="1"/>
          <p:nvPr/>
        </p:nvSpPr>
        <p:spPr>
          <a:xfrm>
            <a:off x="80684" y="5796859"/>
            <a:ext cx="1748117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Disability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7A9E14-E05B-4F49-A00B-727D9EDD0BEC}"/>
              </a:ext>
            </a:extLst>
          </p:cNvPr>
          <p:cNvSpPr txBox="1"/>
          <p:nvPr/>
        </p:nvSpPr>
        <p:spPr>
          <a:xfrm>
            <a:off x="133797" y="7186516"/>
            <a:ext cx="236533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Hospitalization</a:t>
            </a:r>
            <a:endParaRPr kumimoji="1"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48BD3BE-19F7-D442-ACD5-58C3069F4D54}"/>
              </a:ext>
            </a:extLst>
          </p:cNvPr>
          <p:cNvSpPr txBox="1"/>
          <p:nvPr/>
        </p:nvSpPr>
        <p:spPr>
          <a:xfrm>
            <a:off x="5002306" y="6812585"/>
            <a:ext cx="1416145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 err="1"/>
              <a:t>Vasc</a:t>
            </a:r>
            <a:r>
              <a:rPr kumimoji="1" lang="en-US" altLang="zh-TW" sz="2800" dirty="0"/>
              <a:t>. access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0BE8BF-7699-B540-A010-28D90D2BE246}"/>
              </a:ext>
            </a:extLst>
          </p:cNvPr>
          <p:cNvSpPr txBox="1"/>
          <p:nvPr/>
        </p:nvSpPr>
        <p:spPr>
          <a:xfrm>
            <a:off x="1558174" y="8574829"/>
            <a:ext cx="1416145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Albumin</a:t>
            </a:r>
            <a:endParaRPr kumimoji="1"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DD2018-4FA4-6446-9F5C-B5734C0E6853}"/>
              </a:ext>
            </a:extLst>
          </p:cNvPr>
          <p:cNvSpPr txBox="1"/>
          <p:nvPr/>
        </p:nvSpPr>
        <p:spPr>
          <a:xfrm>
            <a:off x="3874099" y="8547935"/>
            <a:ext cx="209639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Testosterone</a:t>
            </a:r>
            <a:endParaRPr kumimoji="1" lang="zh-TW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743EA0-0A31-5E40-8FF4-EA22C55172F7}"/>
              </a:ext>
            </a:extLst>
          </p:cNvPr>
          <p:cNvSpPr/>
          <p:nvPr/>
        </p:nvSpPr>
        <p:spPr>
          <a:xfrm>
            <a:off x="-28240" y="-27545"/>
            <a:ext cx="6858000" cy="4350636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CE43D0-AFE5-4F46-A7C2-7213F51C1DBC}"/>
              </a:ext>
            </a:extLst>
          </p:cNvPr>
          <p:cNvSpPr/>
          <p:nvPr/>
        </p:nvSpPr>
        <p:spPr>
          <a:xfrm>
            <a:off x="0" y="4327412"/>
            <a:ext cx="6858000" cy="2345995"/>
          </a:xfrm>
          <a:prstGeom prst="rect">
            <a:avLst/>
          </a:prstGeom>
          <a:solidFill>
            <a:schemeClr val="accent2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26E655-E03D-1841-BBF6-1B7B97F00EDD}"/>
              </a:ext>
            </a:extLst>
          </p:cNvPr>
          <p:cNvSpPr/>
          <p:nvPr/>
        </p:nvSpPr>
        <p:spPr>
          <a:xfrm>
            <a:off x="-1346" y="6674391"/>
            <a:ext cx="6858000" cy="1494695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B1804-5E53-264D-841A-A8A4AE0C529A}"/>
              </a:ext>
            </a:extLst>
          </p:cNvPr>
          <p:cNvSpPr/>
          <p:nvPr/>
        </p:nvSpPr>
        <p:spPr>
          <a:xfrm>
            <a:off x="-1346" y="8172507"/>
            <a:ext cx="6858000" cy="173349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DAE028F-17F3-F14E-A410-68485414DBE6}"/>
              </a:ext>
            </a:extLst>
          </p:cNvPr>
          <p:cNvSpPr txBox="1"/>
          <p:nvPr/>
        </p:nvSpPr>
        <p:spPr>
          <a:xfrm>
            <a:off x="1660376" y="530918"/>
            <a:ext cx="39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u="sng" dirty="0"/>
              <a:t>Socio-demographic-anthropometric</a:t>
            </a:r>
            <a:endParaRPr kumimoji="1" lang="zh-TW" altLang="en-US" i="1" u="sng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121DB36-FC10-2145-88B5-CD2FB8AB205D}"/>
              </a:ext>
            </a:extLst>
          </p:cNvPr>
          <p:cNvSpPr txBox="1"/>
          <p:nvPr/>
        </p:nvSpPr>
        <p:spPr>
          <a:xfrm>
            <a:off x="1483546" y="441975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/>
              <a:t>Biologic</a:t>
            </a:r>
            <a:endParaRPr kumimoji="1" lang="zh-TW" altLang="en-US" i="1" u="sng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F8B23C0-8BB1-6047-A6AD-718B79CC759B}"/>
              </a:ext>
            </a:extLst>
          </p:cNvPr>
          <p:cNvSpPr txBox="1"/>
          <p:nvPr/>
        </p:nvSpPr>
        <p:spPr>
          <a:xfrm>
            <a:off x="376518" y="6661678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/>
              <a:t>Healthcare factors</a:t>
            </a:r>
            <a:endParaRPr kumimoji="1" lang="zh-TW" altLang="en-US" i="1" u="sng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0D15EC4-E9E4-7A49-B5DB-7A54019F4CDF}"/>
              </a:ext>
            </a:extLst>
          </p:cNvPr>
          <p:cNvSpPr txBox="1"/>
          <p:nvPr/>
        </p:nvSpPr>
        <p:spPr>
          <a:xfrm>
            <a:off x="2539473" y="9303911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/>
              <a:t>Laboratory data</a:t>
            </a:r>
            <a:endParaRPr kumimoji="1" lang="zh-TW" altLang="en-US" i="1" u="sng" dirty="0"/>
          </a:p>
        </p:txBody>
      </p:sp>
      <p:sp>
        <p:nvSpPr>
          <p:cNvPr id="26" name="手繪多邊形 25">
            <a:extLst>
              <a:ext uri="{FF2B5EF4-FFF2-40B4-BE49-F238E27FC236}">
                <a16:creationId xmlns:a16="http://schemas.microsoft.com/office/drawing/2014/main" id="{D6830F8D-28DC-6C4E-9CD8-4BC04DD933AD}"/>
              </a:ext>
            </a:extLst>
          </p:cNvPr>
          <p:cNvSpPr/>
          <p:nvPr/>
        </p:nvSpPr>
        <p:spPr>
          <a:xfrm>
            <a:off x="1801906" y="3685633"/>
            <a:ext cx="1667435" cy="1504931"/>
          </a:xfrm>
          <a:custGeom>
            <a:avLst/>
            <a:gdLst>
              <a:gd name="connsiteX0" fmla="*/ 0 w 1640541"/>
              <a:gd name="connsiteY0" fmla="*/ 106438 h 1424249"/>
              <a:gd name="connsiteX1" fmla="*/ 1264023 w 1640541"/>
              <a:gd name="connsiteY1" fmla="*/ 133332 h 1424249"/>
              <a:gd name="connsiteX2" fmla="*/ 1640541 w 1640541"/>
              <a:gd name="connsiteY2" fmla="*/ 1424249 h 142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0541" h="1424249">
                <a:moveTo>
                  <a:pt x="0" y="106438"/>
                </a:moveTo>
                <a:cubicBezTo>
                  <a:pt x="495300" y="10067"/>
                  <a:pt x="990600" y="-86303"/>
                  <a:pt x="1264023" y="133332"/>
                </a:cubicBezTo>
                <a:cubicBezTo>
                  <a:pt x="1537446" y="352967"/>
                  <a:pt x="1588993" y="888608"/>
                  <a:pt x="1640541" y="1424249"/>
                </a:cubicBezTo>
              </a:path>
            </a:pathLst>
          </a:custGeom>
          <a:noFill/>
          <a:ln w="508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27" name="手繪多邊形 26">
            <a:extLst>
              <a:ext uri="{FF2B5EF4-FFF2-40B4-BE49-F238E27FC236}">
                <a16:creationId xmlns:a16="http://schemas.microsoft.com/office/drawing/2014/main" id="{DF296786-B60E-8842-BFD3-25D927C389A3}"/>
              </a:ext>
            </a:extLst>
          </p:cNvPr>
          <p:cNvSpPr/>
          <p:nvPr/>
        </p:nvSpPr>
        <p:spPr>
          <a:xfrm>
            <a:off x="3469341" y="3628018"/>
            <a:ext cx="1851325" cy="1562546"/>
          </a:xfrm>
          <a:custGeom>
            <a:avLst/>
            <a:gdLst>
              <a:gd name="connsiteX0" fmla="*/ 2043953 w 2043953"/>
              <a:gd name="connsiteY0" fmla="*/ 137158 h 1562546"/>
              <a:gd name="connsiteX1" fmla="*/ 484094 w 2043953"/>
              <a:gd name="connsiteY1" fmla="*/ 137158 h 1562546"/>
              <a:gd name="connsiteX2" fmla="*/ 0 w 2043953"/>
              <a:gd name="connsiteY2" fmla="*/ 1562546 h 15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1562546">
                <a:moveTo>
                  <a:pt x="2043953" y="137158"/>
                </a:moveTo>
                <a:cubicBezTo>
                  <a:pt x="1434353" y="18375"/>
                  <a:pt x="824753" y="-100407"/>
                  <a:pt x="484094" y="137158"/>
                </a:cubicBezTo>
                <a:cubicBezTo>
                  <a:pt x="143435" y="374723"/>
                  <a:pt x="71717" y="968634"/>
                  <a:pt x="0" y="1562546"/>
                </a:cubicBezTo>
              </a:path>
            </a:pathLst>
          </a:custGeom>
          <a:noFill/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CB9656F-AA7D-BB41-BA95-1C77BB196F76}"/>
              </a:ext>
            </a:extLst>
          </p:cNvPr>
          <p:cNvCxnSpPr/>
          <p:nvPr/>
        </p:nvCxnSpPr>
        <p:spPr>
          <a:xfrm>
            <a:off x="3469341" y="1971105"/>
            <a:ext cx="0" cy="31806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363589E5-69FF-8846-9B82-977FCE88604E}"/>
              </a:ext>
            </a:extLst>
          </p:cNvPr>
          <p:cNvSpPr/>
          <p:nvPr/>
        </p:nvSpPr>
        <p:spPr>
          <a:xfrm>
            <a:off x="1855694" y="5087470"/>
            <a:ext cx="597049" cy="968185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D7B19A21-7B05-D44A-9447-2AE6B8A21A67}"/>
              </a:ext>
            </a:extLst>
          </p:cNvPr>
          <p:cNvSpPr/>
          <p:nvPr/>
        </p:nvSpPr>
        <p:spPr>
          <a:xfrm>
            <a:off x="4411980" y="5087470"/>
            <a:ext cx="576879" cy="968185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FF6D1416-BD4E-C847-B00B-BD3B3BBC5ED9}"/>
              </a:ext>
            </a:extLst>
          </p:cNvPr>
          <p:cNvCxnSpPr/>
          <p:nvPr/>
        </p:nvCxnSpPr>
        <p:spPr>
          <a:xfrm flipV="1">
            <a:off x="2283980" y="5921185"/>
            <a:ext cx="950374" cy="126533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4B6518B8-0E3F-DF49-A44E-40D0B6A2E920}"/>
              </a:ext>
            </a:extLst>
          </p:cNvPr>
          <p:cNvCxnSpPr>
            <a:cxnSpLocks/>
          </p:cNvCxnSpPr>
          <p:nvPr/>
        </p:nvCxnSpPr>
        <p:spPr>
          <a:xfrm flipH="1" flipV="1">
            <a:off x="3824680" y="5910938"/>
            <a:ext cx="1177626" cy="14055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>
            <a:extLst>
              <a:ext uri="{FF2B5EF4-FFF2-40B4-BE49-F238E27FC236}">
                <a16:creationId xmlns:a16="http://schemas.microsoft.com/office/drawing/2014/main" id="{8B652DDC-B40D-074B-9B08-A11ACD0DB584}"/>
              </a:ext>
            </a:extLst>
          </p:cNvPr>
          <p:cNvSpPr/>
          <p:nvPr/>
        </p:nvSpPr>
        <p:spPr>
          <a:xfrm>
            <a:off x="3442447" y="5916706"/>
            <a:ext cx="1102659" cy="2635624"/>
          </a:xfrm>
          <a:custGeom>
            <a:avLst/>
            <a:gdLst>
              <a:gd name="connsiteX0" fmla="*/ 1102659 w 1102659"/>
              <a:gd name="connsiteY0" fmla="*/ 2635624 h 2635624"/>
              <a:gd name="connsiteX1" fmla="*/ 215153 w 1102659"/>
              <a:gd name="connsiteY1" fmla="*/ 1586753 h 2635624"/>
              <a:gd name="connsiteX2" fmla="*/ 0 w 1102659"/>
              <a:gd name="connsiteY2" fmla="*/ 0 h 2635624"/>
              <a:gd name="connsiteX3" fmla="*/ 0 w 1102659"/>
              <a:gd name="connsiteY3" fmla="*/ 0 h 2635624"/>
              <a:gd name="connsiteX4" fmla="*/ 0 w 1102659"/>
              <a:gd name="connsiteY4" fmla="*/ 0 h 263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659" h="2635624">
                <a:moveTo>
                  <a:pt x="1102659" y="2635624"/>
                </a:moveTo>
                <a:cubicBezTo>
                  <a:pt x="750794" y="2330824"/>
                  <a:pt x="398929" y="2026024"/>
                  <a:pt x="215153" y="1586753"/>
                </a:cubicBezTo>
                <a:cubicBezTo>
                  <a:pt x="31376" y="1147482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dirty="0"/>
          </a:p>
        </p:txBody>
      </p:sp>
      <p:sp>
        <p:nvSpPr>
          <p:cNvPr id="44" name="手繪多邊形 43">
            <a:extLst>
              <a:ext uri="{FF2B5EF4-FFF2-40B4-BE49-F238E27FC236}">
                <a16:creationId xmlns:a16="http://schemas.microsoft.com/office/drawing/2014/main" id="{C594BCEE-DD2D-4F4C-84A3-C6D9714A3E43}"/>
              </a:ext>
            </a:extLst>
          </p:cNvPr>
          <p:cNvSpPr/>
          <p:nvPr/>
        </p:nvSpPr>
        <p:spPr>
          <a:xfrm>
            <a:off x="2312894" y="5921185"/>
            <a:ext cx="1129553" cy="2684165"/>
          </a:xfrm>
          <a:custGeom>
            <a:avLst/>
            <a:gdLst>
              <a:gd name="connsiteX0" fmla="*/ 0 w 1129553"/>
              <a:gd name="connsiteY0" fmla="*/ 2554941 h 2554941"/>
              <a:gd name="connsiteX1" fmla="*/ 914400 w 1129553"/>
              <a:gd name="connsiteY1" fmla="*/ 1506071 h 2554941"/>
              <a:gd name="connsiteX2" fmla="*/ 1129553 w 1129553"/>
              <a:gd name="connsiteY2" fmla="*/ 0 h 255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9553" h="2554941">
                <a:moveTo>
                  <a:pt x="0" y="2554941"/>
                </a:moveTo>
                <a:cubicBezTo>
                  <a:pt x="363070" y="2243417"/>
                  <a:pt x="726141" y="1931894"/>
                  <a:pt x="914400" y="1506071"/>
                </a:cubicBezTo>
                <a:cubicBezTo>
                  <a:pt x="1102659" y="1080248"/>
                  <a:pt x="1116106" y="540124"/>
                  <a:pt x="1129553" y="0"/>
                </a:cubicBezTo>
              </a:path>
            </a:pathLst>
          </a:custGeom>
          <a:noFill/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9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79</Words>
  <Application>Microsoft Office PowerPoint</Application>
  <PresentationFormat>A4 紙張 (210x297 公釐)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27</cp:revision>
  <dcterms:created xsi:type="dcterms:W3CDTF">2019-04-30T14:25:22Z</dcterms:created>
  <dcterms:modified xsi:type="dcterms:W3CDTF">2019-05-13T01:43:41Z</dcterms:modified>
</cp:coreProperties>
</file>