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35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C1DE2F-501D-4AB8-B1C5-C681F4BEFDA3}" type="datetimeFigureOut">
              <a:rPr lang="zh-TW" altLang="en-US" smtClean="0"/>
              <a:t>2018/9/20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D8F50A-37AA-4DF5-A535-F4AFD9E3FB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97251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D8F50A-37AA-4DF5-A535-F4AFD9E3FB31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00342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35FDD-8642-4C44-93A1-9D3FA24F7D76}" type="datetimeFigureOut">
              <a:rPr lang="zh-TW" altLang="en-US" smtClean="0"/>
              <a:t>2018/9/20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76355-A7FE-4D28-A654-85924F9C0F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262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35FDD-8642-4C44-93A1-9D3FA24F7D76}" type="datetimeFigureOut">
              <a:rPr lang="zh-TW" altLang="en-US" smtClean="0"/>
              <a:t>2018/9/20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76355-A7FE-4D28-A654-85924F9C0F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9879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35FDD-8642-4C44-93A1-9D3FA24F7D76}" type="datetimeFigureOut">
              <a:rPr lang="zh-TW" altLang="en-US" smtClean="0"/>
              <a:t>2018/9/20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76355-A7FE-4D28-A654-85924F9C0F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4333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35FDD-8642-4C44-93A1-9D3FA24F7D76}" type="datetimeFigureOut">
              <a:rPr lang="zh-TW" altLang="en-US" smtClean="0"/>
              <a:t>2018/9/20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76355-A7FE-4D28-A654-85924F9C0F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5541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35FDD-8642-4C44-93A1-9D3FA24F7D76}" type="datetimeFigureOut">
              <a:rPr lang="zh-TW" altLang="en-US" smtClean="0"/>
              <a:t>2018/9/20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76355-A7FE-4D28-A654-85924F9C0F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1117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35FDD-8642-4C44-93A1-9D3FA24F7D76}" type="datetimeFigureOut">
              <a:rPr lang="zh-TW" altLang="en-US" smtClean="0"/>
              <a:t>2018/9/20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76355-A7FE-4D28-A654-85924F9C0F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4071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35FDD-8642-4C44-93A1-9D3FA24F7D76}" type="datetimeFigureOut">
              <a:rPr lang="zh-TW" altLang="en-US" smtClean="0"/>
              <a:t>2018/9/20</a:t>
            </a:fld>
            <a:endParaRPr lang="zh-TW" alt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76355-A7FE-4D28-A654-85924F9C0F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1001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35FDD-8642-4C44-93A1-9D3FA24F7D76}" type="datetimeFigureOut">
              <a:rPr lang="zh-TW" altLang="en-US" smtClean="0"/>
              <a:t>2018/9/20</a:t>
            </a:fld>
            <a:endParaRPr lang="zh-TW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76355-A7FE-4D28-A654-85924F9C0F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548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35FDD-8642-4C44-93A1-9D3FA24F7D76}" type="datetimeFigureOut">
              <a:rPr lang="zh-TW" altLang="en-US" smtClean="0"/>
              <a:t>2018/9/20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76355-A7FE-4D28-A654-85924F9C0F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1227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35FDD-8642-4C44-93A1-9D3FA24F7D76}" type="datetimeFigureOut">
              <a:rPr lang="zh-TW" altLang="en-US" smtClean="0"/>
              <a:t>2018/9/20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76355-A7FE-4D28-A654-85924F9C0F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9567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35FDD-8642-4C44-93A1-9D3FA24F7D76}" type="datetimeFigureOut">
              <a:rPr lang="zh-TW" altLang="en-US" smtClean="0"/>
              <a:t>2018/9/20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76355-A7FE-4D28-A654-85924F9C0F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223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0E35FDD-8642-4C44-93A1-9D3FA24F7D76}" type="datetimeFigureOut">
              <a:rPr lang="zh-TW" altLang="en-US" smtClean="0"/>
              <a:t>2018/9/20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9C076355-A7FE-4D28-A654-85924F9C0F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5608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Comorbidities and Mortality with Frailty among CKD patients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20180913</a:t>
            </a:r>
          </a:p>
          <a:p>
            <a:r>
              <a:rPr lang="en-US" altLang="zh-TW" dirty="0" smtClean="0"/>
              <a:t>Patrick </a:t>
            </a:r>
            <a:r>
              <a:rPr lang="en-US" altLang="zh-TW" dirty="0" err="1" smtClean="0"/>
              <a:t>Yihong</a:t>
            </a:r>
            <a:r>
              <a:rPr lang="en-US" altLang="zh-TW" dirty="0" smtClean="0"/>
              <a:t> Wu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868726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Probable correlations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8806977"/>
              </p:ext>
            </p:extLst>
          </p:nvPr>
        </p:nvGraphicFramePr>
        <p:xfrm>
          <a:off x="3462338" y="40640"/>
          <a:ext cx="8729661" cy="66244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9887">
                  <a:extLst>
                    <a:ext uri="{9D8B030D-6E8A-4147-A177-3AD203B41FA5}">
                      <a16:colId xmlns:a16="http://schemas.microsoft.com/office/drawing/2014/main" val="64577964"/>
                    </a:ext>
                  </a:extLst>
                </a:gridCol>
                <a:gridCol w="2124444">
                  <a:extLst>
                    <a:ext uri="{9D8B030D-6E8A-4147-A177-3AD203B41FA5}">
                      <a16:colId xmlns:a16="http://schemas.microsoft.com/office/drawing/2014/main" val="1004911061"/>
                    </a:ext>
                  </a:extLst>
                </a:gridCol>
                <a:gridCol w="3695330">
                  <a:extLst>
                    <a:ext uri="{9D8B030D-6E8A-4147-A177-3AD203B41FA5}">
                      <a16:colId xmlns:a16="http://schemas.microsoft.com/office/drawing/2014/main" val="92599673"/>
                    </a:ext>
                  </a:extLst>
                </a:gridCol>
              </a:tblGrid>
              <a:tr h="665393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References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Group/Method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Probable</a:t>
                      </a:r>
                      <a:r>
                        <a:rPr lang="en-US" altLang="zh-TW" baseline="0" dirty="0" smtClean="0"/>
                        <a:t> comorbidities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7101012"/>
                  </a:ext>
                </a:extLst>
              </a:tr>
              <a:tr h="2789181">
                <a:tc>
                  <a:txBody>
                    <a:bodyPr/>
                    <a:lstStyle/>
                    <a:p>
                      <a:r>
                        <a:rPr lang="en-US" altLang="zh-TW" sz="1200" b="0" i="0" u="none" baseline="0" dirty="0" smtClean="0"/>
                        <a:t>Foster, R. et al. (2016). Cognitive Impairment in Advanced Chronic Kidney Disease: The Canadian Frailty Observation and Interventions Trial. </a:t>
                      </a:r>
                      <a:r>
                        <a:rPr lang="en-US" altLang="zh-TW" sz="1200" b="0" i="1" u="none" baseline="0" dirty="0" smtClean="0"/>
                        <a:t>Am J </a:t>
                      </a:r>
                      <a:r>
                        <a:rPr lang="en-US" altLang="zh-TW" sz="1200" b="0" i="1" u="none" baseline="0" dirty="0" err="1" smtClean="0"/>
                        <a:t>Nephrol</a:t>
                      </a:r>
                      <a:r>
                        <a:rPr lang="en-US" altLang="zh-TW" sz="1200" b="0" i="1" u="none" baseline="0" dirty="0" smtClean="0"/>
                        <a:t>, 44</a:t>
                      </a:r>
                      <a:r>
                        <a:rPr lang="en-US" altLang="zh-TW" sz="1200" b="0" i="0" u="none" baseline="0" dirty="0" smtClean="0"/>
                        <a:t>(6), 473-480. doi:10.1159/000450837</a:t>
                      </a:r>
                    </a:p>
                    <a:p>
                      <a:endParaRPr lang="zh-TW" altLang="en-US" sz="1200" b="0" i="1" u="none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Canadian </a:t>
                      </a:r>
                    </a:p>
                    <a:p>
                      <a:r>
                        <a:rPr lang="en-US" altLang="zh-TW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Frailty Observation and Interventions Trial </a:t>
                      </a:r>
                    </a:p>
                    <a:p>
                      <a:r>
                        <a:rPr lang="en-US" altLang="zh-TW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</a:p>
                    <a:p>
                      <a:r>
                        <a:rPr lang="en-US" altLang="zh-TW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MoCA</a:t>
                      </a:r>
                      <a:r>
                        <a:rPr lang="en-US" altLang="zh-TW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score using the t test and Mann–Whitney </a:t>
                      </a:r>
                    </a:p>
                    <a:p>
                      <a:r>
                        <a:rPr lang="en-US" altLang="zh-TW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 test </a:t>
                      </a:r>
                    </a:p>
                    <a:p>
                      <a:endParaRPr lang="en-US" altLang="zh-TW" sz="12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Cognitive impairments</a:t>
                      </a:r>
                    </a:p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9146208"/>
                  </a:ext>
                </a:extLst>
              </a:tr>
              <a:tr h="665393">
                <a:tc>
                  <a:txBody>
                    <a:bodyPr/>
                    <a:lstStyle/>
                    <a:p>
                      <a:r>
                        <a:rPr lang="en-US" altLang="zh-TW" sz="1200" b="0" i="0" u="none" baseline="0" dirty="0" smtClean="0"/>
                        <a:t>Walker, S. et al. (2015). Frailty and physical function in chronic kidney disease: the </a:t>
                      </a:r>
                      <a:r>
                        <a:rPr lang="en-US" altLang="zh-TW" sz="1200" b="0" i="0" u="none" baseline="0" dirty="0" err="1" smtClean="0"/>
                        <a:t>CanFIT</a:t>
                      </a:r>
                      <a:r>
                        <a:rPr lang="en-US" altLang="zh-TW" sz="1200" b="0" i="0" u="none" baseline="0" dirty="0" smtClean="0"/>
                        <a:t> study. </a:t>
                      </a:r>
                      <a:r>
                        <a:rPr lang="en-US" altLang="zh-TW" sz="1200" b="0" i="1" u="none" baseline="0" dirty="0" smtClean="0"/>
                        <a:t>Can J Kidney Health Dis, 2</a:t>
                      </a:r>
                      <a:r>
                        <a:rPr lang="en-US" altLang="zh-TW" sz="1200" b="0" i="0" u="none" baseline="0" dirty="0" smtClean="0"/>
                        <a:t>, 32. doi:10.1186/s40697-015-0067-4</a:t>
                      </a:r>
                    </a:p>
                    <a:p>
                      <a:endParaRPr lang="zh-TW" altLang="en-US" sz="1200" b="0" i="1" u="none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Canadian</a:t>
                      </a:r>
                      <a:r>
                        <a:rPr lang="en-US" altLang="zh-TW" sz="1200" baseline="0" dirty="0" smtClean="0"/>
                        <a:t> Frailty Observation and Intervention Trial</a:t>
                      </a:r>
                    </a:p>
                    <a:p>
                      <a:r>
                        <a:rPr lang="en-US" altLang="zh-TW" sz="1200" baseline="0" dirty="0" smtClean="0"/>
                        <a:t>/</a:t>
                      </a:r>
                    </a:p>
                    <a:p>
                      <a:r>
                        <a:rPr lang="en-US" altLang="zh-TW" sz="1200" baseline="0" dirty="0" smtClean="0"/>
                        <a:t>Self-reported and Case Summary reported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u="sng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Self-reported:</a:t>
                      </a:r>
                      <a:r>
                        <a:rPr lang="en-US" altLang="zh-TW" sz="1800" b="0" i="0" u="sng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r>
                        <a:rPr lang="en-US" altLang="zh-TW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Asthma, Arthritis, Visual Impairment, Hearing </a:t>
                      </a:r>
                    </a:p>
                    <a:p>
                      <a:r>
                        <a:rPr lang="en-US" altLang="zh-TW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Impairment, Depression, Anxiety/Panic Attacks, Malignancy, </a:t>
                      </a:r>
                    </a:p>
                    <a:p>
                      <a:r>
                        <a:rPr lang="en-US" altLang="zh-TW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 Psychological Stress/Acute Disease</a:t>
                      </a:r>
                      <a:r>
                        <a:rPr lang="en-US" altLang="zh-TW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r>
                        <a:rPr lang="en-US" altLang="zh-TW" sz="1800" b="0" i="0" u="sng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Case summary reported:</a:t>
                      </a:r>
                    </a:p>
                    <a:p>
                      <a:r>
                        <a:rPr lang="en-US" altLang="zh-TW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Myocardial Infarction (MI), Prior angioplasty or stent, Prior cardiac surgery, Diabetes (Type I or II), Hypertension, Dyslipidemia, Peripheral Arterial Disease, Stroke, Cerebrovascular disease (i.e., Transient Ischemic Attack), Other Neurologic Disease (i.e., Parkinson’s, Alzheimer’s, Huntington’s or Multiple Sclerosis), Cirrhosis, Gastro-intestinal Disease, Pulmonary Hypertension, Chronic Obstructive Pulmonary Disease (COPD), Congestive Heart Failure (CHF).</a:t>
                      </a:r>
                      <a:endParaRPr lang="en-US" altLang="zh-TW" sz="1600" b="0" i="0" u="non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8287268"/>
                  </a:ext>
                </a:extLst>
              </a:tr>
            </a:tbl>
          </a:graphicData>
        </a:graphic>
      </p:graphicFrame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058" y="683558"/>
            <a:ext cx="5610542" cy="2740870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11177360" y="1188721"/>
            <a:ext cx="384721" cy="178816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TW" altLang="en-US" sz="1300" dirty="0" smtClean="0">
                <a:solidFill>
                  <a:srgbClr val="0070C0"/>
                </a:solidFill>
              </a:rPr>
              <a:t>但是差異看起來有點小</a:t>
            </a:r>
            <a:endParaRPr lang="zh-TW" altLang="en-US" sz="1300" dirty="0">
              <a:solidFill>
                <a:srgbClr val="0070C0"/>
              </a:solidFill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1059" y="683558"/>
            <a:ext cx="4485784" cy="2740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0358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Questions about articles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825217" y="1197864"/>
            <a:ext cx="6016193" cy="4462272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2529" y="40766"/>
            <a:ext cx="8274647" cy="659777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49352" y="6605119"/>
            <a:ext cx="1204264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TW" sz="1200" dirty="0" smtClean="0"/>
              <a:t>Reese et al. (</a:t>
            </a:r>
            <a:r>
              <a:rPr lang="en-US" altLang="zh-TW" sz="1200" dirty="0"/>
              <a:t>2013). Physical performance and frailty in chronic kidney disease. </a:t>
            </a:r>
            <a:r>
              <a:rPr lang="en-US" altLang="zh-TW" sz="1200" i="1" dirty="0"/>
              <a:t>Am J </a:t>
            </a:r>
            <a:r>
              <a:rPr lang="en-US" altLang="zh-TW" sz="1200" i="1" dirty="0" err="1"/>
              <a:t>Nephrol</a:t>
            </a:r>
            <a:r>
              <a:rPr lang="en-US" altLang="zh-TW" sz="1200" i="1" dirty="0"/>
              <a:t>, 38</a:t>
            </a:r>
            <a:r>
              <a:rPr lang="en-US" altLang="zh-TW" sz="1200" dirty="0"/>
              <a:t>(4), 307-315. doi:10.1159/000355568</a:t>
            </a:r>
            <a:endParaRPr lang="zh-TW" altLang="en-US" sz="1200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5217" y="555569"/>
            <a:ext cx="6371103" cy="5737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0346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框架">
  <a:themeElements>
    <a:clrScheme name="框架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框架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框架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框架</Template>
  <TotalTime>106</TotalTime>
  <Words>257</Words>
  <Application>Microsoft Office PowerPoint</Application>
  <PresentationFormat>寬螢幕</PresentationFormat>
  <Paragraphs>28</Paragraphs>
  <Slides>3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9" baseType="lpstr">
      <vt:lpstr>微軟正黑體</vt:lpstr>
      <vt:lpstr>新細明體</vt:lpstr>
      <vt:lpstr>Calibri</vt:lpstr>
      <vt:lpstr>Corbel</vt:lpstr>
      <vt:lpstr>Wingdings 2</vt:lpstr>
      <vt:lpstr>框架</vt:lpstr>
      <vt:lpstr>Comorbidities and Mortality with Frailty among CKD patients</vt:lpstr>
      <vt:lpstr>Probable correlations</vt:lpstr>
      <vt:lpstr>Questions about articles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Comorbidities and Mortality with Frailty among CKD patients</dc:title>
  <dc:creator>Windows 使用者</dc:creator>
  <cp:lastModifiedBy>Windows 使用者</cp:lastModifiedBy>
  <cp:revision>19</cp:revision>
  <dcterms:created xsi:type="dcterms:W3CDTF">2018-09-12T19:21:39Z</dcterms:created>
  <dcterms:modified xsi:type="dcterms:W3CDTF">2018-09-20T08:25:56Z</dcterms:modified>
</cp:coreProperties>
</file>