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63" r:id="rId4"/>
    <p:sldId id="265" r:id="rId5"/>
    <p:sldId id="264" r:id="rId6"/>
    <p:sldId id="258" r:id="rId7"/>
    <p:sldId id="266"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DEB7"/>
    <a:srgbClr val="E8F3F7"/>
    <a:srgbClr val="85C7F2"/>
    <a:srgbClr val="91C4F2"/>
    <a:srgbClr val="B268B3"/>
    <a:srgbClr val="6290C3"/>
    <a:srgbClr val="DBABBE"/>
    <a:srgbClr val="EDBBB4"/>
    <a:srgbClr val="E6E6E6"/>
    <a:srgbClr val="CEE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2" autoAdjust="0"/>
    <p:restoredTop sz="94153" autoAdjust="0"/>
  </p:normalViewPr>
  <p:slideViewPr>
    <p:cSldViewPr snapToGrid="0">
      <p:cViewPr>
        <p:scale>
          <a:sx n="100" d="100"/>
          <a:sy n="100" d="100"/>
        </p:scale>
        <p:origin x="-1576" y="-3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8C6F6-9720-4F38-B54C-307C8D6F7762}" type="datetimeFigureOut">
              <a:rPr lang="zh-TW" altLang="en-US" smtClean="0"/>
              <a:t>2018/9/28</a:t>
            </a:fld>
            <a:endParaRPr lang="zh-TW" altLang="en-US"/>
          </a:p>
        </p:txBody>
      </p:sp>
      <p:sp>
        <p:nvSpPr>
          <p:cNvPr id="4" name="投影片圖像版面配置區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730EC-6CA8-48EB-9A24-AEEE2C1F0B2D}" type="slidenum">
              <a:rPr lang="zh-TW" altLang="en-US" smtClean="0"/>
              <a:t>‹#›</a:t>
            </a:fld>
            <a:endParaRPr lang="zh-TW" altLang="en-US"/>
          </a:p>
        </p:txBody>
      </p:sp>
    </p:spTree>
    <p:extLst>
      <p:ext uri="{BB962C8B-B14F-4D97-AF65-F5344CB8AC3E}">
        <p14:creationId xmlns:p14="http://schemas.microsoft.com/office/powerpoint/2010/main" val="1259032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2360613" y="1143000"/>
            <a:ext cx="2136775" cy="3086100"/>
          </a:xfrm>
        </p:spPr>
      </p:sp>
      <p:sp>
        <p:nvSpPr>
          <p:cNvPr id="3" name="備忘稿版面配置區 2"/>
          <p:cNvSpPr>
            <a:spLocks noGrp="1"/>
          </p:cNvSpPr>
          <p:nvPr>
            <p:ph type="body" idx="1"/>
          </p:nvPr>
        </p:nvSpPr>
        <p:spPr/>
        <p:txBody>
          <a:bodyPr/>
          <a:lstStyle/>
          <a:p>
            <a:r>
              <a:rPr lang="en-US" altLang="zh-TW" dirty="0" smtClean="0"/>
              <a:t>Under CKD</a:t>
            </a:r>
          </a:p>
          <a:p>
            <a:endParaRPr lang="en-US" altLang="zh-TW" dirty="0" smtClean="0"/>
          </a:p>
          <a:p>
            <a:r>
              <a:rPr lang="en-US" altLang="zh-TW" dirty="0" smtClean="0"/>
              <a:t>Frailty</a:t>
            </a:r>
            <a:r>
              <a:rPr lang="en-US" altLang="zh-TW" baseline="0" dirty="0" smtClean="0"/>
              <a:t>’s relation with (adverse health effect) ABCDE….</a:t>
            </a:r>
          </a:p>
          <a:p>
            <a:pPr marL="228600" indent="-228600">
              <a:buAutoNum type="arabicPeriod"/>
            </a:pPr>
            <a:r>
              <a:rPr lang="zh-TW" altLang="en-US" baseline="0" dirty="0" smtClean="0"/>
              <a:t>心理因素</a:t>
            </a:r>
            <a:r>
              <a:rPr lang="en-US" altLang="zh-TW" baseline="0" dirty="0" smtClean="0"/>
              <a:t>?</a:t>
            </a:r>
          </a:p>
          <a:p>
            <a:pPr marL="0" indent="0">
              <a:buNone/>
            </a:pPr>
            <a:r>
              <a:rPr lang="zh-TW" altLang="en-US" baseline="0" dirty="0" smtClean="0"/>
              <a:t>下次要整理出表！包含</a:t>
            </a:r>
            <a:r>
              <a:rPr lang="en-US" altLang="zh-TW" baseline="0" dirty="0" smtClean="0"/>
              <a:t>Risk ratio</a:t>
            </a:r>
            <a:endParaRPr lang="zh-TW" altLang="en-US" dirty="0"/>
          </a:p>
        </p:txBody>
      </p:sp>
      <p:sp>
        <p:nvSpPr>
          <p:cNvPr id="4" name="投影片編號版面配置區 3"/>
          <p:cNvSpPr>
            <a:spLocks noGrp="1"/>
          </p:cNvSpPr>
          <p:nvPr>
            <p:ph type="sldNum" sz="quarter" idx="10"/>
          </p:nvPr>
        </p:nvSpPr>
        <p:spPr/>
        <p:txBody>
          <a:bodyPr/>
          <a:lstStyle/>
          <a:p>
            <a:fld id="{EF9730EC-6CA8-48EB-9A24-AEEE2C1F0B2D}" type="slidenum">
              <a:rPr lang="zh-TW" altLang="en-US" smtClean="0"/>
              <a:t>1</a:t>
            </a:fld>
            <a:endParaRPr lang="zh-TW" altLang="en-US"/>
          </a:p>
        </p:txBody>
      </p:sp>
    </p:spTree>
    <p:extLst>
      <p:ext uri="{BB962C8B-B14F-4D97-AF65-F5344CB8AC3E}">
        <p14:creationId xmlns:p14="http://schemas.microsoft.com/office/powerpoint/2010/main" val="238516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一個</a:t>
            </a:r>
            <a:r>
              <a:rPr lang="en-US" altLang="zh-TW" dirty="0" smtClean="0"/>
              <a:t>subtype</a:t>
            </a:r>
            <a:r>
              <a:rPr lang="zh-TW" altLang="en-US" dirty="0" smtClean="0"/>
              <a:t>下的文獻數量盡量不要超過三</a:t>
            </a:r>
            <a:endParaRPr lang="en-US" altLang="zh-TW" dirty="0" smtClean="0"/>
          </a:p>
          <a:p>
            <a:r>
              <a:rPr lang="zh-TW" altLang="en-US" dirty="0" smtClean="0"/>
              <a:t>超過三就分開，例如</a:t>
            </a:r>
            <a:r>
              <a:rPr lang="en-US" altLang="zh-TW" dirty="0" smtClean="0"/>
              <a:t>CVD</a:t>
            </a:r>
            <a:r>
              <a:rPr lang="zh-TW" altLang="en-US" dirty="0" smtClean="0"/>
              <a:t>包含一堆東西，分開講</a:t>
            </a:r>
            <a:endParaRPr lang="en-US" altLang="zh-TW" dirty="0" smtClean="0"/>
          </a:p>
          <a:p>
            <a:r>
              <a:rPr lang="en-US" altLang="zh-TW" dirty="0" smtClean="0"/>
              <a:t>reference</a:t>
            </a:r>
            <a:r>
              <a:rPr lang="zh-TW" altLang="en-US" dirty="0" smtClean="0"/>
              <a:t>放最後面，前一排放</a:t>
            </a:r>
            <a:r>
              <a:rPr lang="en-US" altLang="zh-TW" smtClean="0"/>
              <a:t>Value</a:t>
            </a:r>
            <a:endParaRPr lang="zh-TW" altLang="en-US" dirty="0"/>
          </a:p>
        </p:txBody>
      </p:sp>
      <p:sp>
        <p:nvSpPr>
          <p:cNvPr id="4" name="投影片編號版面配置區 3"/>
          <p:cNvSpPr>
            <a:spLocks noGrp="1"/>
          </p:cNvSpPr>
          <p:nvPr>
            <p:ph type="sldNum" sz="quarter" idx="10"/>
          </p:nvPr>
        </p:nvSpPr>
        <p:spPr/>
        <p:txBody>
          <a:bodyPr/>
          <a:lstStyle/>
          <a:p>
            <a:fld id="{EF9730EC-6CA8-48EB-9A24-AEEE2C1F0B2D}" type="slidenum">
              <a:rPr lang="zh-TW" altLang="en-US" smtClean="0"/>
              <a:t>4</a:t>
            </a:fld>
            <a:endParaRPr lang="zh-TW" altLang="en-US"/>
          </a:p>
        </p:txBody>
      </p:sp>
    </p:spTree>
    <p:extLst>
      <p:ext uri="{BB962C8B-B14F-4D97-AF65-F5344CB8AC3E}">
        <p14:creationId xmlns:p14="http://schemas.microsoft.com/office/powerpoint/2010/main" val="164077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1100667"/>
            <a:ext cx="5142161" cy="7704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214523" y="1100667"/>
            <a:ext cx="1645492" cy="7704668"/>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1790" y="1875536"/>
            <a:ext cx="4114800" cy="4702048"/>
          </a:xfrm>
        </p:spPr>
        <p:txBody>
          <a:bodyPr anchor="b">
            <a:normAutofit/>
          </a:bodyPr>
          <a:lstStyle>
            <a:lvl1pPr algn="l">
              <a:defRPr sz="4050" spc="-75" baseline="0">
                <a:solidFill>
                  <a:srgbClr val="FFFFFF"/>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18758" y="6745911"/>
            <a:ext cx="4114800" cy="1320800"/>
          </a:xfrm>
        </p:spPr>
        <p:txBody>
          <a:bodyPr anchor="t">
            <a:normAutofit/>
          </a:bodyPr>
          <a:lstStyle>
            <a:lvl1pPr marL="0" indent="0" algn="l">
              <a:buNone/>
              <a:defRPr sz="1500" cap="none" spc="0" baseline="0">
                <a:solidFill>
                  <a:schemeClr val="accent1">
                    <a:lumMod val="20000"/>
                    <a:lumOff val="80000"/>
                  </a:schemeClr>
                </a:solidFill>
              </a:defRPr>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66417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24828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312" y="1430867"/>
            <a:ext cx="1585913" cy="7154333"/>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175701" y="1254760"/>
            <a:ext cx="4114800" cy="739648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9005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190228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175701" y="1875536"/>
            <a:ext cx="4114800" cy="4702048"/>
          </a:xfrm>
        </p:spPr>
        <p:txBody>
          <a:bodyPr anchor="b">
            <a:normAutofit/>
          </a:bodyPr>
          <a:lstStyle>
            <a:lvl1pPr>
              <a:defRPr sz="4050" b="0" spc="-75" baseline="0">
                <a:solidFill>
                  <a:schemeClr val="tx1">
                    <a:lumMod val="65000"/>
                    <a:lumOff val="3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85988" y="6749288"/>
            <a:ext cx="4114800" cy="1320800"/>
          </a:xfrm>
        </p:spPr>
        <p:txBody>
          <a:bodyPr anchor="t">
            <a:normAutofit/>
          </a:bodyPr>
          <a:lstStyle>
            <a:lvl1pPr marL="0" indent="0">
              <a:buNone/>
              <a:defRPr sz="150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220482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175701" y="1254760"/>
            <a:ext cx="1954530" cy="7396480"/>
          </a:xfrm>
        </p:spPr>
        <p:txBody>
          <a:bodyPr/>
          <a:lstStyle>
            <a:lvl1pPr>
              <a:defRPr sz="1425"/>
            </a:lvl1pPr>
            <a:lvl2pPr>
              <a:defRPr sz="1275"/>
            </a:lvl2pPr>
            <a:lvl3pPr>
              <a:defRPr sz="1125"/>
            </a:lvl3pPr>
            <a:lvl4pPr>
              <a:defRPr sz="975"/>
            </a:lvl4pPr>
            <a:lvl5pPr>
              <a:defRPr sz="975"/>
            </a:lvl5pPr>
            <a:lvl6pPr>
              <a:defRPr sz="975"/>
            </a:lvl6pPr>
            <a:lvl7pPr>
              <a:defRPr sz="975"/>
            </a:lvl7pPr>
            <a:lvl8pPr>
              <a:defRPr sz="975"/>
            </a:lvl8pPr>
            <a:lvl9pPr>
              <a:defRPr sz="975"/>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397693" y="1254760"/>
            <a:ext cx="1954530" cy="7396480"/>
          </a:xfrm>
        </p:spPr>
        <p:txBody>
          <a:bodyPr/>
          <a:lstStyle>
            <a:lvl1pPr>
              <a:defRPr sz="1425"/>
            </a:lvl1pPr>
            <a:lvl2pPr>
              <a:defRPr sz="1275"/>
            </a:lvl2pPr>
            <a:lvl3pPr>
              <a:defRPr sz="1125"/>
            </a:lvl3pPr>
            <a:lvl4pPr>
              <a:defRPr sz="975"/>
            </a:lvl4pPr>
            <a:lvl5pPr>
              <a:defRPr sz="975"/>
            </a:lvl5pPr>
            <a:lvl6pPr>
              <a:defRPr sz="975"/>
            </a:lvl6pPr>
            <a:lvl7pPr>
              <a:defRPr sz="975"/>
            </a:lvl7pPr>
            <a:lvl8pPr>
              <a:defRPr sz="975"/>
            </a:lvl8pPr>
            <a:lvl9pPr>
              <a:defRPr sz="975"/>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112516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75701" y="1478513"/>
            <a:ext cx="1954530" cy="1166707"/>
          </a:xfrm>
        </p:spPr>
        <p:txBody>
          <a:bodyPr anchor="b">
            <a:normAutofit/>
          </a:bodyPr>
          <a:lstStyle>
            <a:lvl1pPr marL="0" indent="0">
              <a:spcBef>
                <a:spcPts val="0"/>
              </a:spcBef>
              <a:buNone/>
              <a:defRPr sz="1425" b="1">
                <a:solidFill>
                  <a:schemeClr val="tx1">
                    <a:lumMod val="65000"/>
                    <a:lumOff val="3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2175701" y="2789130"/>
            <a:ext cx="1954530" cy="5811520"/>
          </a:xfrm>
        </p:spPr>
        <p:txBody>
          <a:bodyPr/>
          <a:lstStyle>
            <a:lvl1pPr>
              <a:defRPr sz="1425"/>
            </a:lvl1pPr>
            <a:lvl2pPr>
              <a:defRPr sz="1275"/>
            </a:lvl2pPr>
            <a:lvl3pPr>
              <a:defRPr sz="1125"/>
            </a:lvl3pPr>
            <a:lvl4pPr>
              <a:defRPr sz="975"/>
            </a:lvl4pPr>
            <a:lvl5pPr>
              <a:defRPr sz="975"/>
            </a:lvl5pPr>
            <a:lvl6pPr>
              <a:defRPr sz="975"/>
            </a:lvl6pPr>
            <a:lvl7pPr>
              <a:defRPr sz="975"/>
            </a:lvl7pPr>
            <a:lvl8pPr>
              <a:defRPr sz="975"/>
            </a:lvl8pPr>
            <a:lvl9pPr>
              <a:defRPr sz="975"/>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397885" y="1478515"/>
            <a:ext cx="1954530" cy="1174580"/>
          </a:xfrm>
        </p:spPr>
        <p:txBody>
          <a:bodyPr anchor="b">
            <a:normAutofit/>
          </a:bodyPr>
          <a:lstStyle>
            <a:lvl1pPr marL="0" indent="0">
              <a:spcBef>
                <a:spcPts val="0"/>
              </a:spcBef>
              <a:buNone/>
              <a:defRPr sz="1425" b="1">
                <a:solidFill>
                  <a:schemeClr val="tx1">
                    <a:lumMod val="65000"/>
                    <a:lumOff val="3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p:nvPr>
        </p:nvSpPr>
        <p:spPr>
          <a:xfrm>
            <a:off x="4397885" y="2789130"/>
            <a:ext cx="1954530" cy="5811520"/>
          </a:xfrm>
        </p:spPr>
        <p:txBody>
          <a:bodyPr/>
          <a:lstStyle>
            <a:lvl1pPr>
              <a:defRPr sz="1425"/>
            </a:lvl1pPr>
            <a:lvl2pPr>
              <a:defRPr sz="1275"/>
            </a:lvl2pPr>
            <a:lvl3pPr>
              <a:defRPr sz="1125"/>
            </a:lvl3pPr>
            <a:lvl4pPr>
              <a:defRPr sz="975"/>
            </a:lvl4pPr>
            <a:lvl5pPr>
              <a:defRPr sz="975"/>
            </a:lvl5pPr>
            <a:lvl6pPr>
              <a:defRPr sz="975"/>
            </a:lvl6pPr>
            <a:lvl7pPr>
              <a:defRPr sz="975"/>
            </a:lvl7pPr>
            <a:lvl8pPr>
              <a:defRPr sz="975"/>
            </a:lvl8pPr>
            <a:lvl9pPr>
              <a:defRPr sz="975"/>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2" name="Date Placeholder 1"/>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11" name="Footer Placeholder 10"/>
          <p:cNvSpPr>
            <a:spLocks noGrp="1"/>
          </p:cNvSpPr>
          <p:nvPr>
            <p:ph type="ftr" sz="quarter" idx="11"/>
          </p:nvPr>
        </p:nvSpPr>
        <p:spPr/>
        <p:txBody>
          <a:bodyPr/>
          <a:lstStyle/>
          <a:p>
            <a:endParaRPr lang="zh-TW" altLang="en-US"/>
          </a:p>
        </p:txBody>
      </p:sp>
      <p:sp>
        <p:nvSpPr>
          <p:cNvPr id="12" name="Slide Number Placeholder 11"/>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27667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2" name="Date Placeholder 1"/>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7" name="Footer Placeholder 6"/>
          <p:cNvSpPr>
            <a:spLocks noGrp="1"/>
          </p:cNvSpPr>
          <p:nvPr>
            <p:ph type="ftr" sz="quarter" idx="11"/>
          </p:nvPr>
        </p:nvSpPr>
        <p:spPr/>
        <p:txBody>
          <a:bodyPr/>
          <a:lstStyle/>
          <a:p>
            <a:endParaRPr lang="zh-TW" altLang="en-US"/>
          </a:p>
        </p:txBody>
      </p:sp>
      <p:sp>
        <p:nvSpPr>
          <p:cNvPr id="8" name="Slide Number Placeholder 7"/>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414218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299328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018" y="1651000"/>
            <a:ext cx="1594485" cy="3169920"/>
          </a:xfrm>
        </p:spPr>
        <p:txBody>
          <a:bodyPr anchor="b">
            <a:normAutofit/>
          </a:bodyPr>
          <a:lstStyle>
            <a:lvl1pPr>
              <a:defRPr sz="2100" b="0" baseline="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175701" y="1254760"/>
            <a:ext cx="4114800" cy="7396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44018" y="4820920"/>
            <a:ext cx="1594485" cy="3698240"/>
          </a:xfrm>
        </p:spPr>
        <p:txBody>
          <a:bodyPr anchor="t">
            <a:normAutofit/>
          </a:bodyPr>
          <a:lstStyle>
            <a:lvl1pPr marL="0" indent="0">
              <a:lnSpc>
                <a:spcPct val="100000"/>
              </a:lnSpc>
              <a:spcBef>
                <a:spcPts val="600"/>
              </a:spcBef>
              <a:buNone/>
              <a:defRPr sz="938">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8" name="Date Placeholder 7"/>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14394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4018" y="1651000"/>
            <a:ext cx="1594485" cy="3169920"/>
          </a:xfrm>
        </p:spPr>
        <p:txBody>
          <a:bodyPr anchor="b">
            <a:normAutofit/>
          </a:bodyPr>
          <a:lstStyle>
            <a:lvl1pPr>
              <a:defRPr sz="21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008488" y="1108494"/>
            <a:ext cx="4564817" cy="770026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44018" y="4825314"/>
            <a:ext cx="1594485" cy="3698240"/>
          </a:xfrm>
        </p:spPr>
        <p:txBody>
          <a:bodyPr anchor="t">
            <a:normAutofit/>
          </a:bodyPr>
          <a:lstStyle>
            <a:lvl1pPr marL="0" indent="0">
              <a:lnSpc>
                <a:spcPct val="100000"/>
              </a:lnSpc>
              <a:spcBef>
                <a:spcPts val="600"/>
              </a:spcBef>
              <a:buNone/>
              <a:defRPr sz="938">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8" name="Date Placeholder 7"/>
          <p:cNvSpPr>
            <a:spLocks noGrp="1"/>
          </p:cNvSpPr>
          <p:nvPr>
            <p:ph type="dt" sz="half" idx="10"/>
          </p:nvPr>
        </p:nvSpPr>
        <p:spPr/>
        <p:txBody>
          <a:bodyPr/>
          <a:lstStyle/>
          <a:p>
            <a:fld id="{048A898F-1D6F-43BC-8CB8-F600A1198B3A}" type="datetimeFigureOut">
              <a:rPr lang="zh-TW" altLang="en-US" smtClean="0"/>
              <a:t>2018/9/28</a:t>
            </a:fld>
            <a:endParaRPr lang="zh-TW" altLang="en-US"/>
          </a:p>
        </p:txBody>
      </p:sp>
      <p:sp>
        <p:nvSpPr>
          <p:cNvPr id="9" name="Footer Placeholder 8"/>
          <p:cNvSpPr>
            <a:spLocks noGrp="1"/>
          </p:cNvSpPr>
          <p:nvPr>
            <p:ph type="ftr" sz="quarter" idx="11"/>
          </p:nvPr>
        </p:nvSpPr>
        <p:spPr>
          <a:xfrm>
            <a:off x="1968244" y="9181397"/>
            <a:ext cx="3325229" cy="527403"/>
          </a:xfrm>
        </p:spPr>
        <p:txBody>
          <a:bodyPr/>
          <a:lstStyle/>
          <a:p>
            <a:endParaRPr lang="zh-TW" altLang="en-US"/>
          </a:p>
        </p:txBody>
      </p:sp>
      <p:sp>
        <p:nvSpPr>
          <p:cNvPr id="10" name="Slide Number Placeholder 9"/>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78148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1096264"/>
            <a:ext cx="1937020" cy="7700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2267" y="1623322"/>
            <a:ext cx="1657959" cy="664615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8" name="Rectangle 37"/>
          <p:cNvSpPr/>
          <p:nvPr/>
        </p:nvSpPr>
        <p:spPr>
          <a:xfrm>
            <a:off x="6646424" y="1096264"/>
            <a:ext cx="216027" cy="770026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176463" y="1248156"/>
            <a:ext cx="4114800" cy="7396480"/>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47637" y="9181397"/>
            <a:ext cx="1543050" cy="527403"/>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fld id="{048A898F-1D6F-43BC-8CB8-F600A1198B3A}" type="datetimeFigureOut">
              <a:rPr lang="zh-TW" altLang="en-US" smtClean="0"/>
              <a:t>2018/9/28</a:t>
            </a:fld>
            <a:endParaRPr lang="zh-TW" altLang="en-US"/>
          </a:p>
        </p:txBody>
      </p:sp>
      <p:sp>
        <p:nvSpPr>
          <p:cNvPr id="5" name="Footer Placeholder 4"/>
          <p:cNvSpPr>
            <a:spLocks noGrp="1"/>
          </p:cNvSpPr>
          <p:nvPr>
            <p:ph type="ftr" sz="quarter" idx="3"/>
          </p:nvPr>
        </p:nvSpPr>
        <p:spPr>
          <a:xfrm>
            <a:off x="2176463" y="9181397"/>
            <a:ext cx="3325229" cy="527403"/>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endParaRPr lang="zh-TW" altLang="en-US"/>
          </a:p>
        </p:txBody>
      </p:sp>
      <p:sp>
        <p:nvSpPr>
          <p:cNvPr id="6" name="Slide Number Placeholder 5"/>
          <p:cNvSpPr>
            <a:spLocks noGrp="1"/>
          </p:cNvSpPr>
          <p:nvPr>
            <p:ph type="sldNum" sz="quarter" idx="4"/>
          </p:nvPr>
        </p:nvSpPr>
        <p:spPr>
          <a:xfrm>
            <a:off x="5981702" y="9181397"/>
            <a:ext cx="861146" cy="527403"/>
          </a:xfrm>
          <a:prstGeom prst="rect">
            <a:avLst/>
          </a:prstGeom>
        </p:spPr>
        <p:txBody>
          <a:bodyPr vert="horz" lIns="91440" tIns="45720" rIns="91440" bIns="45720" rtlCol="0" anchor="ctr"/>
          <a:lstStyle>
            <a:lvl1pPr algn="r">
              <a:defRPr sz="825" b="1">
                <a:solidFill>
                  <a:schemeClr val="accent1"/>
                </a:solidFill>
              </a:defRPr>
            </a:lvl1p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383653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225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425"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75"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125"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Adverse Health Effects associated with Frailty among CKD patients</a:t>
            </a:r>
            <a:endParaRPr lang="zh-TW" altLang="en-US" dirty="0"/>
          </a:p>
        </p:txBody>
      </p:sp>
      <p:sp>
        <p:nvSpPr>
          <p:cNvPr id="3" name="副標題 2"/>
          <p:cNvSpPr>
            <a:spLocks noGrp="1"/>
          </p:cNvSpPr>
          <p:nvPr>
            <p:ph type="subTitle" idx="1"/>
          </p:nvPr>
        </p:nvSpPr>
        <p:spPr/>
        <p:txBody>
          <a:bodyPr>
            <a:normAutofit/>
          </a:bodyPr>
          <a:lstStyle/>
          <a:p>
            <a:r>
              <a:rPr lang="en-US" altLang="zh-TW" dirty="0" smtClean="0"/>
              <a:t>20180915</a:t>
            </a:r>
          </a:p>
          <a:p>
            <a:r>
              <a:rPr lang="en-US" altLang="zh-TW" dirty="0" smtClean="0"/>
              <a:t>Patrick </a:t>
            </a:r>
            <a:r>
              <a:rPr lang="en-US" altLang="zh-TW" dirty="0" err="1" smtClean="0"/>
              <a:t>Yihong</a:t>
            </a:r>
            <a:r>
              <a:rPr lang="en-US" altLang="zh-TW" dirty="0" smtClean="0"/>
              <a:t> Wu</a:t>
            </a:r>
            <a:endParaRPr lang="en-US" altLang="zh-TW" dirty="0"/>
          </a:p>
          <a:p>
            <a:r>
              <a:rPr lang="zh-TW" altLang="en-US" dirty="0" smtClean="0"/>
              <a:t>總之主要就是要討論在</a:t>
            </a:r>
            <a:r>
              <a:rPr lang="en-US" altLang="zh-TW" dirty="0" smtClean="0"/>
              <a:t>CKD</a:t>
            </a:r>
            <a:r>
              <a:rPr lang="zh-TW" altLang="en-US" dirty="0" smtClean="0"/>
              <a:t>病人中</a:t>
            </a:r>
            <a:r>
              <a:rPr lang="en-US" altLang="zh-TW" dirty="0" smtClean="0"/>
              <a:t>frailty</a:t>
            </a:r>
            <a:r>
              <a:rPr lang="zh-TW" altLang="en-US" smtClean="0"/>
              <a:t>會造成什麼樣的負面健康影響。</a:t>
            </a:r>
            <a:endParaRPr lang="zh-TW" altLang="en-US" dirty="0"/>
          </a:p>
        </p:txBody>
      </p:sp>
    </p:spTree>
    <p:extLst>
      <p:ext uri="{BB962C8B-B14F-4D97-AF65-F5344CB8AC3E}">
        <p14:creationId xmlns:p14="http://schemas.microsoft.com/office/powerpoint/2010/main" val="16938194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Thoughts</a:t>
            </a:r>
            <a:endParaRPr lang="zh-TW" altLang="en-US" dirty="0"/>
          </a:p>
        </p:txBody>
      </p:sp>
      <p:sp>
        <p:nvSpPr>
          <p:cNvPr id="3" name="內容版面配置區 2"/>
          <p:cNvSpPr>
            <a:spLocks noGrp="1"/>
          </p:cNvSpPr>
          <p:nvPr>
            <p:ph idx="1"/>
          </p:nvPr>
        </p:nvSpPr>
        <p:spPr/>
        <p:txBody>
          <a:bodyPr/>
          <a:lstStyle/>
          <a:p>
            <a:r>
              <a:rPr lang="zh-TW" altLang="en-US" dirty="0" smtClean="0"/>
              <a:t>闡述關係：</a:t>
            </a:r>
            <a:endParaRPr lang="en-US" altLang="zh-TW" dirty="0" smtClean="0"/>
          </a:p>
          <a:p>
            <a:pPr lvl="1"/>
            <a:r>
              <a:rPr lang="en-US" altLang="zh-TW" dirty="0" smtClean="0"/>
              <a:t>Frailty – comorbidities</a:t>
            </a:r>
          </a:p>
          <a:p>
            <a:pPr lvl="1"/>
            <a:r>
              <a:rPr lang="en-US" altLang="zh-TW" dirty="0" smtClean="0"/>
              <a:t>Frailty – mortality</a:t>
            </a:r>
          </a:p>
          <a:p>
            <a:pPr lvl="1"/>
            <a:r>
              <a:rPr lang="en-US" altLang="zh-TW" smtClean="0"/>
              <a:t>Comorbidities – mortality</a:t>
            </a:r>
          </a:p>
        </p:txBody>
      </p:sp>
    </p:spTree>
    <p:extLst>
      <p:ext uri="{BB962C8B-B14F-4D97-AF65-F5344CB8AC3E}">
        <p14:creationId xmlns:p14="http://schemas.microsoft.com/office/powerpoint/2010/main" val="24715105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Questions</a:t>
            </a:r>
            <a:endParaRPr lang="zh-TW" altLang="en-US" dirty="0"/>
          </a:p>
        </p:txBody>
      </p:sp>
      <p:sp>
        <p:nvSpPr>
          <p:cNvPr id="3" name="內容版面配置區 2"/>
          <p:cNvSpPr>
            <a:spLocks noGrp="1"/>
          </p:cNvSpPr>
          <p:nvPr>
            <p:ph idx="1"/>
          </p:nvPr>
        </p:nvSpPr>
        <p:spPr/>
        <p:txBody>
          <a:bodyPr/>
          <a:lstStyle/>
          <a:p>
            <a:r>
              <a:rPr lang="en-US" altLang="zh-TW" dirty="0" smtClean="0"/>
              <a:t>CKD’s relation with C-reactive protein, microalbuminuria, COPD, </a:t>
            </a:r>
            <a:r>
              <a:rPr lang="en-US" altLang="zh-TW" dirty="0"/>
              <a:t>25 </a:t>
            </a:r>
            <a:r>
              <a:rPr lang="en-US" altLang="zh-TW" dirty="0" err="1"/>
              <a:t>hydroxy</a:t>
            </a:r>
            <a:r>
              <a:rPr lang="en-US" altLang="zh-TW" dirty="0"/>
              <a:t> vitamin </a:t>
            </a:r>
            <a:r>
              <a:rPr lang="en-US" altLang="zh-TW" dirty="0" smtClean="0"/>
              <a:t>D (average sample serum level = 29.38; normal = ?), bicarbonate (average sample serum level = 27.62; normal = 23-30)</a:t>
            </a:r>
          </a:p>
          <a:p>
            <a:pPr lvl="1"/>
            <a:r>
              <a:rPr lang="en-US" altLang="zh-TW" dirty="0" smtClean="0"/>
              <a:t>Mediator of frailty?</a:t>
            </a:r>
          </a:p>
          <a:p>
            <a:pPr lvl="1"/>
            <a:r>
              <a:rPr lang="en-US" altLang="zh-TW" dirty="0" smtClean="0"/>
              <a:t>Results?</a:t>
            </a:r>
          </a:p>
          <a:p>
            <a:pPr lvl="1"/>
            <a:r>
              <a:rPr lang="en-US" altLang="zh-TW" dirty="0" smtClean="0"/>
              <a:t>Signs?</a:t>
            </a:r>
          </a:p>
          <a:p>
            <a:pPr lvl="1"/>
            <a:r>
              <a:rPr lang="en-US" altLang="zh-TW" dirty="0" smtClean="0"/>
              <a:t>Complications? Comorbidities?</a:t>
            </a:r>
          </a:p>
          <a:p>
            <a:pPr lvl="1"/>
            <a:endParaRPr lang="en-US" altLang="zh-TW" dirty="0" smtClean="0"/>
          </a:p>
        </p:txBody>
      </p:sp>
    </p:spTree>
    <p:extLst>
      <p:ext uri="{BB962C8B-B14F-4D97-AF65-F5344CB8AC3E}">
        <p14:creationId xmlns:p14="http://schemas.microsoft.com/office/powerpoint/2010/main" val="35106840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Big Chart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4381823"/>
              </p:ext>
            </p:extLst>
          </p:nvPr>
        </p:nvGraphicFramePr>
        <p:xfrm>
          <a:off x="1956816" y="1"/>
          <a:ext cx="4901184" cy="9856857"/>
        </p:xfrm>
        <a:graphic>
          <a:graphicData uri="http://schemas.openxmlformats.org/drawingml/2006/table">
            <a:tbl>
              <a:tblPr firstRow="1" bandRow="1">
                <a:tableStyleId>{5C22544A-7EE6-4342-B048-85BDC9FD1C3A}</a:tableStyleId>
              </a:tblPr>
              <a:tblGrid>
                <a:gridCol w="466344">
                  <a:extLst>
                    <a:ext uri="{9D8B030D-6E8A-4147-A177-3AD203B41FA5}">
                      <a16:colId xmlns:a16="http://schemas.microsoft.com/office/drawing/2014/main" val="2681105003"/>
                    </a:ext>
                  </a:extLst>
                </a:gridCol>
                <a:gridCol w="817880">
                  <a:extLst>
                    <a:ext uri="{9D8B030D-6E8A-4147-A177-3AD203B41FA5}">
                      <a16:colId xmlns:a16="http://schemas.microsoft.com/office/drawing/2014/main" val="1030859440"/>
                    </a:ext>
                  </a:extLst>
                </a:gridCol>
                <a:gridCol w="1407160">
                  <a:extLst>
                    <a:ext uri="{9D8B030D-6E8A-4147-A177-3AD203B41FA5}">
                      <a16:colId xmlns:a16="http://schemas.microsoft.com/office/drawing/2014/main" val="193228486"/>
                    </a:ext>
                  </a:extLst>
                </a:gridCol>
                <a:gridCol w="2209800">
                  <a:extLst>
                    <a:ext uri="{9D8B030D-6E8A-4147-A177-3AD203B41FA5}">
                      <a16:colId xmlns:a16="http://schemas.microsoft.com/office/drawing/2014/main" val="2636346310"/>
                    </a:ext>
                  </a:extLst>
                </a:gridCol>
              </a:tblGrid>
              <a:tr h="479230">
                <a:tc>
                  <a:txBody>
                    <a:bodyPr/>
                    <a:lstStyle/>
                    <a:p>
                      <a:endParaRPr lang="zh-TW" altLang="en-US" sz="700" dirty="0"/>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700" dirty="0" smtClean="0"/>
                        <a:t>Related</a:t>
                      </a:r>
                      <a:r>
                        <a:rPr lang="en-US" altLang="zh-TW" sz="700" baseline="0" dirty="0" smtClean="0"/>
                        <a:t> adverse health effects </a:t>
                      </a:r>
                    </a:p>
                  </a:txBody>
                  <a:tcPr/>
                </a:tc>
                <a:tc hMerge="1">
                  <a:txBody>
                    <a:bodyPr/>
                    <a:lstStyle/>
                    <a:p>
                      <a:endParaRPr lang="zh-TW" altLang="en-US"/>
                    </a:p>
                  </a:txBody>
                  <a:tcPr/>
                </a:tc>
                <a:tc>
                  <a:txBody>
                    <a:bodyPr/>
                    <a:lstStyle/>
                    <a:p>
                      <a:r>
                        <a:rPr lang="en-US" altLang="zh-TW" sz="700" dirty="0" smtClean="0"/>
                        <a:t>RR/OR/HR/p-value</a:t>
                      </a:r>
                      <a:r>
                        <a:rPr lang="en-US" altLang="zh-TW" sz="700" baseline="0" dirty="0" smtClean="0"/>
                        <a:t> in reference</a:t>
                      </a:r>
                      <a:endParaRPr lang="zh-TW" altLang="en-US" sz="700" dirty="0"/>
                    </a:p>
                  </a:txBody>
                  <a:tcPr/>
                </a:tc>
                <a:extLst>
                  <a:ext uri="{0D108BD9-81ED-4DB2-BD59-A6C34878D82A}">
                    <a16:rowId xmlns:a16="http://schemas.microsoft.com/office/drawing/2014/main" val="244063029"/>
                  </a:ext>
                </a:extLst>
              </a:tr>
              <a:tr h="560877">
                <a:tc rowSpan="18">
                  <a:txBody>
                    <a:bodyPr/>
                    <a:lstStyle/>
                    <a:p>
                      <a:pPr algn="ctr"/>
                      <a:r>
                        <a:rPr lang="en-US" altLang="zh-TW" sz="1600" dirty="0" smtClean="0"/>
                        <a:t>Frailty Among CKD Patients</a:t>
                      </a:r>
                      <a:endParaRPr lang="zh-TW" altLang="en-US" sz="1600" dirty="0"/>
                    </a:p>
                  </a:txBody>
                  <a:tcPr vert="vert270">
                    <a:solidFill>
                      <a:srgbClr val="E8F3F7"/>
                    </a:solidFill>
                  </a:tcPr>
                </a:tc>
                <a:tc>
                  <a:txBody>
                    <a:bodyPr/>
                    <a:lstStyle/>
                    <a:p>
                      <a:r>
                        <a:rPr lang="en-US" altLang="zh-TW" sz="700" dirty="0" err="1" smtClean="0"/>
                        <a:t>Sarcopenia</a:t>
                      </a:r>
                      <a:endParaRPr lang="zh-TW" altLang="en-US" sz="700" dirty="0"/>
                    </a:p>
                  </a:txBody>
                  <a:tcPr>
                    <a:solidFill>
                      <a:schemeClr val="accent6">
                        <a:lumMod val="20000"/>
                        <a:lumOff val="80000"/>
                      </a:schemeClr>
                    </a:solidFill>
                  </a:tcPr>
                </a:tc>
                <a:tc>
                  <a:txBody>
                    <a:bodyPr/>
                    <a:lstStyle/>
                    <a:p>
                      <a:endParaRPr lang="zh-TW" altLang="en-US" sz="700" dirty="0"/>
                    </a:p>
                  </a:txBody>
                  <a:tcPr>
                    <a:solidFill>
                      <a:schemeClr val="accent6">
                        <a:lumMod val="20000"/>
                        <a:lumOff val="80000"/>
                      </a:schemeClr>
                    </a:solidFill>
                  </a:tcPr>
                </a:tc>
                <a:tc>
                  <a:txBody>
                    <a:bodyPr/>
                    <a:lstStyle/>
                    <a:p>
                      <a:endParaRPr lang="zh-TW" altLang="en-US" sz="700" dirty="0"/>
                    </a:p>
                  </a:txBody>
                  <a:tcPr>
                    <a:solidFill>
                      <a:schemeClr val="accent6">
                        <a:lumMod val="20000"/>
                        <a:lumOff val="80000"/>
                      </a:schemeClr>
                    </a:solidFill>
                  </a:tcPr>
                </a:tc>
                <a:extLst>
                  <a:ext uri="{0D108BD9-81ED-4DB2-BD59-A6C34878D82A}">
                    <a16:rowId xmlns:a16="http://schemas.microsoft.com/office/drawing/2014/main" val="2707810981"/>
                  </a:ext>
                </a:extLst>
              </a:tr>
              <a:tr h="560877">
                <a:tc vMerge="1">
                  <a:txBody>
                    <a:bodyPr/>
                    <a:lstStyle/>
                    <a:p>
                      <a:pPr algn="ctr"/>
                      <a:endParaRPr lang="zh-TW" altLang="en-US" sz="1600" dirty="0"/>
                    </a:p>
                  </a:txBody>
                  <a:tcPr vert="vert270"/>
                </a:tc>
                <a:tc rowSpan="4">
                  <a:txBody>
                    <a:bodyPr/>
                    <a:lstStyle/>
                    <a:p>
                      <a:r>
                        <a:rPr lang="en-US" altLang="zh-TW" sz="700" dirty="0" smtClean="0"/>
                        <a:t>Physical</a:t>
                      </a:r>
                    </a:p>
                    <a:p>
                      <a:r>
                        <a:rPr lang="en-US" altLang="zh-TW" sz="700" dirty="0" smtClean="0"/>
                        <a:t>comorbidities</a:t>
                      </a:r>
                      <a:endParaRPr lang="zh-TW" altLang="en-US" sz="700" dirty="0"/>
                    </a:p>
                  </a:txBody>
                  <a:tcPr>
                    <a:solidFill>
                      <a:srgbClr val="EDBBB4"/>
                    </a:solidFill>
                  </a:tcPr>
                </a:tc>
                <a:tc>
                  <a:txBody>
                    <a:bodyPr/>
                    <a:lstStyle/>
                    <a:p>
                      <a:r>
                        <a:rPr lang="en-US" altLang="zh-TW" sz="700" dirty="0" smtClean="0"/>
                        <a:t>CVD</a:t>
                      </a:r>
                      <a:endParaRPr lang="zh-TW" altLang="en-US" sz="700" dirty="0"/>
                    </a:p>
                  </a:txBody>
                  <a:tcPr>
                    <a:solidFill>
                      <a:srgbClr val="EDBBB4"/>
                    </a:solidFill>
                  </a:tcPr>
                </a:tc>
                <a:tc>
                  <a:txBody>
                    <a:bodyPr/>
                    <a:lstStyle/>
                    <a:p>
                      <a:endParaRPr lang="zh-TW" altLang="en-US" sz="700" dirty="0"/>
                    </a:p>
                  </a:txBody>
                  <a:tcPr>
                    <a:solidFill>
                      <a:srgbClr val="EDBBB4"/>
                    </a:solidFill>
                  </a:tcPr>
                </a:tc>
                <a:extLst>
                  <a:ext uri="{0D108BD9-81ED-4DB2-BD59-A6C34878D82A}">
                    <a16:rowId xmlns:a16="http://schemas.microsoft.com/office/drawing/2014/main" val="348906224"/>
                  </a:ext>
                </a:extLst>
              </a:tr>
              <a:tr h="560877">
                <a:tc vMerge="1">
                  <a:txBody>
                    <a:bodyPr/>
                    <a:lstStyle/>
                    <a:p>
                      <a:endParaRPr lang="zh-TW" altLang="en-US"/>
                    </a:p>
                  </a:txBody>
                  <a:tcPr/>
                </a:tc>
                <a:tc vMerge="1">
                  <a:txBody>
                    <a:bodyPr/>
                    <a:lstStyle/>
                    <a:p>
                      <a:endParaRPr lang="zh-TW" altLang="en-US"/>
                    </a:p>
                  </a:txBody>
                  <a:tcPr/>
                </a:tc>
                <a:tc>
                  <a:txBody>
                    <a:bodyPr/>
                    <a:lstStyle/>
                    <a:p>
                      <a:r>
                        <a:rPr lang="en-US" altLang="zh-TW" sz="700" dirty="0" smtClean="0"/>
                        <a:t>CHF</a:t>
                      </a:r>
                      <a:endParaRPr lang="zh-TW" altLang="en-US" sz="700" dirty="0"/>
                    </a:p>
                  </a:txBody>
                  <a:tcPr>
                    <a:solidFill>
                      <a:srgbClr val="EDBBB4"/>
                    </a:solidFill>
                  </a:tcPr>
                </a:tc>
                <a:tc>
                  <a:txBody>
                    <a:bodyPr/>
                    <a:lstStyle/>
                    <a:p>
                      <a:endParaRPr lang="zh-TW" altLang="en-US" sz="700" dirty="0"/>
                    </a:p>
                  </a:txBody>
                  <a:tcPr>
                    <a:solidFill>
                      <a:srgbClr val="EDBBB4"/>
                    </a:solidFill>
                  </a:tcPr>
                </a:tc>
                <a:extLst>
                  <a:ext uri="{0D108BD9-81ED-4DB2-BD59-A6C34878D82A}">
                    <a16:rowId xmlns:a16="http://schemas.microsoft.com/office/drawing/2014/main" val="1814235474"/>
                  </a:ext>
                </a:extLst>
              </a:tr>
              <a:tr h="331197">
                <a:tc vMerge="1">
                  <a:txBody>
                    <a:bodyPr/>
                    <a:lstStyle/>
                    <a:p>
                      <a:endParaRPr lang="zh-TW" altLang="en-US"/>
                    </a:p>
                  </a:txBody>
                  <a:tcPr/>
                </a:tc>
                <a:tc vMerge="1">
                  <a:txBody>
                    <a:bodyPr/>
                    <a:lstStyle/>
                    <a:p>
                      <a:endParaRPr lang="zh-TW" altLang="en-US"/>
                    </a:p>
                  </a:txBody>
                  <a:tcPr/>
                </a:tc>
                <a:tc>
                  <a:txBody>
                    <a:bodyPr/>
                    <a:lstStyle/>
                    <a:p>
                      <a:r>
                        <a:rPr lang="en-US" altLang="zh-TW" sz="700" dirty="0" smtClean="0"/>
                        <a:t>HTN, CVA, LVD, PVD, smoking, IDH, </a:t>
                      </a:r>
                      <a:r>
                        <a:rPr lang="en-US" altLang="zh-TW" sz="700" dirty="0" err="1" smtClean="0"/>
                        <a:t>Kt</a:t>
                      </a:r>
                      <a:r>
                        <a:rPr lang="en-US" altLang="zh-TW" sz="700" dirty="0" smtClean="0"/>
                        <a:t>/V, serum creatinine, and hemoglobin</a:t>
                      </a:r>
                      <a:endParaRPr lang="zh-TW" altLang="en-US" sz="700" dirty="0"/>
                    </a:p>
                  </a:txBody>
                  <a:tcPr>
                    <a:solidFill>
                      <a:srgbClr val="EDBBB4"/>
                    </a:solidFill>
                  </a:tcPr>
                </a:tc>
                <a:tc>
                  <a:txBody>
                    <a:bodyPr/>
                    <a:lstStyle/>
                    <a:p>
                      <a:r>
                        <a:rPr lang="en-US" altLang="zh-TW" sz="700" b="1" i="0" u="none" baseline="0" dirty="0" err="1" smtClean="0"/>
                        <a:t>Yadla</a:t>
                      </a:r>
                      <a:r>
                        <a:rPr lang="en-US" altLang="zh-TW" sz="700" b="1" i="0" u="none" baseline="0" dirty="0" smtClean="0"/>
                        <a:t>, John, &amp; </a:t>
                      </a:r>
                      <a:r>
                        <a:rPr lang="en-US" altLang="zh-TW" sz="700" b="1" i="0" u="none" baseline="0" dirty="0" err="1" smtClean="0"/>
                        <a:t>Mummadi</a:t>
                      </a:r>
                      <a:r>
                        <a:rPr lang="en-US" altLang="zh-TW" sz="700" b="1" i="0" u="none" baseline="0" dirty="0" smtClean="0"/>
                        <a:t>, 2017: </a:t>
                      </a:r>
                      <a:r>
                        <a:rPr lang="en-US" altLang="zh-TW" sz="700" b="0" dirty="0" smtClean="0"/>
                        <a:t>RR</a:t>
                      </a:r>
                      <a:r>
                        <a:rPr lang="zh-TW" altLang="en-US" sz="700" b="0" dirty="0" smtClean="0"/>
                        <a:t> </a:t>
                      </a:r>
                      <a:r>
                        <a:rPr lang="en-US" altLang="zh-TW" sz="700" b="0" dirty="0" smtClean="0"/>
                        <a:t>1.1-1.5</a:t>
                      </a:r>
                      <a:endParaRPr lang="zh-TW" altLang="en-US" sz="700" b="0" dirty="0"/>
                    </a:p>
                  </a:txBody>
                  <a:tcPr>
                    <a:solidFill>
                      <a:srgbClr val="EDBBB4"/>
                    </a:solidFill>
                  </a:tcPr>
                </a:tc>
                <a:extLst>
                  <a:ext uri="{0D108BD9-81ED-4DB2-BD59-A6C34878D82A}">
                    <a16:rowId xmlns:a16="http://schemas.microsoft.com/office/drawing/2014/main" val="2907381289"/>
                  </a:ext>
                </a:extLst>
              </a:tr>
              <a:tr h="246155">
                <a:tc vMerge="1">
                  <a:txBody>
                    <a:bodyPr/>
                    <a:lstStyle/>
                    <a:p>
                      <a:endParaRPr lang="zh-TW" altLang="en-US"/>
                    </a:p>
                  </a:txBody>
                  <a:tcPr/>
                </a:tc>
                <a:tc vMerge="1">
                  <a:txBody>
                    <a:bodyPr/>
                    <a:lstStyle/>
                    <a:p>
                      <a:endParaRPr lang="zh-TW" altLang="en-US"/>
                    </a:p>
                  </a:txBody>
                  <a:tcPr/>
                </a:tc>
                <a:tc>
                  <a:txBody>
                    <a:bodyPr/>
                    <a:lstStyle/>
                    <a:p>
                      <a:r>
                        <a:rPr lang="en-US" altLang="zh-TW" sz="700" dirty="0" err="1" smtClean="0"/>
                        <a:t>Uraemia</a:t>
                      </a:r>
                      <a:endParaRPr lang="zh-TW" altLang="en-US" sz="700" dirty="0"/>
                    </a:p>
                  </a:txBody>
                  <a:tcPr>
                    <a:solidFill>
                      <a:srgbClr val="EDBBB4"/>
                    </a:solidFill>
                  </a:tcPr>
                </a:tc>
                <a:tc>
                  <a:txBody>
                    <a:bodyPr/>
                    <a:lstStyle/>
                    <a:p>
                      <a:endParaRPr lang="zh-TW" altLang="en-US" dirty="0"/>
                    </a:p>
                  </a:txBody>
                  <a:tcPr>
                    <a:solidFill>
                      <a:srgbClr val="EDBBB4"/>
                    </a:solidFill>
                  </a:tcPr>
                </a:tc>
                <a:extLst>
                  <a:ext uri="{0D108BD9-81ED-4DB2-BD59-A6C34878D82A}">
                    <a16:rowId xmlns:a16="http://schemas.microsoft.com/office/drawing/2014/main" val="230281474"/>
                  </a:ext>
                </a:extLst>
              </a:tr>
              <a:tr h="1237629">
                <a:tc vMerge="1">
                  <a:txBody>
                    <a:bodyPr/>
                    <a:lstStyle/>
                    <a:p>
                      <a:endParaRPr lang="zh-TW" altLang="en-US"/>
                    </a:p>
                  </a:txBody>
                  <a:tcPr/>
                </a:tc>
                <a:tc rowSpan="4">
                  <a:txBody>
                    <a:bodyPr/>
                    <a:lstStyle/>
                    <a:p>
                      <a:r>
                        <a:rPr lang="en-US" altLang="zh-TW" sz="700" dirty="0" smtClean="0"/>
                        <a:t>Biochemical </a:t>
                      </a:r>
                      <a:endParaRPr lang="zh-TW" altLang="en-US" sz="700" dirty="0"/>
                    </a:p>
                  </a:txBody>
                  <a:tcPr>
                    <a:solidFill>
                      <a:srgbClr val="DBABBE"/>
                    </a:solidFill>
                  </a:tcPr>
                </a:tc>
                <a:tc>
                  <a:txBody>
                    <a:bodyPr/>
                    <a:lstStyle/>
                    <a:p>
                      <a:r>
                        <a:rPr lang="en-US" altLang="zh-TW" sz="700" b="1" dirty="0" smtClean="0"/>
                        <a:t>Acidosis (inducing </a:t>
                      </a:r>
                      <a:r>
                        <a:rPr lang="en-US" altLang="zh-TW" sz="700" b="1" dirty="0" err="1" smtClean="0"/>
                        <a:t>sarcopenia</a:t>
                      </a:r>
                      <a:r>
                        <a:rPr lang="en-US" altLang="zh-TW" sz="700" b="1" dirty="0" smtClean="0"/>
                        <a:t> [caspase-3 and the ubiquitin proteasome system, inhibits intracellular </a:t>
                      </a:r>
                      <a:r>
                        <a:rPr lang="en-US" altLang="zh-TW" sz="700" b="1" dirty="0" err="1" smtClean="0"/>
                        <a:t>signalling</a:t>
                      </a:r>
                      <a:r>
                        <a:rPr lang="en-US" altLang="zh-TW" sz="700" b="1" dirty="0" smtClean="0"/>
                        <a:t> of insulin and IGF-1 and increases adrenal glucocorticoid production] and</a:t>
                      </a:r>
                      <a:r>
                        <a:rPr lang="en-US" altLang="zh-TW" sz="700" b="1" baseline="0" dirty="0" smtClean="0"/>
                        <a:t> pain + itch [ASIC3 and TDAG8]</a:t>
                      </a:r>
                      <a:r>
                        <a:rPr lang="en-US" altLang="zh-TW" sz="700" b="1" dirty="0" smtClean="0"/>
                        <a:t>)</a:t>
                      </a:r>
                    </a:p>
                    <a:p>
                      <a:endParaRPr lang="en-US" altLang="zh-TW" sz="700" b="1" dirty="0" smtClean="0"/>
                    </a:p>
                    <a:p>
                      <a:r>
                        <a:rPr lang="zh-TW" altLang="en-US" sz="700" b="1" dirty="0" smtClean="0"/>
                        <a:t>***到底怎麼決定哪些因子是</a:t>
                      </a:r>
                      <a:r>
                        <a:rPr lang="en-US" altLang="zh-TW" sz="700" b="1" dirty="0" smtClean="0"/>
                        <a:t>cause</a:t>
                      </a:r>
                      <a:r>
                        <a:rPr lang="zh-TW" altLang="en-US" sz="700" b="1" dirty="0" smtClean="0"/>
                        <a:t>哪些是</a:t>
                      </a:r>
                      <a:r>
                        <a:rPr lang="en-US" altLang="zh-TW" sz="700" b="1" dirty="0" smtClean="0"/>
                        <a:t>effect??</a:t>
                      </a:r>
                      <a:r>
                        <a:rPr lang="zh-TW" altLang="en-US" sz="700" b="1" dirty="0" smtClean="0"/>
                        <a:t>生統有教，但是文獻看不太出來。</a:t>
                      </a:r>
                      <a:endParaRPr lang="en-US" altLang="zh-TW" sz="700" b="1" dirty="0" smtClean="0"/>
                    </a:p>
                  </a:txBody>
                  <a:tcPr>
                    <a:solidFill>
                      <a:srgbClr val="DBABBE"/>
                    </a:solidFill>
                  </a:tcPr>
                </a:tc>
                <a:tc>
                  <a:txBody>
                    <a:bodyPr/>
                    <a:lstStyle/>
                    <a:p>
                      <a:r>
                        <a:rPr lang="de-DE" altLang="zh-TW" sz="700" b="1" i="0" u="none" baseline="0" dirty="0" smtClean="0"/>
                        <a:t>Wilhelm-Leen, Hall, M, &amp; Chertow, 2009</a:t>
                      </a:r>
                      <a:r>
                        <a:rPr lang="de-DE" altLang="zh-TW" sz="700" b="0" i="0" u="none" baseline="0" dirty="0" smtClean="0"/>
                        <a:t>: </a:t>
                      </a:r>
                    </a:p>
                    <a:p>
                      <a:r>
                        <a:rPr lang="en-US" altLang="zh-TW" sz="500" b="1" dirty="0" smtClean="0"/>
                        <a:t>(We further adjusted for comorbid conditions that we had hypothesized to be related to frailty (diabetes, arthritis, cancer, chronic liver disease, and chronic lung disease) but not caused by chronic kidney disease.)</a:t>
                      </a:r>
                    </a:p>
                    <a:p>
                      <a:r>
                        <a:rPr lang="en-US" altLang="zh-TW" sz="500" b="1" dirty="0" smtClean="0"/>
                        <a:t>(In subsequent analyses, we also adjusted for factors that often  complicate chronic kidney disease to potentially explain any association</a:t>
                      </a:r>
                      <a:r>
                        <a:rPr lang="en-US" altLang="zh-TW" sz="500" b="1" baseline="0" dirty="0" smtClean="0"/>
                        <a:t> </a:t>
                      </a:r>
                      <a:r>
                        <a:rPr lang="en-US" altLang="zh-TW" sz="500" b="1" dirty="0" smtClean="0"/>
                        <a:t>identified between chronic kidney disease and frailty. These factors included </a:t>
                      </a:r>
                      <a:r>
                        <a:rPr lang="en-US" altLang="zh-TW" sz="500" b="1" dirty="0" err="1" smtClean="0"/>
                        <a:t>sarcopenia</a:t>
                      </a:r>
                      <a:r>
                        <a:rPr lang="en-US" altLang="zh-TW" sz="500" b="1" dirty="0" smtClean="0"/>
                        <a:t> (estimated using bioelectrical impedance analysis parameters), anemia (hemoglobin concentration), acidosis (serum bicarbonate concentration), inflammation (C-reactive protein concentration), vitamin D deficiency, and overt cardiovascular disease, as described above.)</a:t>
                      </a:r>
                    </a:p>
                    <a:p>
                      <a:r>
                        <a:rPr lang="en-US" altLang="zh-TW" sz="700" b="1" i="0" u="none" baseline="0" dirty="0" smtClean="0"/>
                        <a:t>Nixon et al., 2017: </a:t>
                      </a:r>
                      <a:r>
                        <a:rPr lang="en-US" altLang="zh-TW" sz="700" b="0" i="0" u="none" baseline="0" dirty="0" smtClean="0"/>
                        <a:t>Acidosis</a:t>
                      </a:r>
                      <a:r>
                        <a:rPr lang="zh-TW" altLang="en-US" sz="700" b="0" i="0" u="none" baseline="0" dirty="0" smtClean="0"/>
                        <a:t>是</a:t>
                      </a:r>
                      <a:r>
                        <a:rPr lang="en-US" altLang="zh-TW" sz="700" b="0" i="0" u="none" baseline="0" dirty="0" err="1" smtClean="0"/>
                        <a:t>sarcopenia</a:t>
                      </a:r>
                      <a:r>
                        <a:rPr lang="zh-TW" altLang="en-US" sz="700" b="0" i="0" u="none" baseline="0" dirty="0" smtClean="0"/>
                        <a:t>以及</a:t>
                      </a:r>
                      <a:r>
                        <a:rPr lang="en-US" altLang="zh-TW" sz="700" b="0" i="0" u="none" baseline="0" dirty="0" smtClean="0"/>
                        <a:t>frailty</a:t>
                      </a:r>
                      <a:r>
                        <a:rPr lang="zh-TW" altLang="en-US" sz="700" b="0" i="0" u="none" baseline="0" dirty="0" smtClean="0"/>
                        <a:t>的</a:t>
                      </a:r>
                      <a:r>
                        <a:rPr lang="en-US" altLang="zh-TW" sz="700" b="0" i="0" u="none" baseline="0" dirty="0" smtClean="0"/>
                        <a:t>key contributor</a:t>
                      </a:r>
                      <a:endParaRPr lang="zh-TW" altLang="en-US" sz="700" b="0" i="0" u="none" baseline="0" dirty="0"/>
                    </a:p>
                  </a:txBody>
                  <a:tcPr>
                    <a:solidFill>
                      <a:srgbClr val="DBABBE"/>
                    </a:solidFill>
                  </a:tcPr>
                </a:tc>
                <a:extLst>
                  <a:ext uri="{0D108BD9-81ED-4DB2-BD59-A6C34878D82A}">
                    <a16:rowId xmlns:a16="http://schemas.microsoft.com/office/drawing/2014/main" val="523783720"/>
                  </a:ext>
                </a:extLst>
              </a:tr>
              <a:tr h="560877">
                <a:tc vMerge="1">
                  <a:txBody>
                    <a:bodyPr/>
                    <a:lstStyle/>
                    <a:p>
                      <a:endParaRPr lang="zh-TW" altLang="en-US"/>
                    </a:p>
                  </a:txBody>
                  <a:tcPr/>
                </a:tc>
                <a:tc vMerge="1">
                  <a:txBody>
                    <a:bodyPr/>
                    <a:lstStyle/>
                    <a:p>
                      <a:endParaRPr lang="zh-TW" altLang="en-US"/>
                    </a:p>
                  </a:txBody>
                  <a:tcPr/>
                </a:tc>
                <a:tc>
                  <a:txBody>
                    <a:bodyPr/>
                    <a:lstStyle/>
                    <a:p>
                      <a:endParaRPr lang="zh-TW" altLang="en-US" sz="700" dirty="0"/>
                    </a:p>
                  </a:txBody>
                  <a:tcPr>
                    <a:solidFill>
                      <a:srgbClr val="DBABBE"/>
                    </a:solidFill>
                  </a:tcPr>
                </a:tc>
                <a:tc>
                  <a:txBody>
                    <a:bodyPr/>
                    <a:lstStyle/>
                    <a:p>
                      <a:endParaRPr lang="zh-TW" altLang="en-US" sz="700" dirty="0"/>
                    </a:p>
                  </a:txBody>
                  <a:tcPr>
                    <a:solidFill>
                      <a:srgbClr val="DBABBE"/>
                    </a:solidFill>
                  </a:tcPr>
                </a:tc>
                <a:extLst>
                  <a:ext uri="{0D108BD9-81ED-4DB2-BD59-A6C34878D82A}">
                    <a16:rowId xmlns:a16="http://schemas.microsoft.com/office/drawing/2014/main" val="753019436"/>
                  </a:ext>
                </a:extLst>
              </a:tr>
              <a:tr h="560877">
                <a:tc vMerge="1">
                  <a:txBody>
                    <a:bodyPr/>
                    <a:lstStyle/>
                    <a:p>
                      <a:endParaRPr lang="zh-TW" altLang="en-US"/>
                    </a:p>
                  </a:txBody>
                  <a:tcPr/>
                </a:tc>
                <a:tc vMerge="1">
                  <a:txBody>
                    <a:bodyPr/>
                    <a:lstStyle/>
                    <a:p>
                      <a:endParaRPr lang="zh-TW" altLang="en-US"/>
                    </a:p>
                  </a:txBody>
                  <a:tcPr/>
                </a:tc>
                <a:tc>
                  <a:txBody>
                    <a:bodyPr/>
                    <a:lstStyle/>
                    <a:p>
                      <a:r>
                        <a:rPr lang="en-US" altLang="zh-TW" sz="700" dirty="0" smtClean="0"/>
                        <a:t>Inflammatory</a:t>
                      </a:r>
                      <a:r>
                        <a:rPr lang="en-US" altLang="zh-TW" sz="700" baseline="0" dirty="0" smtClean="0"/>
                        <a:t> chemicals</a:t>
                      </a:r>
                      <a:endParaRPr lang="zh-TW" altLang="en-US" sz="700" dirty="0"/>
                    </a:p>
                  </a:txBody>
                  <a:tcPr>
                    <a:solidFill>
                      <a:srgbClr val="DBABBE"/>
                    </a:solidFill>
                  </a:tcPr>
                </a:tc>
                <a:tc>
                  <a:txBody>
                    <a:bodyPr/>
                    <a:lstStyle/>
                    <a:p>
                      <a:endParaRPr lang="zh-TW" altLang="en-US" sz="700" dirty="0"/>
                    </a:p>
                  </a:txBody>
                  <a:tcPr>
                    <a:solidFill>
                      <a:srgbClr val="DBABBE"/>
                    </a:solidFill>
                  </a:tcPr>
                </a:tc>
                <a:extLst>
                  <a:ext uri="{0D108BD9-81ED-4DB2-BD59-A6C34878D82A}">
                    <a16:rowId xmlns:a16="http://schemas.microsoft.com/office/drawing/2014/main" val="996640645"/>
                  </a:ext>
                </a:extLst>
              </a:tr>
              <a:tr h="560877">
                <a:tc vMerge="1">
                  <a:txBody>
                    <a:bodyPr/>
                    <a:lstStyle/>
                    <a:p>
                      <a:endParaRPr lang="zh-TW" altLang="en-US"/>
                    </a:p>
                  </a:txBody>
                  <a:tcPr/>
                </a:tc>
                <a:tc vMerge="1">
                  <a:txBody>
                    <a:bodyPr/>
                    <a:lstStyle/>
                    <a:p>
                      <a:endParaRPr lang="zh-TW" altLang="en-US"/>
                    </a:p>
                  </a:txBody>
                  <a:tcPr/>
                </a:tc>
                <a:tc>
                  <a:txBody>
                    <a:bodyPr/>
                    <a:lstStyle/>
                    <a:p>
                      <a:endParaRPr lang="zh-TW" altLang="en-US" sz="700" dirty="0"/>
                    </a:p>
                  </a:txBody>
                  <a:tcPr>
                    <a:solidFill>
                      <a:srgbClr val="DBABBE"/>
                    </a:solidFill>
                  </a:tcPr>
                </a:tc>
                <a:tc>
                  <a:txBody>
                    <a:bodyPr/>
                    <a:lstStyle/>
                    <a:p>
                      <a:endParaRPr lang="zh-TW" altLang="en-US" sz="700" dirty="0"/>
                    </a:p>
                  </a:txBody>
                  <a:tcPr>
                    <a:solidFill>
                      <a:srgbClr val="DBABBE"/>
                    </a:solidFill>
                  </a:tcPr>
                </a:tc>
                <a:extLst>
                  <a:ext uri="{0D108BD9-81ED-4DB2-BD59-A6C34878D82A}">
                    <a16:rowId xmlns:a16="http://schemas.microsoft.com/office/drawing/2014/main" val="3942259110"/>
                  </a:ext>
                </a:extLst>
              </a:tr>
              <a:tr h="560877">
                <a:tc vMerge="1">
                  <a:txBody>
                    <a:bodyPr/>
                    <a:lstStyle/>
                    <a:p>
                      <a:endParaRPr lang="zh-TW" altLang="en-US"/>
                    </a:p>
                  </a:txBody>
                  <a:tcPr/>
                </a:tc>
                <a:tc rowSpan="5">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700" dirty="0" smtClean="0"/>
                        <a:t>Psychosocial</a:t>
                      </a:r>
                      <a:endParaRPr lang="zh-TW" altLang="en-US" sz="700" dirty="0"/>
                    </a:p>
                  </a:txBody>
                  <a:tcPr>
                    <a:solidFill>
                      <a:srgbClr val="86DEB7"/>
                    </a:solidFill>
                  </a:tcPr>
                </a:tc>
                <a:tc>
                  <a:txBody>
                    <a:bodyPr/>
                    <a:lstStyle/>
                    <a:p>
                      <a:r>
                        <a:rPr lang="en-US" altLang="zh-TW" sz="700" dirty="0" smtClean="0"/>
                        <a:t>Mood</a:t>
                      </a:r>
                      <a:endParaRPr lang="zh-TW" altLang="en-US" sz="700" dirty="0"/>
                    </a:p>
                  </a:txBody>
                  <a:tcPr>
                    <a:solidFill>
                      <a:srgbClr val="86DEB7"/>
                    </a:solidFill>
                  </a:tcPr>
                </a:tc>
                <a:tc>
                  <a:txBody>
                    <a:bodyPr/>
                    <a:lstStyle/>
                    <a:p>
                      <a:r>
                        <a:rPr lang="en-US" altLang="zh-TW" sz="700" dirty="0" smtClean="0"/>
                        <a:t>The </a:t>
                      </a:r>
                      <a:r>
                        <a:rPr lang="en-US" altLang="zh-TW" sz="700" dirty="0" err="1" smtClean="0"/>
                        <a:t>Emonton</a:t>
                      </a:r>
                      <a:r>
                        <a:rPr lang="en-US" altLang="zh-TW" sz="700" baseline="0" dirty="0" smtClean="0"/>
                        <a:t> Frail Scale </a:t>
                      </a:r>
                      <a:r>
                        <a:rPr lang="en-US" altLang="zh-TW" sz="700" b="1" i="0" u="none" baseline="0" dirty="0" smtClean="0"/>
                        <a:t>(</a:t>
                      </a:r>
                      <a:r>
                        <a:rPr lang="en-US" altLang="zh-TW" sz="700" b="1" i="0" u="none" baseline="0" dirty="0" err="1" smtClean="0"/>
                        <a:t>Orlandi</a:t>
                      </a:r>
                      <a:r>
                        <a:rPr lang="en-US" altLang="zh-TW" sz="700" b="1" i="0" u="none" baseline="0" dirty="0" smtClean="0"/>
                        <a:t> &amp; </a:t>
                      </a:r>
                      <a:r>
                        <a:rPr lang="en-US" altLang="zh-TW" sz="700" b="1" i="0" u="none" baseline="0" dirty="0" err="1" smtClean="0"/>
                        <a:t>Gesualdo</a:t>
                      </a:r>
                      <a:r>
                        <a:rPr lang="en-US" altLang="zh-TW" sz="700" b="1" i="0" u="none" baseline="0" dirty="0" smtClean="0"/>
                        <a:t>, 2014</a:t>
                      </a:r>
                      <a:r>
                        <a:rPr lang="en-US" altLang="zh-TW" sz="700" b="0" i="0" u="none" baseline="0" dirty="0" smtClean="0"/>
                        <a:t>)</a:t>
                      </a:r>
                      <a:endParaRPr lang="zh-TW" altLang="en-US" sz="700" b="0" i="0" u="none" baseline="0" dirty="0"/>
                    </a:p>
                  </a:txBody>
                  <a:tcPr>
                    <a:solidFill>
                      <a:srgbClr val="86DEB7"/>
                    </a:solidFill>
                  </a:tcPr>
                </a:tc>
                <a:extLst>
                  <a:ext uri="{0D108BD9-81ED-4DB2-BD59-A6C34878D82A}">
                    <a16:rowId xmlns:a16="http://schemas.microsoft.com/office/drawing/2014/main" val="842074416"/>
                  </a:ext>
                </a:extLst>
              </a:tr>
              <a:tr h="560877">
                <a:tc vMerge="1">
                  <a:txBody>
                    <a:bodyPr/>
                    <a:lstStyle/>
                    <a:p>
                      <a:endParaRPr lang="zh-TW" altLang="en-US"/>
                    </a:p>
                  </a:txBody>
                  <a:tcPr/>
                </a:tc>
                <a:tc vMerge="1">
                  <a:txBody>
                    <a:bodyPr/>
                    <a:lstStyle/>
                    <a:p>
                      <a:endParaRPr lang="zh-TW" altLang="en-US"/>
                    </a:p>
                  </a:txBody>
                  <a:tcPr/>
                </a:tc>
                <a:tc>
                  <a:txBody>
                    <a:bodyPr/>
                    <a:lstStyle/>
                    <a:p>
                      <a:r>
                        <a:rPr lang="en-US" altLang="zh-TW" sz="700" dirty="0" smtClean="0"/>
                        <a:t>Good interaction</a:t>
                      </a:r>
                      <a:r>
                        <a:rPr lang="en-US" altLang="zh-TW" sz="700" baseline="0" dirty="0" smtClean="0"/>
                        <a:t> with family</a:t>
                      </a:r>
                      <a:endParaRPr lang="zh-TW" altLang="en-US" sz="700" dirty="0"/>
                    </a:p>
                  </a:txBody>
                  <a:tcPr>
                    <a:solidFill>
                      <a:srgbClr val="86DEB7"/>
                    </a:solidFill>
                  </a:tcPr>
                </a:tc>
                <a:tc>
                  <a:txBody>
                    <a:bodyPr/>
                    <a:lstStyle/>
                    <a:p>
                      <a:r>
                        <a:rPr lang="en-US" altLang="zh-TW" sz="700" b="0" i="0" u="none" baseline="0" dirty="0" smtClean="0"/>
                        <a:t>Interview (</a:t>
                      </a:r>
                      <a:r>
                        <a:rPr lang="en-US" altLang="zh-TW" sz="700" b="1" i="0" u="none" baseline="0" dirty="0" smtClean="0"/>
                        <a:t>Moffatt, </a:t>
                      </a:r>
                      <a:r>
                        <a:rPr lang="en-US" altLang="zh-TW" sz="700" b="1" i="0" u="none" baseline="0" dirty="0" err="1" smtClean="0"/>
                        <a:t>Moorhouse</a:t>
                      </a:r>
                      <a:r>
                        <a:rPr lang="en-US" altLang="zh-TW" sz="700" b="1" i="0" u="none" baseline="0" dirty="0" smtClean="0"/>
                        <a:t>, </a:t>
                      </a:r>
                      <a:r>
                        <a:rPr lang="en-US" altLang="zh-TW" sz="700" b="1" i="0" u="none" baseline="0" dirty="0" err="1" smtClean="0"/>
                        <a:t>Mallery</a:t>
                      </a:r>
                      <a:r>
                        <a:rPr lang="en-US" altLang="zh-TW" sz="700" b="1" i="0" u="none" baseline="0" dirty="0" smtClean="0"/>
                        <a:t>, Landry, &amp; </a:t>
                      </a:r>
                      <a:r>
                        <a:rPr lang="en-US" altLang="zh-TW" sz="700" b="1" i="0" u="none" baseline="0" dirty="0" err="1" smtClean="0"/>
                        <a:t>Tennankore</a:t>
                      </a:r>
                      <a:r>
                        <a:rPr lang="en-US" altLang="zh-TW" sz="700" b="1" i="0" u="none" baseline="0" dirty="0" smtClean="0"/>
                        <a:t>, 2018)</a:t>
                      </a:r>
                      <a:endParaRPr lang="zh-TW" altLang="en-US" sz="700" b="1" i="0" u="none" baseline="0" dirty="0"/>
                    </a:p>
                  </a:txBody>
                  <a:tcPr>
                    <a:solidFill>
                      <a:srgbClr val="86DEB7"/>
                    </a:solidFill>
                  </a:tcPr>
                </a:tc>
                <a:extLst>
                  <a:ext uri="{0D108BD9-81ED-4DB2-BD59-A6C34878D82A}">
                    <a16:rowId xmlns:a16="http://schemas.microsoft.com/office/drawing/2014/main" val="3164456304"/>
                  </a:ext>
                </a:extLst>
              </a:tr>
              <a:tr h="280439">
                <a:tc vMerge="1">
                  <a:txBody>
                    <a:bodyPr/>
                    <a:lstStyle/>
                    <a:p>
                      <a:endParaRPr lang="zh-TW" altLang="en-US"/>
                    </a:p>
                  </a:txBody>
                  <a:tcPr/>
                </a:tc>
                <a:tc vMerge="1">
                  <a:txBody>
                    <a:bodyPr/>
                    <a:lstStyle/>
                    <a:p>
                      <a:endParaRPr lang="zh-TW" altLang="en-US"/>
                    </a:p>
                  </a:txBody>
                  <a:tcPr/>
                </a:tc>
                <a:tc>
                  <a:txBody>
                    <a:bodyPr/>
                    <a:lstStyle/>
                    <a:p>
                      <a:r>
                        <a:rPr lang="en-US" altLang="zh-TW" sz="700" dirty="0" smtClean="0"/>
                        <a:t>Cognitive impairments</a:t>
                      </a:r>
                      <a:endParaRPr lang="zh-TW" altLang="en-US" sz="700" dirty="0"/>
                    </a:p>
                  </a:txBody>
                  <a:tcPr>
                    <a:solidFill>
                      <a:srgbClr val="86DEB7"/>
                    </a:solidFill>
                  </a:tcPr>
                </a:tc>
                <a:tc>
                  <a:txBody>
                    <a:bodyPr/>
                    <a:lstStyle/>
                    <a:p>
                      <a:r>
                        <a:rPr lang="en-US" altLang="zh-TW" sz="700" b="1" i="0" u="none" baseline="0" dirty="0" smtClean="0"/>
                        <a:t>McAdams-DeMarco et al., 2015: </a:t>
                      </a:r>
                      <a:r>
                        <a:rPr lang="en-US" altLang="zh-TW" sz="700" b="0" i="0" u="none" baseline="0" dirty="0" smtClean="0"/>
                        <a:t>p </a:t>
                      </a:r>
                      <a:r>
                        <a:rPr lang="zh-TW" altLang="en-US" sz="700" b="0" i="0" u="none" baseline="0" dirty="0" smtClean="0"/>
                        <a:t>≦ </a:t>
                      </a:r>
                      <a:r>
                        <a:rPr lang="en-US" altLang="zh-TW" sz="700" b="0" i="0" u="none" baseline="0" dirty="0" smtClean="0"/>
                        <a:t>0.05</a:t>
                      </a:r>
                      <a:endParaRPr lang="en-US" altLang="zh-TW" sz="700" b="1" i="0" u="none" baseline="0" dirty="0" smtClean="0"/>
                    </a:p>
                  </a:txBody>
                  <a:tcPr>
                    <a:solidFill>
                      <a:srgbClr val="86DEB7"/>
                    </a:solidFill>
                  </a:tcPr>
                </a:tc>
                <a:extLst>
                  <a:ext uri="{0D108BD9-81ED-4DB2-BD59-A6C34878D82A}">
                    <a16:rowId xmlns:a16="http://schemas.microsoft.com/office/drawing/2014/main" val="3442630439"/>
                  </a:ext>
                </a:extLst>
              </a:tr>
              <a:tr h="280439">
                <a:tc vMerge="1">
                  <a:txBody>
                    <a:bodyPr/>
                    <a:lstStyle/>
                    <a:p>
                      <a:endParaRPr lang="zh-TW" altLang="en-US"/>
                    </a:p>
                  </a:txBody>
                  <a:tcPr/>
                </a:tc>
                <a:tc vMerge="1">
                  <a:txBody>
                    <a:bodyPr/>
                    <a:lstStyle/>
                    <a:p>
                      <a:endParaRPr lang="zh-TW" altLang="en-US"/>
                    </a:p>
                  </a:txBody>
                  <a:tcPr/>
                </a:tc>
                <a:tc>
                  <a:txBody>
                    <a:bodyPr/>
                    <a:lstStyle/>
                    <a:p>
                      <a:r>
                        <a:rPr lang="en-US" altLang="zh-TW" sz="700" dirty="0" smtClean="0"/>
                        <a:t>Depression (Beck</a:t>
                      </a:r>
                      <a:r>
                        <a:rPr lang="en-US" altLang="zh-TW" sz="700" baseline="0" dirty="0" smtClean="0"/>
                        <a:t> dep. scale</a:t>
                      </a:r>
                      <a:r>
                        <a:rPr lang="en-US" altLang="zh-TW" sz="700" dirty="0" smtClean="0"/>
                        <a:t>)</a:t>
                      </a:r>
                      <a:endParaRPr lang="zh-TW" altLang="en-US" sz="700" dirty="0"/>
                    </a:p>
                  </a:txBody>
                  <a:tcPr>
                    <a:solidFill>
                      <a:srgbClr val="86DEB7"/>
                    </a:solidFill>
                  </a:tcPr>
                </a:tc>
                <a:tc>
                  <a:txBody>
                    <a:bodyPr/>
                    <a:lstStyle/>
                    <a:p>
                      <a:r>
                        <a:rPr lang="zh-TW" altLang="en-US" sz="700" dirty="0" smtClean="0"/>
                        <a:t>幾乎都當作是平行存在，需要消除的因子</a:t>
                      </a:r>
                      <a:endParaRPr lang="zh-TW" altLang="en-US" sz="700" dirty="0"/>
                    </a:p>
                  </a:txBody>
                  <a:tcPr>
                    <a:solidFill>
                      <a:srgbClr val="86DEB7"/>
                    </a:solidFill>
                  </a:tcPr>
                </a:tc>
                <a:extLst>
                  <a:ext uri="{0D108BD9-81ED-4DB2-BD59-A6C34878D82A}">
                    <a16:rowId xmlns:a16="http://schemas.microsoft.com/office/drawing/2014/main" val="3449727736"/>
                  </a:ext>
                </a:extLst>
              </a:tr>
              <a:tr h="671004">
                <a:tc vMerge="1">
                  <a:txBody>
                    <a:bodyPr/>
                    <a:lstStyle/>
                    <a:p>
                      <a:endParaRPr lang="zh-TW" altLang="en-US"/>
                    </a:p>
                  </a:txBody>
                  <a:tcPr/>
                </a:tc>
                <a:tc vMerge="1">
                  <a:txBody>
                    <a:bodyPr/>
                    <a:lstStyle/>
                    <a:p>
                      <a:endParaRPr lang="zh-TW" altLang="en-US"/>
                    </a:p>
                  </a:txBody>
                  <a:tcPr/>
                </a:tc>
                <a:tc>
                  <a:txBody>
                    <a:bodyPr/>
                    <a:lstStyle/>
                    <a:p>
                      <a:r>
                        <a:rPr lang="en-US" altLang="zh-TW" sz="700" dirty="0" smtClean="0"/>
                        <a:t>HRQOL</a:t>
                      </a:r>
                      <a:endParaRPr lang="zh-TW" altLang="en-US" sz="700" dirty="0"/>
                    </a:p>
                  </a:txBody>
                  <a:tcPr>
                    <a:solidFill>
                      <a:srgbClr val="86DEB7"/>
                    </a:solidFill>
                  </a:tcPr>
                </a:tc>
                <a:tc>
                  <a:txBody>
                    <a:bodyPr/>
                    <a:lstStyle/>
                    <a:p>
                      <a:r>
                        <a:rPr lang="en-US" altLang="zh-TW" sz="700" b="1" i="0" u="none" baseline="0" dirty="0" err="1" smtClean="0"/>
                        <a:t>Soni</a:t>
                      </a:r>
                      <a:r>
                        <a:rPr lang="en-US" altLang="zh-TW" sz="700" b="1" i="0" u="none" baseline="0" dirty="0" smtClean="0"/>
                        <a:t>, </a:t>
                      </a:r>
                      <a:r>
                        <a:rPr lang="en-US" altLang="zh-TW" sz="700" b="1" i="0" u="none" baseline="0" dirty="0" err="1" smtClean="0"/>
                        <a:t>Weisbord</a:t>
                      </a:r>
                      <a:r>
                        <a:rPr lang="en-US" altLang="zh-TW" sz="700" b="1" i="0" u="none" baseline="0" dirty="0" smtClean="0"/>
                        <a:t>, &amp; Unruh, 2010</a:t>
                      </a:r>
                      <a:r>
                        <a:rPr lang="en-US" altLang="zh-TW" sz="700" b="0" i="0" u="none" baseline="0" dirty="0" smtClean="0"/>
                        <a:t>: Narrative only</a:t>
                      </a:r>
                    </a:p>
                    <a:p>
                      <a:r>
                        <a:rPr lang="fi-FI" altLang="zh-TW" sz="700" b="1" i="0" u="none" baseline="0" dirty="0" smtClean="0"/>
                        <a:t>Kanauchi, Kubo, Kanauchi, &amp; Saito, 2008</a:t>
                      </a:r>
                      <a:r>
                        <a:rPr lang="fi-FI" altLang="zh-TW" sz="700" b="0" i="0" u="none" baseline="0" dirty="0" smtClean="0"/>
                        <a:t>: </a:t>
                      </a:r>
                      <a:r>
                        <a:rPr lang="en-US" altLang="zh-TW" sz="700" b="0" i="0" u="none" baseline="0" dirty="0" smtClean="0"/>
                        <a:t>between frail and non-frail p </a:t>
                      </a:r>
                      <a:r>
                        <a:rPr lang="zh-TW" altLang="en-US" sz="700" b="0" i="0" u="none" baseline="0" dirty="0" smtClean="0"/>
                        <a:t>≦</a:t>
                      </a:r>
                      <a:r>
                        <a:rPr lang="en-US" altLang="zh-TW" sz="700" b="0" i="0" u="none" baseline="0" dirty="0" smtClean="0"/>
                        <a:t> 0.001</a:t>
                      </a:r>
                    </a:p>
                    <a:p>
                      <a:r>
                        <a:rPr lang="en-US" altLang="zh-TW" sz="600" b="0" i="0" u="none" baseline="0" dirty="0" smtClean="0"/>
                        <a:t>(Persons</a:t>
                      </a:r>
                      <a:r>
                        <a:rPr lang="zh-TW" altLang="en-US" sz="600" b="0" i="0" u="none" baseline="0" dirty="0" smtClean="0"/>
                        <a:t> ≧</a:t>
                      </a:r>
                      <a:r>
                        <a:rPr lang="en-US" altLang="zh-TW" sz="600" b="0" i="0" u="none" baseline="0" dirty="0" smtClean="0"/>
                        <a:t> 75 years old and those with depressive mood or lower creatinine clearance</a:t>
                      </a:r>
                      <a:r>
                        <a:rPr lang="zh-TW" altLang="en-US" sz="600" b="0" i="0" u="none" baseline="0" dirty="0" smtClean="0"/>
                        <a:t> </a:t>
                      </a:r>
                      <a:r>
                        <a:rPr lang="en-US" altLang="zh-TW" sz="600" b="0" i="0" u="none" baseline="0" dirty="0" smtClean="0"/>
                        <a:t>had significantly lower WHOQOL-26 scores than their counterparts.)</a:t>
                      </a:r>
                      <a:endParaRPr lang="zh-TW" altLang="en-US" sz="600" b="0" i="0" u="none" baseline="0" dirty="0"/>
                    </a:p>
                  </a:txBody>
                  <a:tcPr>
                    <a:solidFill>
                      <a:srgbClr val="86DEB7"/>
                    </a:solidFill>
                  </a:tcPr>
                </a:tc>
                <a:extLst>
                  <a:ext uri="{0D108BD9-81ED-4DB2-BD59-A6C34878D82A}">
                    <a16:rowId xmlns:a16="http://schemas.microsoft.com/office/drawing/2014/main" val="1517072885"/>
                  </a:ext>
                </a:extLst>
              </a:tr>
              <a:tr h="560877">
                <a:tc vMerge="1">
                  <a:txBody>
                    <a:bodyPr/>
                    <a:lstStyle/>
                    <a:p>
                      <a:endParaRPr lang="zh-TW" altLang="en-US"/>
                    </a:p>
                  </a:txBody>
                  <a:tcPr/>
                </a:tc>
                <a:tc rowSpan="4">
                  <a:txBody>
                    <a:bodyPr/>
                    <a:lstStyle/>
                    <a:p>
                      <a:r>
                        <a:rPr lang="en-US" altLang="zh-TW" sz="700" dirty="0" smtClean="0"/>
                        <a:t>Other</a:t>
                      </a:r>
                      <a:r>
                        <a:rPr lang="en-US" altLang="zh-TW" sz="700" baseline="0" dirty="0" smtClean="0"/>
                        <a:t> adverse effects</a:t>
                      </a:r>
                      <a:endParaRPr lang="zh-TW" altLang="en-US" sz="700" dirty="0"/>
                    </a:p>
                  </a:txBody>
                  <a:tcPr>
                    <a:solidFill>
                      <a:srgbClr val="91C4F2"/>
                    </a:solidFill>
                  </a:tcPr>
                </a:tc>
                <a:tc>
                  <a:txBody>
                    <a:bodyPr/>
                    <a:lstStyle/>
                    <a:p>
                      <a:r>
                        <a:rPr lang="en-US" altLang="zh-TW" sz="700" dirty="0" smtClean="0"/>
                        <a:t>Nosocomial</a:t>
                      </a:r>
                      <a:r>
                        <a:rPr lang="en-US" altLang="zh-TW" sz="700" baseline="0" dirty="0" smtClean="0"/>
                        <a:t> infections</a:t>
                      </a:r>
                      <a:endParaRPr lang="zh-TW" altLang="en-US" sz="700" dirty="0"/>
                    </a:p>
                  </a:txBody>
                  <a:tcPr>
                    <a:solidFill>
                      <a:srgbClr val="91C4F2"/>
                    </a:solidFill>
                  </a:tcPr>
                </a:tc>
                <a:tc>
                  <a:txBody>
                    <a:bodyPr/>
                    <a:lstStyle/>
                    <a:p>
                      <a:r>
                        <a:rPr lang="sv-SE" altLang="zh-TW" sz="700" b="1" i="1" u="none" strike="sngStrike" kern="1200" baseline="0" dirty="0" smtClean="0">
                          <a:solidFill>
                            <a:schemeClr val="dk1"/>
                          </a:solidFill>
                          <a:effectLst/>
                          <a:latin typeface="+mn-lt"/>
                          <a:ea typeface="+mn-ea"/>
                          <a:cs typeface="+mn-cs"/>
                        </a:rPr>
                        <a:t>Heuberger, 2011</a:t>
                      </a:r>
                      <a:r>
                        <a:rPr lang="sv-SE" altLang="zh-TW" sz="700" b="0" i="1" u="none" strike="sngStrike" kern="1200" baseline="0" dirty="0" smtClean="0">
                          <a:solidFill>
                            <a:schemeClr val="dk1"/>
                          </a:solidFill>
                          <a:effectLst/>
                          <a:latin typeface="+mn-lt"/>
                          <a:ea typeface="+mn-ea"/>
                          <a:cs typeface="+mn-cs"/>
                        </a:rPr>
                        <a:t>: </a:t>
                      </a:r>
                      <a:r>
                        <a:rPr lang="sv-SE" altLang="zh-TW" sz="700" b="0" i="1" strike="sngStrike" kern="1200" dirty="0" smtClean="0">
                          <a:solidFill>
                            <a:schemeClr val="dk1"/>
                          </a:solidFill>
                          <a:effectLst/>
                          <a:latin typeface="+mn-lt"/>
                          <a:ea typeface="+mn-ea"/>
                          <a:cs typeface="+mn-cs"/>
                        </a:rPr>
                        <a:t>RR = 2.1, 1.1–3.8, p &lt; 0.001 (in frail, further increase with</a:t>
                      </a:r>
                      <a:r>
                        <a:rPr lang="sv-SE" altLang="zh-TW" sz="700" b="0" i="1" strike="sngStrike" kern="1200" baseline="0" dirty="0" smtClean="0">
                          <a:solidFill>
                            <a:schemeClr val="dk1"/>
                          </a:solidFill>
                          <a:effectLst/>
                          <a:latin typeface="+mn-lt"/>
                          <a:ea typeface="+mn-ea"/>
                          <a:cs typeface="+mn-cs"/>
                        </a:rPr>
                        <a:t> cancer</a:t>
                      </a:r>
                      <a:r>
                        <a:rPr lang="sv-SE" altLang="zh-TW" sz="700" b="0" i="1" strike="sngStrike" kern="1200" dirty="0" smtClean="0">
                          <a:solidFill>
                            <a:schemeClr val="dk1"/>
                          </a:solidFill>
                          <a:effectLst/>
                          <a:latin typeface="+mn-lt"/>
                          <a:ea typeface="+mn-ea"/>
                          <a:cs typeface="+mn-cs"/>
                        </a:rPr>
                        <a:t>)</a:t>
                      </a:r>
                      <a:endParaRPr lang="en-US" altLang="zh-TW" sz="700" b="0" i="1" strike="sngStrike" kern="1200" dirty="0" smtClean="0">
                        <a:solidFill>
                          <a:schemeClr val="dk1"/>
                        </a:solidFill>
                        <a:effectLst/>
                        <a:latin typeface="+mn-lt"/>
                        <a:ea typeface="+mn-ea"/>
                        <a:cs typeface="+mn-cs"/>
                      </a:endParaRPr>
                    </a:p>
                  </a:txBody>
                  <a:tcPr>
                    <a:solidFill>
                      <a:srgbClr val="91C4F2"/>
                    </a:solidFill>
                  </a:tcPr>
                </a:tc>
                <a:extLst>
                  <a:ext uri="{0D108BD9-81ED-4DB2-BD59-A6C34878D82A}">
                    <a16:rowId xmlns:a16="http://schemas.microsoft.com/office/drawing/2014/main" val="1625712851"/>
                  </a:ext>
                </a:extLst>
              </a:tr>
              <a:tr h="560877">
                <a:tc vMerge="1">
                  <a:txBody>
                    <a:bodyPr/>
                    <a:lstStyle/>
                    <a:p>
                      <a:endParaRPr lang="zh-TW" altLang="en-US"/>
                    </a:p>
                  </a:txBody>
                  <a:tcPr/>
                </a:tc>
                <a:tc vMerge="1">
                  <a:txBody>
                    <a:bodyPr/>
                    <a:lstStyle/>
                    <a:p>
                      <a:endParaRPr lang="zh-TW" altLang="en-US"/>
                    </a:p>
                  </a:txBody>
                  <a:tcPr/>
                </a:tc>
                <a:tc>
                  <a:txBody>
                    <a:bodyPr/>
                    <a:lstStyle/>
                    <a:p>
                      <a:r>
                        <a:rPr lang="en-US" altLang="zh-TW" sz="700" dirty="0" smtClean="0"/>
                        <a:t>Viral</a:t>
                      </a:r>
                      <a:r>
                        <a:rPr lang="en-US" altLang="zh-TW" sz="700" baseline="0" dirty="0" smtClean="0"/>
                        <a:t> i</a:t>
                      </a:r>
                      <a:r>
                        <a:rPr lang="en-US" altLang="zh-TW" sz="700" dirty="0" smtClean="0"/>
                        <a:t>nfection - HCV</a:t>
                      </a:r>
                      <a:endParaRPr lang="zh-TW" altLang="en-US" sz="700" dirty="0"/>
                    </a:p>
                  </a:txBody>
                  <a:tcPr>
                    <a:solidFill>
                      <a:srgbClr val="91C4F2"/>
                    </a:solidFill>
                  </a:tcPr>
                </a:tc>
                <a:tc>
                  <a:txBody>
                    <a:bodyPr/>
                    <a:lstStyle/>
                    <a:p>
                      <a:r>
                        <a:rPr lang="en-US" altLang="zh-TW" sz="700" b="1" i="0" u="none" baseline="0" dirty="0" err="1" smtClean="0"/>
                        <a:t>Yadla</a:t>
                      </a:r>
                      <a:r>
                        <a:rPr lang="en-US" altLang="zh-TW" sz="700" b="1" i="0" u="none" baseline="0" dirty="0" smtClean="0"/>
                        <a:t>, John, &amp; </a:t>
                      </a:r>
                      <a:r>
                        <a:rPr lang="en-US" altLang="zh-TW" sz="700" b="1" i="0" u="none" baseline="0" dirty="0" err="1" smtClean="0"/>
                        <a:t>Mummadi</a:t>
                      </a:r>
                      <a:r>
                        <a:rPr lang="en-US" altLang="zh-TW" sz="700" b="1" i="0" u="none" baseline="0" dirty="0" smtClean="0"/>
                        <a:t>, 2017</a:t>
                      </a:r>
                      <a:r>
                        <a:rPr lang="en-US" altLang="zh-TW" sz="700" b="0" i="0" u="none" baseline="0" dirty="0" smtClean="0"/>
                        <a:t>: </a:t>
                      </a:r>
                      <a:r>
                        <a:rPr lang="en-US" altLang="zh-TW" sz="700" dirty="0" smtClean="0"/>
                        <a:t>P = 0.04</a:t>
                      </a:r>
                    </a:p>
                    <a:p>
                      <a:r>
                        <a:rPr lang="en-US" altLang="zh-TW" sz="700" dirty="0" smtClean="0"/>
                        <a:t>(</a:t>
                      </a:r>
                      <a:r>
                        <a:rPr lang="en-US" altLang="zh-TW" sz="600" b="0" i="0" kern="1200" dirty="0" smtClean="0">
                          <a:solidFill>
                            <a:schemeClr val="dk1"/>
                          </a:solidFill>
                          <a:effectLst/>
                          <a:latin typeface="+mn-lt"/>
                          <a:ea typeface="+mn-ea"/>
                          <a:cs typeface="+mn-cs"/>
                        </a:rPr>
                        <a:t>Frailty in those with serological infections due to hepatitis B and hepatitis C was found in 14/15 patients and 36/37 patients, respectively (</a:t>
                      </a:r>
                      <a:r>
                        <a:rPr lang="en-US" altLang="zh-TW" sz="600" b="0" i="1" kern="1200" dirty="0" smtClean="0">
                          <a:solidFill>
                            <a:schemeClr val="dk1"/>
                          </a:solidFill>
                          <a:effectLst/>
                          <a:latin typeface="+mn-lt"/>
                          <a:ea typeface="+mn-ea"/>
                          <a:cs typeface="+mn-cs"/>
                        </a:rPr>
                        <a:t>P</a:t>
                      </a:r>
                      <a:r>
                        <a:rPr lang="en-US" altLang="zh-TW" sz="600" b="0" i="0" kern="1200" dirty="0" smtClean="0">
                          <a:solidFill>
                            <a:schemeClr val="dk1"/>
                          </a:solidFill>
                          <a:effectLst/>
                          <a:latin typeface="+mn-lt"/>
                          <a:ea typeface="+mn-ea"/>
                          <a:cs typeface="+mn-cs"/>
                        </a:rPr>
                        <a:t> = 0.31 and </a:t>
                      </a:r>
                      <a:r>
                        <a:rPr lang="en-US" altLang="zh-TW" sz="600" b="0" i="1" kern="1200" dirty="0" smtClean="0">
                          <a:solidFill>
                            <a:schemeClr val="dk1"/>
                          </a:solidFill>
                          <a:effectLst/>
                          <a:latin typeface="+mn-lt"/>
                          <a:ea typeface="+mn-ea"/>
                          <a:cs typeface="+mn-cs"/>
                        </a:rPr>
                        <a:t>P</a:t>
                      </a:r>
                      <a:r>
                        <a:rPr lang="en-US" altLang="zh-TW" sz="600" b="0" i="0" kern="1200" dirty="0" smtClean="0">
                          <a:solidFill>
                            <a:schemeClr val="dk1"/>
                          </a:solidFill>
                          <a:effectLst/>
                          <a:latin typeface="+mn-lt"/>
                          <a:ea typeface="+mn-ea"/>
                          <a:cs typeface="+mn-cs"/>
                        </a:rPr>
                        <a:t> = 0.004).</a:t>
                      </a:r>
                      <a:r>
                        <a:rPr lang="en-US" altLang="zh-TW" sz="600" dirty="0" smtClean="0"/>
                        <a:t>)</a:t>
                      </a:r>
                      <a:endParaRPr lang="zh-TW" altLang="en-US" sz="600" dirty="0"/>
                    </a:p>
                  </a:txBody>
                  <a:tcPr>
                    <a:solidFill>
                      <a:srgbClr val="91C4F2"/>
                    </a:solidFill>
                  </a:tcPr>
                </a:tc>
                <a:extLst>
                  <a:ext uri="{0D108BD9-81ED-4DB2-BD59-A6C34878D82A}">
                    <a16:rowId xmlns:a16="http://schemas.microsoft.com/office/drawing/2014/main" val="3770636635"/>
                  </a:ext>
                </a:extLst>
              </a:tr>
              <a:tr h="305050">
                <a:tc vMerge="1">
                  <a:txBody>
                    <a:bodyPr/>
                    <a:lstStyle/>
                    <a:p>
                      <a:endParaRPr lang="zh-TW" altLang="en-US"/>
                    </a:p>
                  </a:txBody>
                  <a:tcPr/>
                </a:tc>
                <a:tc vMerge="1">
                  <a:txBody>
                    <a:bodyPr/>
                    <a:lstStyle/>
                    <a:p>
                      <a:endParaRPr lang="zh-TW" altLang="en-US"/>
                    </a:p>
                  </a:txBody>
                  <a:tcPr/>
                </a:tc>
                <a:tc>
                  <a:txBody>
                    <a:bodyPr/>
                    <a:lstStyle/>
                    <a:p>
                      <a:r>
                        <a:rPr lang="en-US" altLang="zh-TW" sz="700" dirty="0" smtClean="0"/>
                        <a:t>Hospitalization</a:t>
                      </a:r>
                      <a:endParaRPr lang="zh-TW" altLang="en-US" sz="700" dirty="0"/>
                    </a:p>
                  </a:txBody>
                  <a:tcPr>
                    <a:solidFill>
                      <a:srgbClr val="91C4F2"/>
                    </a:solidFill>
                  </a:tcPr>
                </a:tc>
                <a:tc>
                  <a:txBody>
                    <a:bodyPr/>
                    <a:lstStyle/>
                    <a:p>
                      <a:endParaRPr lang="zh-TW" altLang="en-US" sz="700" dirty="0"/>
                    </a:p>
                  </a:txBody>
                  <a:tcPr>
                    <a:solidFill>
                      <a:srgbClr val="91C4F2"/>
                    </a:solidFill>
                  </a:tcPr>
                </a:tc>
                <a:extLst>
                  <a:ext uri="{0D108BD9-81ED-4DB2-BD59-A6C34878D82A}">
                    <a16:rowId xmlns:a16="http://schemas.microsoft.com/office/drawing/2014/main" val="657175121"/>
                  </a:ext>
                </a:extLst>
              </a:tr>
              <a:tr h="243549">
                <a:tc vMerge="1">
                  <a:txBody>
                    <a:bodyPr/>
                    <a:lstStyle/>
                    <a:p>
                      <a:endParaRPr lang="zh-TW" altLang="en-US"/>
                    </a:p>
                  </a:txBody>
                  <a:tcPr/>
                </a:tc>
                <a:tc vMerge="1">
                  <a:txBody>
                    <a:bodyPr/>
                    <a:lstStyle/>
                    <a:p>
                      <a:endParaRPr lang="zh-TW" altLang="en-US"/>
                    </a:p>
                  </a:txBody>
                  <a:tcPr/>
                </a:tc>
                <a:tc>
                  <a:txBody>
                    <a:bodyPr/>
                    <a:lstStyle/>
                    <a:p>
                      <a:endParaRPr lang="zh-TW" altLang="en-US" sz="700" dirty="0"/>
                    </a:p>
                  </a:txBody>
                  <a:tcPr>
                    <a:solidFill>
                      <a:srgbClr val="91C4F2"/>
                    </a:solidFill>
                  </a:tcPr>
                </a:tc>
                <a:tc>
                  <a:txBody>
                    <a:bodyPr/>
                    <a:lstStyle/>
                    <a:p>
                      <a:endParaRPr lang="zh-TW" altLang="en-US" sz="700" dirty="0"/>
                    </a:p>
                  </a:txBody>
                  <a:tcPr>
                    <a:solidFill>
                      <a:srgbClr val="91C4F2"/>
                    </a:solidFill>
                  </a:tcPr>
                </a:tc>
                <a:extLst>
                  <a:ext uri="{0D108BD9-81ED-4DB2-BD59-A6C34878D82A}">
                    <a16:rowId xmlns:a16="http://schemas.microsoft.com/office/drawing/2014/main" val="606905095"/>
                  </a:ext>
                </a:extLst>
              </a:tr>
            </a:tbl>
          </a:graphicData>
        </a:graphic>
      </p:graphicFrame>
    </p:spTree>
    <p:extLst>
      <p:ext uri="{BB962C8B-B14F-4D97-AF65-F5344CB8AC3E}">
        <p14:creationId xmlns:p14="http://schemas.microsoft.com/office/powerpoint/2010/main" val="40884319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Summary</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83890445"/>
              </p:ext>
            </p:extLst>
          </p:nvPr>
        </p:nvGraphicFramePr>
        <p:xfrm>
          <a:off x="1939100" y="3024188"/>
          <a:ext cx="4906899" cy="3857625"/>
        </p:xfrm>
        <a:graphic>
          <a:graphicData uri="http://schemas.openxmlformats.org/drawingml/2006/table">
            <a:tbl>
              <a:tblPr firstRow="1" bandRow="1">
                <a:tableStyleId>{5C22544A-7EE6-4342-B048-85BDC9FD1C3A}</a:tableStyleId>
              </a:tblPr>
              <a:tblGrid>
                <a:gridCol w="1424750">
                  <a:extLst>
                    <a:ext uri="{9D8B030D-6E8A-4147-A177-3AD203B41FA5}">
                      <a16:colId xmlns:a16="http://schemas.microsoft.com/office/drawing/2014/main" val="1573081001"/>
                    </a:ext>
                  </a:extLst>
                </a:gridCol>
                <a:gridCol w="1182457">
                  <a:extLst>
                    <a:ext uri="{9D8B030D-6E8A-4147-A177-3AD203B41FA5}">
                      <a16:colId xmlns:a16="http://schemas.microsoft.com/office/drawing/2014/main" val="3554230761"/>
                    </a:ext>
                  </a:extLst>
                </a:gridCol>
                <a:gridCol w="2299692">
                  <a:extLst>
                    <a:ext uri="{9D8B030D-6E8A-4147-A177-3AD203B41FA5}">
                      <a16:colId xmlns:a16="http://schemas.microsoft.com/office/drawing/2014/main" val="3421376523"/>
                    </a:ext>
                  </a:extLst>
                </a:gridCol>
              </a:tblGrid>
              <a:tr h="424120">
                <a:tc>
                  <a:txBody>
                    <a:bodyPr/>
                    <a:lstStyle/>
                    <a:p>
                      <a:r>
                        <a:rPr lang="en-US" altLang="zh-TW" sz="600" dirty="0" smtClean="0"/>
                        <a:t>Reference</a:t>
                      </a:r>
                      <a:endParaRPr lang="zh-TW" altLang="en-US" sz="600" dirty="0"/>
                    </a:p>
                  </a:txBody>
                  <a:tcPr marL="51435" marR="51435" marT="25718" marB="25718"/>
                </a:tc>
                <a:tc>
                  <a:txBody>
                    <a:bodyPr/>
                    <a:lstStyle/>
                    <a:p>
                      <a:r>
                        <a:rPr lang="en-US" altLang="zh-TW" sz="600" dirty="0" smtClean="0"/>
                        <a:t>Group/Method</a:t>
                      </a:r>
                      <a:endParaRPr lang="zh-TW" altLang="en-US" sz="600" dirty="0"/>
                    </a:p>
                  </a:txBody>
                  <a:tcPr marL="51435" marR="51435" marT="25718" marB="25718"/>
                </a:tc>
                <a:tc>
                  <a:txBody>
                    <a:bodyPr/>
                    <a:lstStyle/>
                    <a:p>
                      <a:r>
                        <a:rPr lang="en-US" altLang="zh-TW" sz="600" dirty="0" smtClean="0"/>
                        <a:t>Probable Comorbidities</a:t>
                      </a:r>
                      <a:endParaRPr lang="zh-TW" altLang="en-US" sz="600" dirty="0"/>
                    </a:p>
                  </a:txBody>
                  <a:tcPr marL="51435" marR="51435" marT="25718" marB="25718"/>
                </a:tc>
                <a:extLst>
                  <a:ext uri="{0D108BD9-81ED-4DB2-BD59-A6C34878D82A}">
                    <a16:rowId xmlns:a16="http://schemas.microsoft.com/office/drawing/2014/main" val="929806970"/>
                  </a:ext>
                </a:extLst>
              </a:tr>
              <a:tr h="3433505">
                <a:tc>
                  <a:txBody>
                    <a:bodyPr/>
                    <a:lstStyle/>
                    <a:p>
                      <a:r>
                        <a:rPr lang="en-US" altLang="zh-TW" sz="1000" b="0" i="0" u="none" baseline="0" dirty="0" smtClean="0"/>
                        <a:t>Mansur, H. N., </a:t>
                      </a:r>
                      <a:r>
                        <a:rPr lang="en-US" altLang="zh-TW" sz="1000" b="0" i="0" u="none" baseline="0" dirty="0" err="1" smtClean="0"/>
                        <a:t>Colugnati</a:t>
                      </a:r>
                      <a:r>
                        <a:rPr lang="en-US" altLang="zh-TW" sz="1000" b="0" i="0" u="none" baseline="0" dirty="0" smtClean="0"/>
                        <a:t>, F. A., </a:t>
                      </a:r>
                      <a:r>
                        <a:rPr lang="en-US" altLang="zh-TW" sz="1000" b="0" i="0" u="none" baseline="0" dirty="0" err="1" smtClean="0"/>
                        <a:t>Grincenkov</a:t>
                      </a:r>
                      <a:r>
                        <a:rPr lang="en-US" altLang="zh-TW" sz="1000" b="0" i="0" u="none" baseline="0" dirty="0" smtClean="0"/>
                        <a:t>, F. R., &amp; Bastos, M. G. (2014). Frailty and quality of life: a cross-sectional study of Brazilian patients with pre-dialysis chronic kidney disease. </a:t>
                      </a:r>
                      <a:r>
                        <a:rPr lang="en-US" altLang="zh-TW" sz="1000" b="0" i="1" u="none" baseline="0" dirty="0" smtClean="0"/>
                        <a:t>Health </a:t>
                      </a:r>
                      <a:r>
                        <a:rPr lang="en-US" altLang="zh-TW" sz="1000" b="0" i="1" u="none" baseline="0" dirty="0" err="1" smtClean="0"/>
                        <a:t>Qual</a:t>
                      </a:r>
                      <a:r>
                        <a:rPr lang="en-US" altLang="zh-TW" sz="1000" b="0" i="1" u="none" baseline="0" dirty="0" smtClean="0"/>
                        <a:t> Life Outcomes, 12</a:t>
                      </a:r>
                      <a:r>
                        <a:rPr lang="en-US" altLang="zh-TW" sz="1000" b="0" i="0" u="none" baseline="0" dirty="0" smtClean="0"/>
                        <a:t>, 27. doi:10.1186/1477-7525-12-27</a:t>
                      </a:r>
                    </a:p>
                    <a:p>
                      <a:endParaRPr lang="zh-TW" altLang="en-US" sz="1000" b="0" i="1" u="none" baseline="0" dirty="0"/>
                    </a:p>
                  </a:txBody>
                  <a:tcPr marL="51435" marR="51435" marT="25718" marB="25718"/>
                </a:tc>
                <a:tc>
                  <a:txBody>
                    <a:bodyPr/>
                    <a:lstStyle/>
                    <a:p>
                      <a:r>
                        <a:rPr lang="en-US" altLang="zh-TW" sz="900" dirty="0" err="1" smtClean="0"/>
                        <a:t>Braziliens</a:t>
                      </a:r>
                      <a:r>
                        <a:rPr lang="en-US" altLang="zh-TW" sz="900" baseline="0" dirty="0" smtClean="0"/>
                        <a:t> with pre-dialysis CKD</a:t>
                      </a:r>
                    </a:p>
                    <a:p>
                      <a:r>
                        <a:rPr lang="en-US" altLang="zh-TW" sz="900" baseline="0" dirty="0" smtClean="0"/>
                        <a:t>/</a:t>
                      </a:r>
                      <a:endParaRPr lang="en-US" altLang="zh-TW" sz="900" dirty="0" smtClean="0"/>
                    </a:p>
                    <a:p>
                      <a:r>
                        <a:rPr lang="en-US" altLang="zh-TW" sz="900" dirty="0" smtClean="0"/>
                        <a:t>Cross-sectional</a:t>
                      </a:r>
                      <a:r>
                        <a:rPr lang="en-US" altLang="zh-TW" sz="900" baseline="0" dirty="0" smtClean="0"/>
                        <a:t> study</a:t>
                      </a:r>
                    </a:p>
                    <a:p>
                      <a:r>
                        <a:rPr lang="en-US" altLang="zh-TW" sz="900" baseline="0" dirty="0" smtClean="0"/>
                        <a:t>Criteria of frailty: Johansen’s et al. criteria (Johansen LK, </a:t>
                      </a:r>
                      <a:r>
                        <a:rPr lang="en-US" altLang="zh-TW" sz="900" baseline="0" dirty="0" err="1" smtClean="0"/>
                        <a:t>Chertow</a:t>
                      </a:r>
                      <a:r>
                        <a:rPr lang="en-US" altLang="zh-TW" sz="900" baseline="0" dirty="0" smtClean="0"/>
                        <a:t> GM, </a:t>
                      </a:r>
                      <a:r>
                        <a:rPr lang="en-US" altLang="zh-TW" sz="900" baseline="0" dirty="0" err="1" smtClean="0"/>
                        <a:t>Jin</a:t>
                      </a:r>
                      <a:r>
                        <a:rPr lang="en-US" altLang="zh-TW" sz="900" baseline="0" dirty="0" smtClean="0"/>
                        <a:t> C, </a:t>
                      </a:r>
                      <a:r>
                        <a:rPr lang="en-US" altLang="zh-TW" sz="900" baseline="0" dirty="0" err="1" smtClean="0"/>
                        <a:t>Kutner</a:t>
                      </a:r>
                      <a:r>
                        <a:rPr lang="en-US" altLang="zh-TW" sz="900" baseline="0" dirty="0" smtClean="0"/>
                        <a:t> NG: Significance of frailty among dialysis patients. J Am </a:t>
                      </a:r>
                      <a:r>
                        <a:rPr lang="en-US" altLang="zh-TW" sz="900" baseline="0" dirty="0" err="1" smtClean="0"/>
                        <a:t>Soc</a:t>
                      </a:r>
                      <a:r>
                        <a:rPr lang="en-US" altLang="zh-TW" sz="900" baseline="0" dirty="0" smtClean="0"/>
                        <a:t> </a:t>
                      </a:r>
                      <a:r>
                        <a:rPr lang="en-US" altLang="zh-TW" sz="900" baseline="0" dirty="0" err="1" smtClean="0"/>
                        <a:t>Nephrol</a:t>
                      </a:r>
                      <a:r>
                        <a:rPr lang="en-US" altLang="zh-TW" sz="900" baseline="0" dirty="0" smtClean="0"/>
                        <a:t> 2007, 18:2960–2967. )</a:t>
                      </a:r>
                      <a:endParaRPr lang="zh-TW" altLang="en-US" sz="900" dirty="0"/>
                    </a:p>
                  </a:txBody>
                  <a:tcPr marL="51435" marR="51435" marT="25718" marB="25718"/>
                </a:tc>
                <a:tc>
                  <a:txBody>
                    <a:bodyPr/>
                    <a:lstStyle/>
                    <a:p>
                      <a:r>
                        <a:rPr lang="zh-TW" altLang="en-US" sz="1000" b="0" i="0" kern="1200" dirty="0" smtClean="0">
                          <a:solidFill>
                            <a:schemeClr val="dk1"/>
                          </a:solidFill>
                          <a:effectLst/>
                          <a:latin typeface="+mn-lt"/>
                          <a:ea typeface="+mn-ea"/>
                          <a:cs typeface="+mn-cs"/>
                        </a:rPr>
                        <a:t>切中要點</a:t>
                      </a:r>
                      <a:endParaRPr lang="en-US" altLang="zh-TW" sz="1000" b="0" i="0" kern="1200" dirty="0" smtClean="0">
                        <a:solidFill>
                          <a:schemeClr val="dk1"/>
                        </a:solidFill>
                        <a:effectLst/>
                        <a:latin typeface="+mn-lt"/>
                        <a:ea typeface="+mn-ea"/>
                        <a:cs typeface="+mn-cs"/>
                      </a:endParaRPr>
                    </a:p>
                    <a:p>
                      <a:r>
                        <a:rPr lang="en-US" altLang="zh-TW" sz="1000" b="0" i="0" kern="1200" dirty="0" smtClean="0">
                          <a:solidFill>
                            <a:schemeClr val="dk1"/>
                          </a:solidFill>
                          <a:effectLst/>
                          <a:latin typeface="+mn-lt"/>
                          <a:ea typeface="+mn-ea"/>
                          <a:cs typeface="+mn-cs"/>
                        </a:rPr>
                        <a:t>When separated according to physical and mental scores, frail patients</a:t>
                      </a:r>
                      <a:r>
                        <a:rPr lang="en-US" altLang="zh-TW" sz="1000" b="0" i="0" kern="1200" baseline="0" dirty="0" smtClean="0">
                          <a:solidFill>
                            <a:schemeClr val="dk1"/>
                          </a:solidFill>
                          <a:effectLst/>
                          <a:latin typeface="+mn-lt"/>
                          <a:ea typeface="+mn-ea"/>
                          <a:cs typeface="+mn-cs"/>
                        </a:rPr>
                        <a:t> </a:t>
                      </a:r>
                      <a:r>
                        <a:rPr lang="en-US" altLang="zh-TW" sz="1000" b="0" i="0" kern="1200" dirty="0" smtClean="0">
                          <a:solidFill>
                            <a:schemeClr val="dk1"/>
                          </a:solidFill>
                          <a:effectLst/>
                          <a:latin typeface="+mn-lt"/>
                          <a:ea typeface="+mn-ea"/>
                          <a:cs typeface="+mn-cs"/>
                        </a:rPr>
                        <a:t>performed more poorly. In addition, there were correlations between frailty</a:t>
                      </a:r>
                    </a:p>
                    <a:p>
                      <a:r>
                        <a:rPr lang="en-US" altLang="zh-TW" sz="1000" b="0" i="0" kern="1200" dirty="0" smtClean="0">
                          <a:solidFill>
                            <a:schemeClr val="dk1"/>
                          </a:solidFill>
                          <a:effectLst/>
                          <a:latin typeface="+mn-lt"/>
                          <a:ea typeface="+mn-ea"/>
                          <a:cs typeface="+mn-cs"/>
                        </a:rPr>
                        <a:t>and QOL domains, excluding indices of social functioning. </a:t>
                      </a:r>
                      <a:r>
                        <a:rPr lang="en-US" altLang="zh-TW" sz="600" dirty="0" smtClean="0"/>
                        <a:t/>
                      </a:r>
                      <a:br>
                        <a:rPr lang="en-US" altLang="zh-TW" sz="600" dirty="0" smtClean="0"/>
                      </a:br>
                      <a:r>
                        <a:rPr lang="en-US" altLang="zh-TW" sz="600" dirty="0" smtClean="0"/>
                        <a:t>(</a:t>
                      </a:r>
                      <a:r>
                        <a:rPr lang="en-US" altLang="zh-TW" sz="1000" b="0" i="0" kern="1200" dirty="0" smtClean="0">
                          <a:solidFill>
                            <a:schemeClr val="dk1"/>
                          </a:solidFill>
                          <a:effectLst/>
                          <a:latin typeface="+mn-lt"/>
                          <a:ea typeface="+mn-ea"/>
                          <a:cs typeface="+mn-cs"/>
                        </a:rPr>
                        <a:t>excluding indices of social functioning</a:t>
                      </a:r>
                      <a:r>
                        <a:rPr lang="zh-TW" altLang="en-US" sz="1000" b="0" i="0" kern="1200" dirty="0" smtClean="0">
                          <a:solidFill>
                            <a:schemeClr val="dk1"/>
                          </a:solidFill>
                          <a:effectLst/>
                          <a:latin typeface="+mn-lt"/>
                          <a:ea typeface="+mn-ea"/>
                          <a:cs typeface="+mn-cs"/>
                        </a:rPr>
                        <a:t>表示沒有</a:t>
                      </a:r>
                      <a:r>
                        <a:rPr lang="en-US" altLang="zh-TW" sz="1000" b="0" i="0" kern="1200" dirty="0" smtClean="0">
                          <a:solidFill>
                            <a:schemeClr val="dk1"/>
                          </a:solidFill>
                          <a:effectLst/>
                          <a:latin typeface="+mn-lt"/>
                          <a:ea typeface="+mn-ea"/>
                          <a:cs typeface="+mn-cs"/>
                        </a:rPr>
                        <a:t>social functioning</a:t>
                      </a:r>
                      <a:r>
                        <a:rPr lang="zh-TW" altLang="en-US" sz="1000" b="0" i="0" kern="1200" dirty="0" smtClean="0">
                          <a:solidFill>
                            <a:schemeClr val="dk1"/>
                          </a:solidFill>
                          <a:effectLst/>
                          <a:latin typeface="+mn-lt"/>
                          <a:ea typeface="+mn-ea"/>
                          <a:cs typeface="+mn-cs"/>
                        </a:rPr>
                        <a:t>參與其中</a:t>
                      </a:r>
                      <a:r>
                        <a:rPr lang="en-US" altLang="zh-TW" sz="1000" b="0" i="0" kern="1200" dirty="0" smtClean="0">
                          <a:solidFill>
                            <a:schemeClr val="dk1"/>
                          </a:solidFill>
                          <a:effectLst/>
                          <a:latin typeface="+mn-lt"/>
                          <a:ea typeface="+mn-ea"/>
                          <a:cs typeface="+mn-cs"/>
                        </a:rPr>
                        <a:t>)</a:t>
                      </a:r>
                    </a:p>
                    <a:p>
                      <a:pPr marL="342900" indent="-342900">
                        <a:buFont typeface="+mj-lt"/>
                        <a:buAutoNum type="arabicPeriod"/>
                      </a:pPr>
                      <a:r>
                        <a:rPr lang="zh-TW" altLang="en-US" sz="1000" b="0" i="0" kern="1200" dirty="0" smtClean="0">
                          <a:solidFill>
                            <a:schemeClr val="dk1"/>
                          </a:solidFill>
                          <a:effectLst/>
                          <a:latin typeface="+mn-lt"/>
                          <a:ea typeface="+mn-ea"/>
                          <a:cs typeface="+mn-cs"/>
                        </a:rPr>
                        <a:t>論文中有提到</a:t>
                      </a:r>
                      <a:r>
                        <a:rPr lang="en-US" altLang="zh-TW" sz="1000" b="0" i="0" kern="1200" dirty="0" smtClean="0">
                          <a:solidFill>
                            <a:schemeClr val="dk1"/>
                          </a:solidFill>
                          <a:effectLst/>
                          <a:latin typeface="+mn-lt"/>
                          <a:ea typeface="+mn-ea"/>
                          <a:cs typeface="+mn-cs"/>
                        </a:rPr>
                        <a:t>baseline</a:t>
                      </a:r>
                      <a:r>
                        <a:rPr lang="zh-TW" altLang="en-US" sz="1000" b="0" i="0" kern="1200" dirty="0" smtClean="0">
                          <a:solidFill>
                            <a:schemeClr val="dk1"/>
                          </a:solidFill>
                          <a:effectLst/>
                          <a:latin typeface="+mn-lt"/>
                          <a:ea typeface="+mn-ea"/>
                          <a:cs typeface="+mn-cs"/>
                        </a:rPr>
                        <a:t>中何者為</a:t>
                      </a:r>
                      <a:r>
                        <a:rPr lang="en-US" altLang="zh-TW" sz="1000" b="0" i="0" kern="1200" dirty="0" smtClean="0">
                          <a:solidFill>
                            <a:schemeClr val="dk1"/>
                          </a:solidFill>
                          <a:effectLst/>
                          <a:latin typeface="+mn-lt"/>
                          <a:ea typeface="+mn-ea"/>
                          <a:cs typeface="+mn-cs"/>
                        </a:rPr>
                        <a:t>frailty</a:t>
                      </a:r>
                      <a:r>
                        <a:rPr lang="zh-TW" altLang="en-US" sz="1000" b="0" i="0" kern="1200" dirty="0" smtClean="0">
                          <a:solidFill>
                            <a:schemeClr val="dk1"/>
                          </a:solidFill>
                          <a:effectLst/>
                          <a:latin typeface="+mn-lt"/>
                          <a:ea typeface="+mn-ea"/>
                          <a:cs typeface="+mn-cs"/>
                        </a:rPr>
                        <a:t>的</a:t>
                      </a:r>
                      <a:r>
                        <a:rPr lang="en-US" altLang="zh-TW" sz="1000" b="0" i="0" kern="1200" dirty="0" smtClean="0">
                          <a:solidFill>
                            <a:schemeClr val="dk1"/>
                          </a:solidFill>
                          <a:effectLst/>
                          <a:latin typeface="+mn-lt"/>
                          <a:ea typeface="+mn-ea"/>
                          <a:cs typeface="+mn-cs"/>
                        </a:rPr>
                        <a:t>variables</a:t>
                      </a:r>
                      <a:r>
                        <a:rPr lang="zh-TW" altLang="en-US" sz="1000" b="0" i="0" kern="1200" dirty="0" smtClean="0">
                          <a:solidFill>
                            <a:schemeClr val="dk1"/>
                          </a:solidFill>
                          <a:effectLst/>
                          <a:latin typeface="+mn-lt"/>
                          <a:ea typeface="+mn-ea"/>
                          <a:cs typeface="+mn-cs"/>
                        </a:rPr>
                        <a:t>要用</a:t>
                      </a:r>
                      <a:r>
                        <a:rPr lang="en-US" altLang="zh-TW" sz="1000" b="0" i="0" kern="1200" dirty="0" smtClean="0">
                          <a:solidFill>
                            <a:schemeClr val="dk1"/>
                          </a:solidFill>
                          <a:effectLst/>
                          <a:latin typeface="+mn-lt"/>
                          <a:ea typeface="+mn-ea"/>
                          <a:cs typeface="+mn-cs"/>
                        </a:rPr>
                        <a:t>chi-square</a:t>
                      </a:r>
                    </a:p>
                    <a:p>
                      <a:pPr marL="342900" indent="-342900">
                        <a:buFont typeface="+mj-lt"/>
                        <a:buAutoNum type="arabicPeriod"/>
                      </a:pPr>
                      <a:r>
                        <a:rPr lang="zh-TW" altLang="en-US" sz="1000" b="0" i="0" kern="1200" dirty="0" smtClean="0">
                          <a:solidFill>
                            <a:schemeClr val="dk1"/>
                          </a:solidFill>
                          <a:effectLst/>
                          <a:latin typeface="+mn-lt"/>
                          <a:ea typeface="+mn-ea"/>
                          <a:cs typeface="+mn-cs"/>
                        </a:rPr>
                        <a:t>尋找相關係數用</a:t>
                      </a:r>
                      <a:r>
                        <a:rPr lang="en-US" altLang="zh-TW" sz="1000" b="0" i="0" kern="1200" dirty="0" smtClean="0">
                          <a:solidFill>
                            <a:schemeClr val="dk1"/>
                          </a:solidFill>
                          <a:effectLst/>
                          <a:latin typeface="+mn-lt"/>
                          <a:ea typeface="+mn-ea"/>
                          <a:cs typeface="+mn-cs"/>
                        </a:rPr>
                        <a:t>multiple variable</a:t>
                      </a:r>
                      <a:r>
                        <a:rPr lang="en-US" altLang="zh-TW" sz="1000" b="0" i="0" kern="1200" baseline="0" dirty="0" smtClean="0">
                          <a:solidFill>
                            <a:schemeClr val="dk1"/>
                          </a:solidFill>
                          <a:effectLst/>
                          <a:latin typeface="+mn-lt"/>
                          <a:ea typeface="+mn-ea"/>
                          <a:cs typeface="+mn-cs"/>
                        </a:rPr>
                        <a:t> regression</a:t>
                      </a:r>
                      <a:r>
                        <a:rPr lang="zh-TW" altLang="en-US" sz="1000" b="0" i="0" kern="1200" baseline="0" dirty="0" smtClean="0">
                          <a:solidFill>
                            <a:schemeClr val="dk1"/>
                          </a:solidFill>
                          <a:effectLst/>
                          <a:latin typeface="+mn-lt"/>
                          <a:ea typeface="+mn-ea"/>
                          <a:cs typeface="+mn-cs"/>
                        </a:rPr>
                        <a:t>或</a:t>
                      </a:r>
                      <a:r>
                        <a:rPr lang="en-US" altLang="zh-TW" sz="1000" b="0" i="0" kern="1200" baseline="0" dirty="0" smtClean="0">
                          <a:solidFill>
                            <a:schemeClr val="dk1"/>
                          </a:solidFill>
                          <a:effectLst/>
                          <a:latin typeface="+mn-lt"/>
                          <a:ea typeface="+mn-ea"/>
                          <a:cs typeface="+mn-cs"/>
                        </a:rPr>
                        <a:t>independent variable???</a:t>
                      </a:r>
                      <a:endParaRPr lang="zh-TW" altLang="en-US" sz="1000" b="0" i="0" kern="1200" dirty="0" smtClean="0">
                        <a:solidFill>
                          <a:schemeClr val="dk1"/>
                        </a:solidFill>
                        <a:effectLst/>
                        <a:latin typeface="+mn-lt"/>
                        <a:ea typeface="+mn-ea"/>
                        <a:cs typeface="+mn-cs"/>
                      </a:endParaRPr>
                    </a:p>
                    <a:p>
                      <a:endParaRPr lang="en-US" altLang="zh-TW" sz="1000" b="0" i="0" kern="1200" dirty="0" smtClean="0">
                        <a:solidFill>
                          <a:schemeClr val="dk1"/>
                        </a:solidFill>
                        <a:effectLst/>
                        <a:latin typeface="+mn-lt"/>
                        <a:ea typeface="+mn-ea"/>
                        <a:cs typeface="+mn-cs"/>
                      </a:endParaRPr>
                    </a:p>
                  </a:txBody>
                  <a:tcPr marL="51435" marR="51435" marT="25718" marB="25718"/>
                </a:tc>
                <a:extLst>
                  <a:ext uri="{0D108BD9-81ED-4DB2-BD59-A6C34878D82A}">
                    <a16:rowId xmlns:a16="http://schemas.microsoft.com/office/drawing/2014/main" val="2862959427"/>
                  </a:ext>
                </a:extLst>
              </a:tr>
            </a:tbl>
          </a:graphicData>
        </a:graphic>
      </p:graphicFrame>
      <p:pic>
        <p:nvPicPr>
          <p:cNvPr id="3" name="圖片 2"/>
          <p:cNvPicPr>
            <a:picLocks noChangeAspect="1"/>
          </p:cNvPicPr>
          <p:nvPr/>
        </p:nvPicPr>
        <p:blipFill>
          <a:blip r:embed="rId2"/>
          <a:stretch>
            <a:fillRect/>
          </a:stretch>
        </p:blipFill>
        <p:spPr>
          <a:xfrm>
            <a:off x="142267" y="3740468"/>
            <a:ext cx="6480000" cy="3015000"/>
          </a:xfrm>
          <a:prstGeom prst="rect">
            <a:avLst/>
          </a:prstGeom>
        </p:spPr>
      </p:pic>
      <p:pic>
        <p:nvPicPr>
          <p:cNvPr id="5" name="圖片 4"/>
          <p:cNvPicPr>
            <a:picLocks noChangeAspect="1"/>
          </p:cNvPicPr>
          <p:nvPr/>
        </p:nvPicPr>
        <p:blipFill>
          <a:blip r:embed="rId3"/>
          <a:stretch>
            <a:fillRect/>
          </a:stretch>
        </p:blipFill>
        <p:spPr>
          <a:xfrm>
            <a:off x="2788532" y="3324218"/>
            <a:ext cx="4057467" cy="3847500"/>
          </a:xfrm>
          <a:prstGeom prst="rect">
            <a:avLst/>
          </a:prstGeom>
        </p:spPr>
      </p:pic>
    </p:spTree>
    <p:extLst>
      <p:ext uri="{BB962C8B-B14F-4D97-AF65-F5344CB8AC3E}">
        <p14:creationId xmlns:p14="http://schemas.microsoft.com/office/powerpoint/2010/main" val="18775257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Summary</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106325161"/>
              </p:ext>
            </p:extLst>
          </p:nvPr>
        </p:nvGraphicFramePr>
        <p:xfrm>
          <a:off x="1939100" y="3024188"/>
          <a:ext cx="4906899" cy="3857625"/>
        </p:xfrm>
        <a:graphic>
          <a:graphicData uri="http://schemas.openxmlformats.org/drawingml/2006/table">
            <a:tbl>
              <a:tblPr firstRow="1" bandRow="1">
                <a:tableStyleId>{5C22544A-7EE6-4342-B048-85BDC9FD1C3A}</a:tableStyleId>
              </a:tblPr>
              <a:tblGrid>
                <a:gridCol w="1424750">
                  <a:extLst>
                    <a:ext uri="{9D8B030D-6E8A-4147-A177-3AD203B41FA5}">
                      <a16:colId xmlns:a16="http://schemas.microsoft.com/office/drawing/2014/main" val="1573081001"/>
                    </a:ext>
                  </a:extLst>
                </a:gridCol>
                <a:gridCol w="1182457">
                  <a:extLst>
                    <a:ext uri="{9D8B030D-6E8A-4147-A177-3AD203B41FA5}">
                      <a16:colId xmlns:a16="http://schemas.microsoft.com/office/drawing/2014/main" val="3554230761"/>
                    </a:ext>
                  </a:extLst>
                </a:gridCol>
                <a:gridCol w="2299692">
                  <a:extLst>
                    <a:ext uri="{9D8B030D-6E8A-4147-A177-3AD203B41FA5}">
                      <a16:colId xmlns:a16="http://schemas.microsoft.com/office/drawing/2014/main" val="3421376523"/>
                    </a:ext>
                  </a:extLst>
                </a:gridCol>
              </a:tblGrid>
              <a:tr h="424120">
                <a:tc>
                  <a:txBody>
                    <a:bodyPr/>
                    <a:lstStyle/>
                    <a:p>
                      <a:r>
                        <a:rPr lang="en-US" altLang="zh-TW" sz="600" dirty="0" smtClean="0"/>
                        <a:t>Reference</a:t>
                      </a:r>
                      <a:endParaRPr lang="zh-TW" altLang="en-US" sz="600" dirty="0"/>
                    </a:p>
                  </a:txBody>
                  <a:tcPr marL="51435" marR="51435" marT="25718" marB="25718"/>
                </a:tc>
                <a:tc>
                  <a:txBody>
                    <a:bodyPr/>
                    <a:lstStyle/>
                    <a:p>
                      <a:r>
                        <a:rPr lang="en-US" altLang="zh-TW" sz="600" dirty="0" smtClean="0"/>
                        <a:t>Group/Method</a:t>
                      </a:r>
                      <a:endParaRPr lang="zh-TW" altLang="en-US" sz="600" dirty="0"/>
                    </a:p>
                  </a:txBody>
                  <a:tcPr marL="51435" marR="51435" marT="25718" marB="25718"/>
                </a:tc>
                <a:tc>
                  <a:txBody>
                    <a:bodyPr/>
                    <a:lstStyle/>
                    <a:p>
                      <a:r>
                        <a:rPr lang="en-US" altLang="zh-TW" sz="600" dirty="0" smtClean="0"/>
                        <a:t>Probable Comorbidities</a:t>
                      </a:r>
                      <a:endParaRPr lang="zh-TW" altLang="en-US" sz="600" dirty="0"/>
                    </a:p>
                  </a:txBody>
                  <a:tcPr marL="51435" marR="51435" marT="25718" marB="25718"/>
                </a:tc>
                <a:extLst>
                  <a:ext uri="{0D108BD9-81ED-4DB2-BD59-A6C34878D82A}">
                    <a16:rowId xmlns:a16="http://schemas.microsoft.com/office/drawing/2014/main" val="929806970"/>
                  </a:ext>
                </a:extLst>
              </a:tr>
              <a:tr h="3433505">
                <a:tc>
                  <a:txBody>
                    <a:bodyPr/>
                    <a:lstStyle/>
                    <a:p>
                      <a:r>
                        <a:rPr lang="en-US" altLang="zh-TW" sz="1000" b="0" i="0" u="none" baseline="0" dirty="0" smtClean="0"/>
                        <a:t>Hartmann, E. L., </a:t>
                      </a:r>
                      <a:r>
                        <a:rPr lang="en-US" altLang="zh-TW" sz="1000" b="0" i="0" u="none" baseline="0" dirty="0" err="1" smtClean="0"/>
                        <a:t>Kitzman</a:t>
                      </a:r>
                      <a:r>
                        <a:rPr lang="en-US" altLang="zh-TW" sz="1000" b="0" i="0" u="none" baseline="0" dirty="0" smtClean="0"/>
                        <a:t>, D., Rocco, M., </a:t>
                      </a:r>
                      <a:r>
                        <a:rPr lang="en-US" altLang="zh-TW" sz="1000" b="0" i="0" u="none" baseline="0" dirty="0" err="1" smtClean="0"/>
                        <a:t>Leng</a:t>
                      </a:r>
                      <a:r>
                        <a:rPr lang="en-US" altLang="zh-TW" sz="1000" b="0" i="0" u="none" baseline="0" dirty="0" smtClean="0"/>
                        <a:t>, X., </a:t>
                      </a:r>
                      <a:r>
                        <a:rPr lang="en-US" altLang="zh-TW" sz="1000" b="0" i="0" u="none" baseline="0" dirty="0" err="1" smtClean="0"/>
                        <a:t>Klepin</a:t>
                      </a:r>
                      <a:r>
                        <a:rPr lang="en-US" altLang="zh-TW" sz="1000" b="0" i="0" u="none" baseline="0" dirty="0" smtClean="0"/>
                        <a:t>, H., Gordon, M., . . . </a:t>
                      </a:r>
                      <a:r>
                        <a:rPr lang="en-US" altLang="zh-TW" sz="1000" b="0" i="0" u="none" baseline="0" dirty="0" err="1" smtClean="0"/>
                        <a:t>Kritchevsky</a:t>
                      </a:r>
                      <a:r>
                        <a:rPr lang="en-US" altLang="zh-TW" sz="1000" b="0" i="0" u="none" baseline="0" dirty="0" smtClean="0"/>
                        <a:t>, S. (2009). Physical function in older candidates for renal transplantation: an impaired population. </a:t>
                      </a:r>
                      <a:r>
                        <a:rPr lang="en-US" altLang="zh-TW" sz="1000" b="0" i="1" u="none" baseline="0" dirty="0" err="1" smtClean="0"/>
                        <a:t>Clin</a:t>
                      </a:r>
                      <a:r>
                        <a:rPr lang="en-US" altLang="zh-TW" sz="1000" b="0" i="1" u="none" baseline="0" dirty="0" smtClean="0"/>
                        <a:t> J Am </a:t>
                      </a:r>
                      <a:r>
                        <a:rPr lang="en-US" altLang="zh-TW" sz="1000" b="0" i="1" u="none" baseline="0" dirty="0" err="1" smtClean="0"/>
                        <a:t>Soc</a:t>
                      </a:r>
                      <a:r>
                        <a:rPr lang="en-US" altLang="zh-TW" sz="1000" b="0" i="1" u="none" baseline="0" dirty="0" smtClean="0"/>
                        <a:t> </a:t>
                      </a:r>
                      <a:r>
                        <a:rPr lang="en-US" altLang="zh-TW" sz="1000" b="0" i="1" u="none" baseline="0" dirty="0" err="1" smtClean="0"/>
                        <a:t>Nephrol</a:t>
                      </a:r>
                      <a:r>
                        <a:rPr lang="en-US" altLang="zh-TW" sz="1000" b="0" i="1" u="none" baseline="0" dirty="0" smtClean="0"/>
                        <a:t>, 4</a:t>
                      </a:r>
                      <a:r>
                        <a:rPr lang="en-US" altLang="zh-TW" sz="1000" b="0" i="0" u="none" baseline="0" dirty="0" smtClean="0"/>
                        <a:t>(3), 588-594. doi:10.2215/CJN.03860808</a:t>
                      </a:r>
                    </a:p>
                    <a:p>
                      <a:endParaRPr lang="zh-TW" altLang="en-US" sz="1000" b="0" i="1" u="none" baseline="0" dirty="0"/>
                    </a:p>
                  </a:txBody>
                  <a:tcPr marL="51435" marR="51435" marT="25718" marB="25718"/>
                </a:tc>
                <a:tc>
                  <a:txBody>
                    <a:bodyPr/>
                    <a:lstStyle/>
                    <a:p>
                      <a:endParaRPr lang="zh-TW" altLang="en-US" sz="900" dirty="0"/>
                    </a:p>
                  </a:txBody>
                  <a:tcPr marL="51435" marR="51435" marT="25718" marB="25718"/>
                </a:tc>
                <a:tc>
                  <a:txBody>
                    <a:bodyPr/>
                    <a:lstStyle/>
                    <a:p>
                      <a:r>
                        <a:rPr lang="zh-TW" altLang="en-US" sz="1000" b="0" i="0" kern="1200" dirty="0" smtClean="0">
                          <a:solidFill>
                            <a:schemeClr val="dk1"/>
                          </a:solidFill>
                          <a:effectLst/>
                          <a:latin typeface="+mn-lt"/>
                          <a:ea typeface="+mn-ea"/>
                          <a:cs typeface="+mn-cs"/>
                        </a:rPr>
                        <a:t>沒用，非</a:t>
                      </a:r>
                      <a:r>
                        <a:rPr lang="en-US" altLang="zh-TW" sz="1000" b="0" i="0" kern="1200" dirty="0" smtClean="0">
                          <a:solidFill>
                            <a:schemeClr val="dk1"/>
                          </a:solidFill>
                          <a:effectLst/>
                          <a:latin typeface="+mn-lt"/>
                          <a:ea typeface="+mn-ea"/>
                          <a:cs typeface="+mn-cs"/>
                        </a:rPr>
                        <a:t>CKD</a:t>
                      </a:r>
                      <a:r>
                        <a:rPr lang="zh-TW" altLang="en-US" sz="1000" b="0" i="0" kern="1200" dirty="0" smtClean="0">
                          <a:solidFill>
                            <a:schemeClr val="dk1"/>
                          </a:solidFill>
                          <a:effectLst/>
                          <a:latin typeface="+mn-lt"/>
                          <a:ea typeface="+mn-ea"/>
                          <a:cs typeface="+mn-cs"/>
                        </a:rPr>
                        <a:t>底下</a:t>
                      </a:r>
                      <a:r>
                        <a:rPr lang="en-US" altLang="zh-TW" sz="1000" b="0" i="0" kern="1200" dirty="0" smtClean="0">
                          <a:solidFill>
                            <a:schemeClr val="dk1"/>
                          </a:solidFill>
                          <a:effectLst/>
                          <a:latin typeface="+mn-lt"/>
                          <a:ea typeface="+mn-ea"/>
                          <a:cs typeface="+mn-cs"/>
                        </a:rPr>
                        <a:t>frailty</a:t>
                      </a:r>
                      <a:r>
                        <a:rPr lang="zh-TW" altLang="en-US" sz="1000" b="0" i="0" kern="1200" dirty="0" smtClean="0">
                          <a:solidFill>
                            <a:schemeClr val="dk1"/>
                          </a:solidFill>
                          <a:effectLst/>
                          <a:latin typeface="+mn-lt"/>
                          <a:ea typeface="+mn-ea"/>
                          <a:cs typeface="+mn-cs"/>
                        </a:rPr>
                        <a:t>與負面健康狀況相關的文章</a:t>
                      </a:r>
                      <a:endParaRPr lang="en-US" altLang="zh-TW" sz="1000" b="0" i="0" kern="1200" dirty="0" smtClean="0">
                        <a:solidFill>
                          <a:schemeClr val="dk1"/>
                        </a:solidFill>
                        <a:effectLst/>
                        <a:latin typeface="+mn-lt"/>
                        <a:ea typeface="+mn-ea"/>
                        <a:cs typeface="+mn-cs"/>
                      </a:endParaRPr>
                    </a:p>
                    <a:p>
                      <a:r>
                        <a:rPr lang="en-US" altLang="zh-TW" sz="1000" b="0" i="0" kern="1200" dirty="0" smtClean="0">
                          <a:solidFill>
                            <a:schemeClr val="dk1"/>
                          </a:solidFill>
                          <a:effectLst/>
                          <a:latin typeface="+mn-lt"/>
                          <a:ea typeface="+mn-ea"/>
                          <a:cs typeface="+mn-cs"/>
                        </a:rPr>
                        <a:t>Older people referred for renal transplantation had poorer physical performance than older adults with other </a:t>
                      </a:r>
                    </a:p>
                    <a:p>
                      <a:r>
                        <a:rPr lang="en-US" altLang="zh-TW" sz="1000" b="0" i="0" kern="1200" dirty="0" smtClean="0">
                          <a:solidFill>
                            <a:schemeClr val="dk1"/>
                          </a:solidFill>
                          <a:effectLst/>
                          <a:latin typeface="+mn-lt"/>
                          <a:ea typeface="+mn-ea"/>
                          <a:cs typeface="+mn-cs"/>
                        </a:rPr>
                        <a:t>common chronic diseases and may be at high risk for disability while awaiting transplantation. </a:t>
                      </a:r>
                    </a:p>
                    <a:p>
                      <a:r>
                        <a:rPr lang="zh-TW" altLang="en-US" sz="600" b="0" i="0" u="none" baseline="0" dirty="0" smtClean="0"/>
                        <a:t>參考文獻也都沒有專門討論</a:t>
                      </a:r>
                      <a:r>
                        <a:rPr lang="en-US" altLang="zh-TW" sz="600" b="0" i="0" u="none" baseline="0" dirty="0" smtClean="0"/>
                        <a:t>CKD</a:t>
                      </a:r>
                      <a:r>
                        <a:rPr lang="zh-TW" altLang="en-US" sz="600" b="0" i="0" u="none" baseline="0" dirty="0" smtClean="0"/>
                        <a:t>中的</a:t>
                      </a:r>
                      <a:r>
                        <a:rPr lang="en-US" altLang="zh-TW" sz="600" b="0" i="0" u="none" baseline="0" dirty="0" smtClean="0"/>
                        <a:t>frailty</a:t>
                      </a:r>
                      <a:endParaRPr lang="zh-TW" altLang="en-US" sz="600" b="0" i="0" u="none" baseline="0" dirty="0"/>
                    </a:p>
                  </a:txBody>
                  <a:tcPr marL="51435" marR="51435" marT="25718" marB="25718"/>
                </a:tc>
                <a:extLst>
                  <a:ext uri="{0D108BD9-81ED-4DB2-BD59-A6C34878D82A}">
                    <a16:rowId xmlns:a16="http://schemas.microsoft.com/office/drawing/2014/main" val="2862959427"/>
                  </a:ext>
                </a:extLst>
              </a:tr>
            </a:tbl>
          </a:graphicData>
        </a:graphic>
      </p:graphicFrame>
    </p:spTree>
    <p:extLst>
      <p:ext uri="{BB962C8B-B14F-4D97-AF65-F5344CB8AC3E}">
        <p14:creationId xmlns:p14="http://schemas.microsoft.com/office/powerpoint/2010/main" val="1182915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1000" dirty="0" err="1" smtClean="0"/>
              <a:t>Heuberger</a:t>
            </a:r>
            <a:r>
              <a:rPr lang="en-US" altLang="zh-TW" sz="1000" dirty="0" smtClean="0"/>
              <a:t>, R. A. (2011). The Frailty Syndrome: A Comprehensive Review. </a:t>
            </a:r>
            <a:r>
              <a:rPr lang="en-US" altLang="zh-TW" sz="1000" i="1" dirty="0" smtClean="0"/>
              <a:t>Journal of Nutrition in Gerontology and Geriatrics, 30</a:t>
            </a:r>
            <a:r>
              <a:rPr lang="en-US" altLang="zh-TW" sz="1000" dirty="0" smtClean="0"/>
              <a:t>(4), 315-368. doi:10.1080/21551197.2011.623931</a:t>
            </a:r>
          </a:p>
          <a:p>
            <a:r>
              <a:rPr lang="en-US" altLang="zh-TW" sz="1000" dirty="0" smtClean="0"/>
              <a:t>McAdams-DeMarco, M. A., Tan, J., Salter, M. L., Gross, A., </a:t>
            </a:r>
            <a:r>
              <a:rPr lang="en-US" altLang="zh-TW" sz="1000" dirty="0" err="1" smtClean="0"/>
              <a:t>Meoni</a:t>
            </a:r>
            <a:r>
              <a:rPr lang="en-US" altLang="zh-TW" sz="1000" dirty="0" smtClean="0"/>
              <a:t>, L. A., </a:t>
            </a:r>
            <a:r>
              <a:rPr lang="en-US" altLang="zh-TW" sz="1000" dirty="0" err="1" smtClean="0"/>
              <a:t>Jaar</a:t>
            </a:r>
            <a:r>
              <a:rPr lang="en-US" altLang="zh-TW" sz="1000" dirty="0" smtClean="0"/>
              <a:t>, B. G., . . . </a:t>
            </a:r>
            <a:r>
              <a:rPr lang="en-US" altLang="zh-TW" sz="1000" dirty="0" err="1" smtClean="0"/>
              <a:t>Sozio</a:t>
            </a:r>
            <a:r>
              <a:rPr lang="en-US" altLang="zh-TW" sz="1000" dirty="0" smtClean="0"/>
              <a:t>, S. M. (2015). Frailty and cognitive function in incident hemodialysis patients. </a:t>
            </a:r>
            <a:r>
              <a:rPr lang="en-US" altLang="zh-TW" sz="1000" i="1" dirty="0" smtClean="0"/>
              <a:t>Clinical Journal of the American Society of Nephrology, 10</a:t>
            </a:r>
            <a:r>
              <a:rPr lang="en-US" altLang="zh-TW" sz="1000" dirty="0" smtClean="0"/>
              <a:t>(12), 2181-2189. </a:t>
            </a:r>
          </a:p>
          <a:p>
            <a:endParaRPr lang="en-US" altLang="zh-TW" sz="1000" i="1" dirty="0" smtClean="0"/>
          </a:p>
          <a:p>
            <a:r>
              <a:rPr lang="en-US" altLang="zh-TW" sz="1000" dirty="0" smtClean="0"/>
              <a:t>Moffatt, H., </a:t>
            </a:r>
            <a:r>
              <a:rPr lang="en-US" altLang="zh-TW" sz="1000" dirty="0" err="1" smtClean="0"/>
              <a:t>Moorhouse</a:t>
            </a:r>
            <a:r>
              <a:rPr lang="en-US" altLang="zh-TW" sz="1000" dirty="0" smtClean="0"/>
              <a:t>, P., </a:t>
            </a:r>
            <a:r>
              <a:rPr lang="en-US" altLang="zh-TW" sz="1000" dirty="0" err="1" smtClean="0"/>
              <a:t>Mallery</a:t>
            </a:r>
            <a:r>
              <a:rPr lang="en-US" altLang="zh-TW" sz="1000" dirty="0" smtClean="0"/>
              <a:t>, L., Landry, D., &amp; </a:t>
            </a:r>
            <a:r>
              <a:rPr lang="en-US" altLang="zh-TW" sz="1000" dirty="0" err="1" smtClean="0"/>
              <a:t>Tennankore</a:t>
            </a:r>
            <a:r>
              <a:rPr lang="en-US" altLang="zh-TW" sz="1000" dirty="0" smtClean="0"/>
              <a:t>, K. (2018). Using the Frailty Assessment for Care Planning Tool (FACT) to screen elderly chronic kidney disease patients for frailty: the nurse experience. </a:t>
            </a:r>
            <a:r>
              <a:rPr lang="en-US" altLang="zh-TW" sz="1000" i="1" dirty="0" smtClean="0"/>
              <a:t>Clinical interventions in aging, 13</a:t>
            </a:r>
            <a:r>
              <a:rPr lang="en-US" altLang="zh-TW" sz="1000" dirty="0" smtClean="0"/>
              <a:t>, 843. </a:t>
            </a:r>
          </a:p>
          <a:p>
            <a:r>
              <a:rPr lang="en-US" altLang="zh-TW" sz="1000" dirty="0" smtClean="0"/>
              <a:t>Nixon, A. C., </a:t>
            </a:r>
            <a:r>
              <a:rPr lang="en-US" altLang="zh-TW" sz="1000" dirty="0" err="1" smtClean="0"/>
              <a:t>Bampouras</a:t>
            </a:r>
            <a:r>
              <a:rPr lang="en-US" altLang="zh-TW" sz="1000" dirty="0" smtClean="0"/>
              <a:t>, T. M., Pendleton, N., </a:t>
            </a:r>
            <a:r>
              <a:rPr lang="en-US" altLang="zh-TW" sz="1000" dirty="0" err="1" smtClean="0"/>
              <a:t>Woywodt</a:t>
            </a:r>
            <a:r>
              <a:rPr lang="en-US" altLang="zh-TW" sz="1000" dirty="0" smtClean="0"/>
              <a:t>, A., </a:t>
            </a:r>
            <a:r>
              <a:rPr lang="en-US" altLang="zh-TW" sz="1000" dirty="0" err="1" smtClean="0"/>
              <a:t>Mitra</a:t>
            </a:r>
            <a:r>
              <a:rPr lang="en-US" altLang="zh-TW" sz="1000" dirty="0" smtClean="0"/>
              <a:t>, S., &amp; </a:t>
            </a:r>
            <a:r>
              <a:rPr lang="en-US" altLang="zh-TW" sz="1000" dirty="0" err="1" smtClean="0"/>
              <a:t>Dhaygude</a:t>
            </a:r>
            <a:r>
              <a:rPr lang="en-US" altLang="zh-TW" sz="1000" dirty="0" smtClean="0"/>
              <a:t>, A. (2017). Frailty and chronic kidney disease: current evidence and continuing uncertainties. </a:t>
            </a:r>
            <a:r>
              <a:rPr lang="en-US" altLang="zh-TW" sz="1000" i="1" dirty="0" smtClean="0"/>
              <a:t>Clinical kidney journal, 11</a:t>
            </a:r>
            <a:r>
              <a:rPr lang="en-US" altLang="zh-TW" sz="1000" dirty="0" smtClean="0"/>
              <a:t>(2), 236-245. </a:t>
            </a:r>
            <a:endParaRPr lang="en-US" altLang="zh-TW" sz="1000" i="1" dirty="0" smtClean="0"/>
          </a:p>
          <a:p>
            <a:r>
              <a:rPr lang="en-US" altLang="zh-TW" sz="1000" dirty="0" err="1"/>
              <a:t>Orlandi</a:t>
            </a:r>
            <a:r>
              <a:rPr lang="en-US" altLang="zh-TW" sz="1000" dirty="0"/>
              <a:t>, F. d. S., &amp; </a:t>
            </a:r>
            <a:r>
              <a:rPr lang="en-US" altLang="zh-TW" sz="1000" dirty="0" err="1"/>
              <a:t>Gesualdo</a:t>
            </a:r>
            <a:r>
              <a:rPr lang="en-US" altLang="zh-TW" sz="1000" dirty="0"/>
              <a:t>, G. D. (2014). Assessment of the frailty level of elderly people with chronic kidney disease undergoing hemodialysis. </a:t>
            </a:r>
            <a:r>
              <a:rPr lang="pt-BR" altLang="zh-TW" sz="1000" i="1" dirty="0"/>
              <a:t>Acta Paulista de Enfermagem, 27</a:t>
            </a:r>
            <a:r>
              <a:rPr lang="pt-BR" altLang="zh-TW" sz="1000" dirty="0"/>
              <a:t>(1), 29-34. </a:t>
            </a:r>
            <a:endParaRPr lang="en-US" altLang="zh-TW" sz="1000" i="1" dirty="0" smtClean="0"/>
          </a:p>
          <a:p>
            <a:r>
              <a:rPr lang="en-US" altLang="zh-TW" sz="1000" dirty="0" err="1" smtClean="0"/>
              <a:t>Soni</a:t>
            </a:r>
            <a:r>
              <a:rPr lang="en-US" altLang="zh-TW" sz="1000" dirty="0" smtClean="0"/>
              <a:t>, R. K., </a:t>
            </a:r>
            <a:r>
              <a:rPr lang="en-US" altLang="zh-TW" sz="1000" dirty="0" err="1" smtClean="0"/>
              <a:t>Weisbord</a:t>
            </a:r>
            <a:r>
              <a:rPr lang="en-US" altLang="zh-TW" sz="1000" dirty="0" smtClean="0"/>
              <a:t>, S. D., &amp; Unruh, M. L. (2010). Health-related quality of life outcomes in chronic kidney disease. </a:t>
            </a:r>
            <a:r>
              <a:rPr lang="en-US" altLang="zh-TW" sz="1000" i="1" dirty="0" smtClean="0"/>
              <a:t>Current opinion in nephrology and hypertension, 19</a:t>
            </a:r>
            <a:r>
              <a:rPr lang="en-US" altLang="zh-TW" sz="1000" dirty="0" smtClean="0"/>
              <a:t>(2), 153. </a:t>
            </a:r>
          </a:p>
          <a:p>
            <a:r>
              <a:rPr lang="en-US" altLang="zh-TW" sz="1000" dirty="0" smtClean="0"/>
              <a:t>Wilhelm-</a:t>
            </a:r>
            <a:r>
              <a:rPr lang="en-US" altLang="zh-TW" sz="1000" dirty="0" err="1" smtClean="0"/>
              <a:t>Leen</a:t>
            </a:r>
            <a:r>
              <a:rPr lang="en-US" altLang="zh-TW" sz="1000" dirty="0" smtClean="0"/>
              <a:t>, E. R., Hall, Y. N., M, K. T., &amp; </a:t>
            </a:r>
            <a:r>
              <a:rPr lang="en-US" altLang="zh-TW" sz="1000" dirty="0" err="1" smtClean="0"/>
              <a:t>Chertow</a:t>
            </a:r>
            <a:r>
              <a:rPr lang="en-US" altLang="zh-TW" sz="1000" dirty="0" smtClean="0"/>
              <a:t>, G. M. (2009). Frailty and chronic kidney disease: the Third National Health and Nutrition Evaluation Survey. </a:t>
            </a:r>
            <a:r>
              <a:rPr lang="en-US" altLang="zh-TW" sz="1000" i="1" dirty="0" smtClean="0"/>
              <a:t>Am J Med, 122</a:t>
            </a:r>
            <a:r>
              <a:rPr lang="en-US" altLang="zh-TW" sz="1000" dirty="0" smtClean="0"/>
              <a:t>(7), 664-671 e662. doi:10.1016/j.amjmed.2009.01.026</a:t>
            </a:r>
          </a:p>
          <a:p>
            <a:endParaRPr lang="en-US" altLang="zh-TW" sz="1000" i="1" dirty="0" smtClean="0"/>
          </a:p>
          <a:p>
            <a:r>
              <a:rPr lang="en-US" altLang="zh-TW" sz="1000" dirty="0" err="1" smtClean="0"/>
              <a:t>Yadla</a:t>
            </a:r>
            <a:r>
              <a:rPr lang="en-US" altLang="zh-TW" sz="1000" dirty="0" smtClean="0"/>
              <a:t>, M., John, J. P., &amp; </a:t>
            </a:r>
            <a:r>
              <a:rPr lang="en-US" altLang="zh-TW" sz="1000" dirty="0" err="1" smtClean="0"/>
              <a:t>Mummadi</a:t>
            </a:r>
            <a:r>
              <a:rPr lang="en-US" altLang="zh-TW" sz="1000" dirty="0" smtClean="0"/>
              <a:t>, M. (2017). A study of clinical assessment of frailty in patients on maintenance hemodialysis supported by cashless government scheme. </a:t>
            </a:r>
            <a:r>
              <a:rPr lang="en-US" altLang="zh-TW" sz="1000" i="1" dirty="0" smtClean="0"/>
              <a:t>Saudi Journal of Kidney Diseases and Transplantation, 28</a:t>
            </a:r>
            <a:r>
              <a:rPr lang="en-US" altLang="zh-TW" sz="1000" dirty="0" smtClean="0"/>
              <a:t>(1), 15. </a:t>
            </a:r>
          </a:p>
          <a:p>
            <a:endParaRPr lang="en-US" altLang="zh-TW" sz="1000" i="1" dirty="0" smtClean="0"/>
          </a:p>
          <a:p>
            <a:endParaRPr lang="zh-TW" altLang="en-US" sz="1000" i="1" dirty="0"/>
          </a:p>
        </p:txBody>
      </p:sp>
    </p:spTree>
    <p:extLst>
      <p:ext uri="{BB962C8B-B14F-4D97-AF65-F5344CB8AC3E}">
        <p14:creationId xmlns:p14="http://schemas.microsoft.com/office/powerpoint/2010/main" val="42898219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框架</Template>
  <TotalTime>1716</TotalTime>
  <Words>1239</Words>
  <Application>Microsoft Office PowerPoint</Application>
  <PresentationFormat>A4 紙張 (210x297 公釐)</PresentationFormat>
  <Paragraphs>99</Paragraphs>
  <Slides>7</Slides>
  <Notes>2</Notes>
  <HiddenSlides>3</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微軟正黑體</vt:lpstr>
      <vt:lpstr>新細明體</vt:lpstr>
      <vt:lpstr>Calibri</vt:lpstr>
      <vt:lpstr>Corbel</vt:lpstr>
      <vt:lpstr>Wingdings 2</vt:lpstr>
      <vt:lpstr>框架</vt:lpstr>
      <vt:lpstr>Adverse Health Effects associated with Frailty among CKD patients</vt:lpstr>
      <vt:lpstr>Thoughts</vt:lpstr>
      <vt:lpstr>Questions</vt:lpstr>
      <vt:lpstr>Big Chart</vt:lpstr>
      <vt:lpstr>Summary</vt:lpstr>
      <vt:lpstr>Summary</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Comorbidities and Mortality associated with Frailty among CKD</dc:title>
  <dc:creator>Windows 使用者</dc:creator>
  <cp:lastModifiedBy>Windows 使用者</cp:lastModifiedBy>
  <cp:revision>104</cp:revision>
  <dcterms:created xsi:type="dcterms:W3CDTF">2018-09-15T13:50:45Z</dcterms:created>
  <dcterms:modified xsi:type="dcterms:W3CDTF">2018-09-27T18:29:30Z</dcterms:modified>
</cp:coreProperties>
</file>