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13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A48-E623-4724-B738-234F4674420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B834-3D59-47CC-8D0B-361BAD28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2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A48-E623-4724-B738-234F4674420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B834-3D59-47CC-8D0B-361BAD28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5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A48-E623-4724-B738-234F4674420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B834-3D59-47CC-8D0B-361BAD28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4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A48-E623-4724-B738-234F4674420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B834-3D59-47CC-8D0B-361BAD28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5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A48-E623-4724-B738-234F4674420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B834-3D59-47CC-8D0B-361BAD28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6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A48-E623-4724-B738-234F4674420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B834-3D59-47CC-8D0B-361BAD28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6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A48-E623-4724-B738-234F4674420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B834-3D59-47CC-8D0B-361BAD28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9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A48-E623-4724-B738-234F4674420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B834-3D59-47CC-8D0B-361BAD28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4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A48-E623-4724-B738-234F4674420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B834-3D59-47CC-8D0B-361BAD28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7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A48-E623-4724-B738-234F4674420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B834-3D59-47CC-8D0B-361BAD28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3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A48-E623-4724-B738-234F4674420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B834-3D59-47CC-8D0B-361BAD28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5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E1A48-E623-4724-B738-234F4674420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3B834-3D59-47CC-8D0B-361BAD28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8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6893185"/>
              </p:ext>
            </p:extLst>
          </p:nvPr>
        </p:nvGraphicFramePr>
        <p:xfrm>
          <a:off x="-1" y="2"/>
          <a:ext cx="6166634" cy="302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01">
                  <a:extLst>
                    <a:ext uri="{9D8B030D-6E8A-4147-A177-3AD203B41FA5}">
                      <a16:colId xmlns:a16="http://schemas.microsoft.com/office/drawing/2014/main" val="2681105003"/>
                    </a:ext>
                  </a:extLst>
                </a:gridCol>
                <a:gridCol w="505355">
                  <a:extLst>
                    <a:ext uri="{9D8B030D-6E8A-4147-A177-3AD203B41FA5}">
                      <a16:colId xmlns:a16="http://schemas.microsoft.com/office/drawing/2014/main" val="1030859440"/>
                    </a:ext>
                  </a:extLst>
                </a:gridCol>
                <a:gridCol w="831228">
                  <a:extLst>
                    <a:ext uri="{9D8B030D-6E8A-4147-A177-3AD203B41FA5}">
                      <a16:colId xmlns:a16="http://schemas.microsoft.com/office/drawing/2014/main" val="193228486"/>
                    </a:ext>
                  </a:extLst>
                </a:gridCol>
                <a:gridCol w="875058">
                  <a:extLst>
                    <a:ext uri="{9D8B030D-6E8A-4147-A177-3AD203B41FA5}">
                      <a16:colId xmlns:a16="http://schemas.microsoft.com/office/drawing/2014/main" val="2969259276"/>
                    </a:ext>
                  </a:extLst>
                </a:gridCol>
                <a:gridCol w="1909483">
                  <a:extLst>
                    <a:ext uri="{9D8B030D-6E8A-4147-A177-3AD203B41FA5}">
                      <a16:colId xmlns:a16="http://schemas.microsoft.com/office/drawing/2014/main" val="2636346310"/>
                    </a:ext>
                  </a:extLst>
                </a:gridCol>
                <a:gridCol w="746311">
                  <a:extLst>
                    <a:ext uri="{9D8B030D-6E8A-4147-A177-3AD203B41FA5}">
                      <a16:colId xmlns:a16="http://schemas.microsoft.com/office/drawing/2014/main" val="3780979130"/>
                    </a:ext>
                  </a:extLst>
                </a:gridCol>
                <a:gridCol w="510989">
                  <a:extLst>
                    <a:ext uri="{9D8B030D-6E8A-4147-A177-3AD203B41FA5}">
                      <a16:colId xmlns:a16="http://schemas.microsoft.com/office/drawing/2014/main" val="2760808964"/>
                    </a:ext>
                  </a:extLst>
                </a:gridCol>
                <a:gridCol w="559209">
                  <a:extLst>
                    <a:ext uri="{9D8B030D-6E8A-4147-A177-3AD203B41FA5}">
                      <a16:colId xmlns:a16="http://schemas.microsoft.com/office/drawing/2014/main" val="4689658"/>
                    </a:ext>
                  </a:extLst>
                </a:gridCol>
              </a:tblGrid>
              <a:tr h="217965"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dirty="0" smtClean="0"/>
                        <a:t>Related</a:t>
                      </a:r>
                      <a:r>
                        <a:rPr lang="en-US" altLang="zh-TW" sz="700" baseline="0" dirty="0" smtClean="0"/>
                        <a:t> adverse health effects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Method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RR/OR/HR/Raw</a:t>
                      </a:r>
                      <a:r>
                        <a:rPr lang="en-US" altLang="zh-TW" sz="700" baseline="0" dirty="0" smtClean="0"/>
                        <a:t> data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P value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Reference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Sample</a:t>
                      </a:r>
                      <a:r>
                        <a:rPr lang="en-US" altLang="zh-TW" sz="700" baseline="0" dirty="0" smtClean="0"/>
                        <a:t> group</a:t>
                      </a:r>
                      <a:endParaRPr lang="zh-TW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63029"/>
                  </a:ext>
                </a:extLst>
              </a:tr>
              <a:tr h="345251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Adverse Health</a:t>
                      </a:r>
                      <a:r>
                        <a:rPr lang="en-US" altLang="zh-TW" sz="1600" baseline="0" dirty="0" smtClean="0"/>
                        <a:t> Effects </a:t>
                      </a:r>
                      <a:r>
                        <a:rPr lang="en-US" altLang="zh-TW" sz="1600" baseline="0" dirty="0" err="1" smtClean="0"/>
                        <a:t>pf</a:t>
                      </a:r>
                      <a:r>
                        <a:rPr lang="en-US" altLang="zh-TW" sz="1600" dirty="0" err="1" smtClean="0"/>
                        <a:t>Frailty</a:t>
                      </a:r>
                      <a:r>
                        <a:rPr lang="en-US" altLang="zh-TW" sz="1600" dirty="0" smtClean="0"/>
                        <a:t> Among CKD Patients</a:t>
                      </a:r>
                      <a:endParaRPr lang="zh-TW" altLang="en-US" sz="1600" dirty="0"/>
                    </a:p>
                  </a:txBody>
                  <a:tcPr vert="vert270">
                    <a:solidFill>
                      <a:srgbClr val="E8F3F7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altLang="zh-TW" sz="700" dirty="0" smtClean="0"/>
                        <a:t>Other</a:t>
                      </a:r>
                      <a:r>
                        <a:rPr lang="en-US" altLang="zh-TW" sz="700" baseline="0" dirty="0" smtClean="0"/>
                        <a:t> adverse effects</a:t>
                      </a:r>
                      <a:endParaRPr lang="zh-TW" altLang="en-US" sz="7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Nosocomial</a:t>
                      </a:r>
                      <a:r>
                        <a:rPr lang="en-US" altLang="zh-TW" sz="700" baseline="0" dirty="0" smtClean="0"/>
                        <a:t> infections</a:t>
                      </a:r>
                      <a:endParaRPr lang="zh-TW" altLang="en-US" sz="7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sz="700" b="0" i="1" strike="sng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altLang="zh-TW" sz="700" b="1" i="1" u="none" strike="sng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Heuberger, 2011</a:t>
                      </a:r>
                      <a:r>
                        <a:rPr lang="sv-SE" altLang="zh-TW" sz="700" b="0" i="1" u="none" strike="sng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sv-SE" altLang="zh-TW" sz="700" b="0" i="1" strike="sng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RR = 2.1, 1.1–3.8, p &lt; 0.001 (in frail, further increase with</a:t>
                      </a:r>
                      <a:r>
                        <a:rPr lang="sv-SE" altLang="zh-TW" sz="700" b="0" i="1" strike="sng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cancer</a:t>
                      </a:r>
                      <a:r>
                        <a:rPr lang="sv-SE" altLang="zh-TW" sz="700" b="0" i="1" strike="sng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700" b="0" i="1" strike="sng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sz="400" b="0" i="1" strike="sng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sz="400" b="0" i="1" strike="sng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1C4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712851"/>
                  </a:ext>
                </a:extLst>
              </a:tr>
              <a:tr h="5664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Viral</a:t>
                      </a:r>
                      <a:r>
                        <a:rPr lang="en-US" altLang="zh-TW" sz="700" baseline="0" dirty="0" smtClean="0"/>
                        <a:t> i</a:t>
                      </a:r>
                      <a:r>
                        <a:rPr lang="en-US" altLang="zh-TW" sz="700" dirty="0" smtClean="0"/>
                        <a:t>nfection - HCV</a:t>
                      </a:r>
                      <a:endParaRPr lang="zh-TW" altLang="en-US" sz="7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b="1" i="0" u="none" baseline="0" dirty="0" smtClean="0"/>
                        <a:t>(1) </a:t>
                      </a:r>
                      <a:r>
                        <a:rPr lang="en-US" altLang="zh-TW" sz="700" dirty="0" smtClean="0"/>
                        <a:t>P = 0.04</a:t>
                      </a:r>
                    </a:p>
                    <a:p>
                      <a:r>
                        <a:rPr lang="en-US" altLang="zh-TW" sz="700" dirty="0" smtClean="0"/>
                        <a:t>(</a:t>
                      </a:r>
                      <a:r>
                        <a:rPr lang="en-US" altLang="zh-TW" sz="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Frailty in those with serological infections due to hepatitis B and hepatitis C was found in 14/15 patients and 36/37 patients, respectively (</a:t>
                      </a:r>
                      <a:r>
                        <a:rPr lang="en-US" altLang="zh-TW" sz="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altLang="zh-TW" sz="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 0.31 and </a:t>
                      </a:r>
                      <a:r>
                        <a:rPr lang="en-US" altLang="zh-TW" sz="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altLang="zh-TW" sz="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 0.004).</a:t>
                      </a:r>
                      <a:r>
                        <a:rPr lang="en-US" altLang="zh-TW" sz="600" dirty="0" smtClean="0"/>
                        <a:t>)</a:t>
                      </a:r>
                      <a:endParaRPr lang="zh-TW" altLang="en-US" sz="6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" b="0" i="0" u="none" baseline="0" dirty="0" smtClean="0"/>
                        <a:t>(1) </a:t>
                      </a:r>
                      <a:r>
                        <a:rPr lang="en-US" altLang="zh-TW" sz="400" b="0" i="0" u="none" baseline="0" dirty="0" err="1" smtClean="0"/>
                        <a:t>Yadla</a:t>
                      </a:r>
                      <a:r>
                        <a:rPr lang="en-US" altLang="zh-TW" sz="400" b="0" i="0" u="none" baseline="0" dirty="0" smtClean="0"/>
                        <a:t>, John, &amp; </a:t>
                      </a:r>
                      <a:r>
                        <a:rPr lang="en-US" altLang="zh-TW" sz="400" b="0" i="0" u="none" baseline="0" dirty="0" err="1" smtClean="0"/>
                        <a:t>Mummadi</a:t>
                      </a:r>
                      <a:r>
                        <a:rPr lang="en-US" altLang="zh-TW" sz="400" b="0" i="0" u="none" baseline="0" dirty="0" smtClean="0"/>
                        <a:t>, 2017</a:t>
                      </a:r>
                      <a:endParaRPr lang="zh-TW" altLang="en-US" sz="400" b="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636635"/>
                  </a:ext>
                </a:extLst>
              </a:tr>
              <a:tr h="37261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Hospitalization</a:t>
                      </a:r>
                      <a:endParaRPr lang="zh-TW" altLang="en-US" sz="7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(1) higher numbers of health visits (total, inpatient and emergency) compared with </a:t>
                      </a:r>
                      <a:r>
                        <a:rPr lang="en-US" altLang="zh-TW" sz="700" dirty="0" err="1" smtClean="0"/>
                        <a:t>nonfrail</a:t>
                      </a:r>
                      <a:r>
                        <a:rPr lang="en-US" altLang="zh-TW" sz="700" dirty="0" smtClean="0"/>
                        <a:t> participants (p&lt;0.05). No differences in health-care visit types was noted between frail and </a:t>
                      </a:r>
                      <a:r>
                        <a:rPr lang="en-US" altLang="zh-TW" sz="700" dirty="0" err="1" smtClean="0"/>
                        <a:t>nonfrail</a:t>
                      </a:r>
                      <a:r>
                        <a:rPr lang="en-US" altLang="zh-TW" sz="700" dirty="0" smtClean="0"/>
                        <a:t> participants (p&gt;0.05).</a:t>
                      </a:r>
                      <a:endParaRPr lang="zh-TW" altLang="en-US" sz="7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" dirty="0" smtClean="0"/>
                        <a:t>(1) </a:t>
                      </a:r>
                      <a:r>
                        <a:rPr lang="en-US" altLang="zh-TW" sz="400" dirty="0" err="1" smtClean="0"/>
                        <a:t>Adame</a:t>
                      </a:r>
                      <a:r>
                        <a:rPr lang="en-US" altLang="zh-TW" sz="400" dirty="0" smtClean="0"/>
                        <a:t> Perez, S. I.</a:t>
                      </a:r>
                      <a:r>
                        <a:rPr lang="en-US" altLang="zh-TW" sz="400" baseline="0" dirty="0" smtClean="0"/>
                        <a:t> et al.</a:t>
                      </a:r>
                      <a:r>
                        <a:rPr lang="en-US" altLang="zh-TW" sz="400" dirty="0" smtClean="0"/>
                        <a:t> (2018). Frailty, Health-Related Quality of Life, Cognition, Depression, Vitamin D and Health-Care Utilization in an Ambulatory Adult Population with Type 1 or Type 2 Diabetes Mellitus and Chronic Kidney Disease: A Cross-Sectional Analysis. Canadian Journal of Diabetes.</a:t>
                      </a:r>
                      <a:endParaRPr lang="zh-TW" altLang="en-US" sz="4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175121"/>
                  </a:ext>
                </a:extLst>
              </a:tr>
              <a:tr h="24598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5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83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191</Words>
  <Application>Microsoft Office PowerPoint</Application>
  <PresentationFormat>A4 Paper (210x297 mm)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PC06</dc:creator>
  <cp:lastModifiedBy>PC06</cp:lastModifiedBy>
  <cp:revision>2</cp:revision>
  <dcterms:created xsi:type="dcterms:W3CDTF">2018-10-29T08:49:14Z</dcterms:created>
  <dcterms:modified xsi:type="dcterms:W3CDTF">2018-10-29T08:56:08Z</dcterms:modified>
</cp:coreProperties>
</file>