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BB4"/>
    <a:srgbClr val="BEBFE4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4" y="-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9T13:25:49.0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839.34961"/>
      <inkml:brushProperty name="anchorY" value="-4845.88379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400.28906"/>
      <inkml:brushProperty name="anchorY" value="-8068.18799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582.60156"/>
      <inkml:brushProperty name="anchorY" value="-12793.80664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8379.65625"/>
      <inkml:brushProperty name="anchorY" value="-19303.35938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0700.0625"/>
      <inkml:brushProperty name="anchorY" value="-25291.76172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3882.375"/>
      <inkml:brushProperty name="anchorY" value="-30658.79492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8086.9375"/>
      <inkml:brushProperty name="anchorY" value="-36667.24219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3253.625"/>
      <inkml:brushProperty name="anchorY" value="-42495.29297"/>
      <inkml:brushProperty name="scaleFactor" value="0.5"/>
    </inkml:brush>
  </inkml:definitions>
  <inkml:trace contextRef="#ctx0" brushRef="#br0">373 48 24575,'-53'119'0,"32"-72"0,3-2 0,8-12 0,2-4 0,-8 10 0,6-11 0,10-11 0,14-13 0,22-14 0,19-17 0,-23 11 0,0-1 0,-1 1 0,0 1 0,22-5 0,-12 11 0,-9 6 0,-12 10 0,-16 13 0,-21 21 0,-2-13 0,-4 1 0,-4 5 0,-3-1 0,-2 0 0,0-1 0,0-2 0,1-1 0,1-3 0,1-1 0,3-4 0,2-1 0,-14 13 0,15-10 0,19-8 0,21-10 0,25-10 0,17-15 0,-27 5 0,0-2 0,-2-2 0,-1-1 0,17-16 0,-15 5 0,-12 9 0,-10 4 0,-11 10 0,-8 14 0,-6 18 0,1 17 0,-3 14 0,9-24 0,0 0 0,-3 3 0,-1 0 0,1 1 0,0-2 0,-1 0 0,0-2 0,-10 21 0,0-13 0,3-15 0,10-31 0,16-17 0,13-12 0,8-2 0,9 14 0,-9 13 0,10 11 0,2 8 0,8 8 0,2 3 0,-2 9 0,-5-8 0,-12-4 0,-6-8 0,1-3 0,2-5 0</inkml:trace>
  <inkml:trace contextRef="#ctx0" brushRef="#br1" timeOffset="1990">902 0 24575,'23'27'0,"1"-11"0,5-11 0,2-5 0,5 0 0,0 0 0,-2 0 0,-5 0 0,-6 0 0,-4 0 0,-19 27 0,-18 13 0,2-12 0,-5 1 0,-13 3 0,-5 0 0,3 2 0,-1-1 0,-4-3 0,0 0 0,8-4 0,2 0 0,4-6 0,2 0 0,-9 12 0,25-10 0,18-10 0,22-5 0,32-16 0,-24 0 0,0-2 0,-1-1 0,-2-2 0,0-4 0,-3-4 0,-3 1 0,-1 0 0,-2-1 0,-3 0 0,11-21 0,-14-1 0,-11 0 0,-3 8 0,-2-3 0,2-42 0</inkml:trace>
  <inkml:trace contextRef="#ctx0" brushRef="#br2" timeOffset="2366">1263 60 24575,'-93'9'0,"61"9"0,8 8 0,8 19 0,8 8 0,4-14 0,2 1 0,-1 1 0,-3 0 0,-1 1 0,-1-1 0,-1-2 0,0 0 0,-1 0 0,-4 19 0,-2-1 0,1 0 0,-1-1 0,1-8 0,1-3 0,3-5 0,1-4 0,-3 15 0,8-23 0,15-29 0,5-19 0,9-16 0,-2 0 0,-4 12 0,-5 12 0,11 5 0,7 7 0,19 0 0,-19 0 0,2 0 0,2 0 0,2 1 0,6 1 0,0 0 0,-4-1 0,1 1 0,-1 2 0,-1 0 0,19 3 0,-18 1 0,-12-3 0,-2 0 0,2 2 0</inkml:trace>
  <inkml:trace contextRef="#ctx0" brushRef="#br3" timeOffset="5570">76 1620 24575,'29'84'0,"-19"-39"0,-3 1 0,-3 2 0,-2 1 0,-2 1 0,0 0 0,0-3 0,0-1 0,0-1 0,0-2 0,0-5 0,0-4 0,0 13 0,0-19 0,-6-35 0,-1-25 0,-3 4 0,-3-4 0,0-1 0,0-2 0,2 3 0,0-1 0,1 3 0,2 0 0,-5-26 0,5 0 0,4 11 0,8 1 0,27 2 0,-7 24 0,4 0 0,4 0 0,2 2 0,4 4 0,1 4 0,-6-1 0,-1 3 0,24 6 0,-21 0 0,-20 27 0,-24 13 0,-4-13 0,-5 0 0,-9 6 0,-2-2 0,2-5 0,-1-1 0,2 0 0,1-2 0,-10 6 0,11-6 0,11-11 0</inkml:trace>
  <inkml:trace contextRef="#ctx0" brushRef="#br4" timeOffset="6025">670 1860 24575,'86'-33'0,"-47"22"0,-1 2 0,24-3 0,-11 4 0,-9-3 0,-8-1 0,6-11 0,6-2 0</inkml:trace>
  <inkml:trace contextRef="#ctx0" brushRef="#br5" timeOffset="6401">1199 1596 24575,'14'93'0,"-7"-51"0,0-4 0,2 10 0,2-8 0,15-12 0,-2-10 0,11-14 0,-5-28 0,4-20 0,-19 14 0,-1-2 0,2-7 0,-2-2 0,-3 4 0,0 0 0,-3 4 0,1 2 0,0 1 0,2 2 0,10-16 0,4 8 0,-3 16 0,4 0 0,29-17 0</inkml:trace>
  <inkml:trace contextRef="#ctx0" brushRef="#br6" timeOffset="7124">2011 1620 24575,'-117'-47'0,"72"30"0,4 6 0,-18 15 0,16 20 0,4 6 0,13 10 0,5-4 0,17-4 0,-1-4 0,5-8 0,15-8 0,10-8 0,16-11 0,10-9 0,-8-11 0,-13-9 0,-8 4 0,-5 12 0,-9 24 0,4 6 0,-2 23 0,11-5 0,2-7 0,12-9 0,-2-6 0,1-10 0,-1-22 0,-3-18 0,-17 11 0,-1-4 0,3-6 0,0-2 0,-5-2 0,1 0 0,4 5 0,0 0 0,-3 6 0,-1 0 0,2 5 0,0 2 0,7-7 0,-7 8 0,0 16 0,-6 28 0,-1 27 0,-9-10 0,-1 2 0,-3 7 0,1 0 0,0-1 0,0-1 0,-1-1 0,1-2 0,2-1 0,1-2 0,3 22 0,0-19 0,0-13 0,0-8 0,29-4 0,7 0 0</inkml:trace>
  <inkml:trace contextRef="#ctx0" brushRef="#br7" timeOffset="7474">2566 1416 24575,'-51'97'0,"28"-52"0,8-10 0,19-19 0,12-1 0,14-11 0,3-1 0,10-7 0,-6-18 0,-7-10 0,-5 2 0,-12 6 0,-1 5 0,-4 18 0,3 9 0,-2 16 0,-1 0 0,5 4 0,7-10 0,10-6 0,29-5 0,3-7 0</inkml:trace>
  <inkml:trace contextRef="#ctx0" brushRef="#br8" timeOffset="7808">3043 1512 24575,'61'-39'0,"-34"16"0,-5-2 0,-6-5 0,-6-4 0,-6 4 0,-2 4 0,-8 10 0,-7 11 0,-8 5 0,-1 1 0,5 3 0,5 15 0,12 13 0,2-7 0,2 3 0,28-6 0,19-2 0,-20-13 0,1-2 0,2-1 0,1-4 0,8-17 0,0-8 0,37-28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1EB6-B9C2-4436-9E09-99E6D46E48B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0769-9A0C-4CF2-84C9-AA3BBF1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4227"/>
              </p:ext>
            </p:extLst>
          </p:nvPr>
        </p:nvGraphicFramePr>
        <p:xfrm>
          <a:off x="241743" y="214384"/>
          <a:ext cx="5937633" cy="11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37">
                  <a:extLst>
                    <a:ext uri="{9D8B030D-6E8A-4147-A177-3AD203B41FA5}">
                      <a16:colId xmlns:a16="http://schemas.microsoft.com/office/drawing/2014/main" val="3446639067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1259956597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1671877473"/>
                    </a:ext>
                  </a:extLst>
                </a:gridCol>
                <a:gridCol w="1544242">
                  <a:extLst>
                    <a:ext uri="{9D8B030D-6E8A-4147-A177-3AD203B41FA5}">
                      <a16:colId xmlns:a16="http://schemas.microsoft.com/office/drawing/2014/main" val="4282779999"/>
                    </a:ext>
                  </a:extLst>
                </a:gridCol>
                <a:gridCol w="188038">
                  <a:extLst>
                    <a:ext uri="{9D8B030D-6E8A-4147-A177-3AD203B41FA5}">
                      <a16:colId xmlns:a16="http://schemas.microsoft.com/office/drawing/2014/main" val="581370641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56408862"/>
                    </a:ext>
                  </a:extLst>
                </a:gridCol>
                <a:gridCol w="794576">
                  <a:extLst>
                    <a:ext uri="{9D8B030D-6E8A-4147-A177-3AD203B41FA5}">
                      <a16:colId xmlns:a16="http://schemas.microsoft.com/office/drawing/2014/main" val="565673173"/>
                    </a:ext>
                  </a:extLst>
                </a:gridCol>
              </a:tblGrid>
              <a:tr h="217023">
                <a:tc rowSpan="26">
                  <a:txBody>
                    <a:bodyPr/>
                    <a:lstStyle/>
                    <a:p>
                      <a:r>
                        <a:rPr lang="en-US" altLang="zh-TW" sz="700" dirty="0"/>
                        <a:t>Physical/</a:t>
                      </a:r>
                    </a:p>
                    <a:p>
                      <a:r>
                        <a:rPr lang="en-US" altLang="zh-TW" sz="700" dirty="0"/>
                        <a:t>Physiological  Changes</a:t>
                      </a:r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Method</a:t>
                      </a:r>
                      <a:endParaRPr lang="zh-TW" alt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Reference</a:t>
                      </a:r>
                      <a:r>
                        <a:rPr lang="en-US" altLang="zh-TW" baseline="0" dirty="0" smtClean="0"/>
                        <a:t> and data</a:t>
                      </a:r>
                      <a:endParaRPr lang="zh-TW" alt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</a:t>
                      </a:r>
                      <a:endParaRPr lang="zh-TW" alt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310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/>
                        <a:t>CHF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227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54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972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 smtClean="0"/>
                        <a:t>Heart failure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Roshanravan</a:t>
                      </a:r>
                      <a:r>
                        <a:rPr lang="en-US" altLang="zh-TW" sz="700" dirty="0" smtClean="0"/>
                        <a:t>, B., Khatri, M., Robinson-Cohen, C., Levin, G., Patel, K. V., De Boer, I. H., ... &amp; </a:t>
                      </a:r>
                      <a:r>
                        <a:rPr lang="en-US" altLang="zh-TW" sz="700" dirty="0" err="1" smtClean="0"/>
                        <a:t>Kestenbaum</a:t>
                      </a:r>
                      <a:r>
                        <a:rPr lang="en-US" altLang="zh-TW" sz="700" dirty="0" smtClean="0"/>
                        <a:t>, B. (2012). A prospective study of frailty in nephrology-referred patients with CKD. American Journal of Kidney Diseases, 60(6), 912-921.</a:t>
                      </a: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16316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vs. Frail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54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700" b="1" dirty="0" smtClean="0"/>
                        <a:t>Heart Failure Prevalence (%)</a:t>
                      </a:r>
                      <a:r>
                        <a:rPr lang="en-US" altLang="zh-TW" sz="700" baseline="0" dirty="0" smtClean="0"/>
                        <a:t>:</a:t>
                      </a:r>
                    </a:p>
                    <a:p>
                      <a:r>
                        <a:rPr lang="en-US" altLang="zh-TW" sz="700" baseline="0" dirty="0" smtClean="0"/>
                        <a:t>12 vs. 30</a:t>
                      </a:r>
                      <a:endParaRPr lang="zh-TW" altLang="en-US" sz="700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4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 smtClean="0"/>
                        <a:t>Angina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Roshanravan</a:t>
                      </a:r>
                      <a:r>
                        <a:rPr lang="en-US" altLang="zh-TW" sz="700" dirty="0" smtClean="0"/>
                        <a:t>, B., Khatri, M., Robinson-Cohen, C., Levin, G., Patel, K. V., De Boer, I. H., ... &amp; </a:t>
                      </a:r>
                      <a:r>
                        <a:rPr lang="en-US" altLang="zh-TW" sz="700" dirty="0" err="1" smtClean="0"/>
                        <a:t>Kestenbaum</a:t>
                      </a:r>
                      <a:r>
                        <a:rPr lang="en-US" altLang="zh-TW" sz="700" dirty="0" smtClean="0"/>
                        <a:t>, B. (2012). A prospective study of frailty in nephrology-referred patients with CKD. American Journal of Kidney Diseases, 60(6), 912-921.</a:t>
                      </a: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13687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vs. Frail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353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700" b="1" dirty="0" smtClean="0"/>
                        <a:t>Angina Prevalence(%):  </a:t>
                      </a:r>
                    </a:p>
                    <a:p>
                      <a:r>
                        <a:rPr lang="en-US" altLang="zh-TW" sz="700" b="1" dirty="0" smtClean="0"/>
                        <a:t>22 vs. 34</a:t>
                      </a:r>
                      <a:endParaRPr lang="zh-TW" altLang="en-US" sz="700" b="1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2653"/>
                  </a:ext>
                </a:extLst>
              </a:tr>
              <a:tr h="6114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/>
                        <a:t>Brain wave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1" indent="0">
                        <a:buNone/>
                      </a:pP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zh-TW" sz="700" b="1" dirty="0"/>
                        <a:t>Chao, C.-T., Lai, H.-J., Tsai, H.-B., Yang, S.-Y., &amp;Huang, J.-W. (2017). Frail phenotype is associated with distinct quantitative electroencephalographic findings among end-stage renal disease patients: an observational study. BMC Geriatrics, 17(1), 277</a:t>
                      </a:r>
                      <a:r>
                        <a:rPr lang="en-US" altLang="zh-TW" sz="700" b="0" dirty="0"/>
                        <a:t>. </a:t>
                      </a:r>
                      <a:endParaRPr lang="zh-TW" altLang="en-US" sz="700" b="0" dirty="0"/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9378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moderate to severe frailty v. none</a:t>
                      </a:r>
                      <a:r>
                        <a:rPr lang="en-US" altLang="zh-TW" sz="700" b="1" baseline="0" dirty="0"/>
                        <a:t> to mild frailty</a:t>
                      </a: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5696"/>
                  </a:ext>
                </a:extLst>
              </a:tr>
              <a:tr h="164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DAR (global):</a:t>
                      </a:r>
                      <a:r>
                        <a:rPr lang="en-US" altLang="zh-TW" sz="700" baseline="0" dirty="0"/>
                        <a:t> </a:t>
                      </a:r>
                      <a:r>
                        <a:rPr lang="en-US" altLang="zh-TW" sz="700" dirty="0"/>
                        <a:t>283 ± 679 vs. 2971 ± 4859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DARs (left frontal):</a:t>
                      </a:r>
                      <a:r>
                        <a:rPr lang="en-US" altLang="zh-TW" sz="700" dirty="0"/>
                        <a:t> 135 ± </a:t>
                      </a:r>
                      <a:r>
                        <a:rPr lang="en-US" altLang="zh-TW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 vs. 3073 ± 4702</a:t>
                      </a:r>
                      <a:endParaRPr lang="en-US" altLang="zh-TW" sz="700" dirty="0"/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left TO:</a:t>
                      </a:r>
                      <a:r>
                        <a:rPr lang="en-US" altLang="zh-TW" sz="700" dirty="0"/>
                        <a:t> 197 ± 318 vs. 3708 ± 6398,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Central:</a:t>
                      </a:r>
                      <a:r>
                        <a:rPr lang="en-US" altLang="zh-TW" sz="700" dirty="0"/>
                        <a:t> 55 ± 96 vs. 1773 ± 3262,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TW" sz="700" b="1" dirty="0"/>
                        <a:t>right TO:</a:t>
                      </a:r>
                      <a:r>
                        <a:rPr lang="en-US" altLang="zh-TW" sz="700" dirty="0"/>
                        <a:t> 187 ± 261 vs. 4400 ± 7763,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global DTABR:</a:t>
                      </a:r>
                      <a:r>
                        <a:rPr lang="en-US" altLang="zh-TW" sz="700" baseline="0" dirty="0"/>
                        <a:t> </a:t>
                      </a:r>
                      <a:r>
                        <a:rPr lang="en-US" altLang="zh-TW" sz="700" dirty="0"/>
                        <a:t>191 ± 469 vs. 1781 ± </a:t>
                      </a:r>
                      <a:r>
                        <a:rPr lang="en-US" altLang="zh-TW" sz="700" dirty="0" smtClean="0"/>
                        <a:t>2793</a:t>
                      </a:r>
                      <a:endParaRPr lang="en-US" altLang="zh-TW" sz="7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DTABRs (left frontal):</a:t>
                      </a:r>
                      <a:r>
                        <a:rPr lang="en-US" altLang="zh-TW" sz="700" dirty="0"/>
                        <a:t> 86 ± 158 vs. 1680 ± </a:t>
                      </a:r>
                      <a:r>
                        <a:rPr lang="en-US" altLang="zh-TW" sz="700" dirty="0" smtClean="0"/>
                        <a:t>2388 </a:t>
                      </a:r>
                      <a:endParaRPr lang="en-US" altLang="zh-TW" sz="7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left TO: </a:t>
                      </a:r>
                      <a:r>
                        <a:rPr lang="en-US" altLang="zh-TW" sz="700" dirty="0"/>
                        <a:t>130 ± 210 vs. 1884 ± 2828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Central:</a:t>
                      </a:r>
                      <a:r>
                        <a:rPr lang="en-US" altLang="zh-TW" sz="700" b="1" baseline="0" dirty="0"/>
                        <a:t> </a:t>
                      </a:r>
                      <a:r>
                        <a:rPr lang="en-US" altLang="zh-TW" sz="700" dirty="0"/>
                        <a:t>39 ± 65 vs. 1132 ± 1957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/>
                        <a:t>right TO DTABR: </a:t>
                      </a:r>
                      <a:r>
                        <a:rPr lang="en-US" altLang="zh-TW" sz="700" dirty="0"/>
                        <a:t>126 ± 178 vs. 2960 ± 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 (</a:t>
                      </a:r>
                      <a:r>
                        <a:rPr lang="en-US" altLang="zh-TW" sz="7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gloibal</a:t>
                      </a: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.02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DARs (left frontal):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</a:t>
                      </a:r>
                      <a:r>
                        <a:rPr lang="en-US" altLang="zh-TW" sz="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.03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TO: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.02</a:t>
                      </a:r>
                      <a:endParaRPr lang="en-US" altLang="zh-TW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b="1" dirty="0"/>
                        <a:t>Global DTABR:</a:t>
                      </a:r>
                    </a:p>
                    <a:p>
                      <a:r>
                        <a:rPr lang="en-US" sz="700" dirty="0"/>
                        <a:t>.02</a:t>
                      </a:r>
                    </a:p>
                    <a:p>
                      <a:r>
                        <a:rPr lang="en-US" sz="700" b="1" dirty="0"/>
                        <a:t>DTABR (left frontal)</a:t>
                      </a:r>
                    </a:p>
                    <a:p>
                      <a:r>
                        <a:rPr lang="en-US" sz="700" dirty="0"/>
                        <a:t>&lt;.01</a:t>
                      </a:r>
                    </a:p>
                    <a:p>
                      <a:r>
                        <a:rPr lang="en-US" sz="700" b="1" dirty="0"/>
                        <a:t>Left</a:t>
                      </a:r>
                      <a:r>
                        <a:rPr lang="en-US" sz="700" b="1" baseline="0" dirty="0"/>
                        <a:t> TO:</a:t>
                      </a:r>
                      <a:endParaRPr lang="en-US" sz="700" b="1" dirty="0"/>
                    </a:p>
                    <a:p>
                      <a:r>
                        <a:rPr lang="en-US" altLang="zh-TW" sz="700" dirty="0"/>
                        <a:t>.01</a:t>
                      </a:r>
                    </a:p>
                    <a:p>
                      <a:r>
                        <a:rPr lang="en-US" altLang="zh-TW" sz="700" b="1" dirty="0"/>
                        <a:t>Central:</a:t>
                      </a:r>
                      <a:r>
                        <a:rPr lang="en-US" altLang="zh-TW" sz="700" dirty="0"/>
                        <a:t> </a:t>
                      </a:r>
                    </a:p>
                    <a:p>
                      <a:r>
                        <a:rPr lang="en-US" altLang="zh-TW" sz="700" dirty="0"/>
                        <a:t>.02</a:t>
                      </a:r>
                    </a:p>
                    <a:p>
                      <a:r>
                        <a:rPr lang="en-US" altLang="zh-TW" sz="700" b="1" dirty="0"/>
                        <a:t>Right TO</a:t>
                      </a:r>
                      <a:r>
                        <a:rPr lang="en-US" altLang="zh-TW" sz="700" b="1" baseline="0" dirty="0"/>
                        <a:t> DTABR: </a:t>
                      </a:r>
                    </a:p>
                    <a:p>
                      <a:r>
                        <a:rPr lang="en-US" altLang="zh-TW" sz="700" dirty="0"/>
                        <a:t>.03</a:t>
                      </a:r>
                      <a:endParaRPr lang="en-US" altLang="zh-TW" sz="700" b="1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baseline="0" dirty="0" smtClean="0"/>
                        <a:t>Overall p=.02</a:t>
                      </a: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46815"/>
                  </a:ext>
                </a:extLst>
              </a:tr>
              <a:tr h="5469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 smtClean="0"/>
                        <a:t>Diabetes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1" indent="0">
                        <a:buNone/>
                      </a:pP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err="1" smtClean="0"/>
                        <a:t>Roshanravan</a:t>
                      </a:r>
                      <a:r>
                        <a:rPr lang="en-US" altLang="zh-TW" sz="700" dirty="0" smtClean="0"/>
                        <a:t>, B., Khatri, M., Robinson-Cohen, C., Levin, G., Patel, K. V., De Boer, I. H., ... &amp; </a:t>
                      </a:r>
                      <a:r>
                        <a:rPr lang="en-US" altLang="zh-TW" sz="700" dirty="0" err="1" smtClean="0"/>
                        <a:t>Kestenbaum</a:t>
                      </a:r>
                      <a:r>
                        <a:rPr lang="en-US" altLang="zh-TW" sz="700" dirty="0" smtClean="0"/>
                        <a:t>, B. (2012). A prospective study of frailty in nephrology-referred patients with CKD. American Journal of Kidney Diseases, 60(6), 912-921.</a:t>
                      </a: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4971"/>
                  </a:ext>
                </a:extLst>
              </a:tr>
              <a:tr h="1797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err="1" smtClean="0"/>
                        <a:t>Nonfrial</a:t>
                      </a:r>
                      <a:r>
                        <a:rPr lang="en-US" altLang="zh-TW" sz="700" dirty="0" smtClean="0"/>
                        <a:t> vs. Frail</a:t>
                      </a:r>
                      <a:endParaRPr lang="en-US" altLang="zh-TW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91"/>
                  </a:ext>
                </a:extLst>
              </a:tr>
              <a:tr h="3219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Diabetes Prevalence (%):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49 vs. 64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67024"/>
                  </a:ext>
                </a:extLst>
              </a:tr>
              <a:tr h="1823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 smtClean="0"/>
                        <a:t>Obese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1" indent="0">
                        <a:buNone/>
                      </a:pP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Roshanravan</a:t>
                      </a:r>
                      <a:r>
                        <a:rPr lang="en-US" altLang="zh-TW" sz="700" dirty="0" smtClean="0"/>
                        <a:t>, B., Khatri, M., Robinson-Cohen, C., Levin, G., Patel, K. V., De Boer, I. H., ... &amp; </a:t>
                      </a:r>
                      <a:r>
                        <a:rPr lang="en-US" altLang="zh-TW" sz="700" dirty="0" err="1" smtClean="0"/>
                        <a:t>Kestenbaum</a:t>
                      </a:r>
                      <a:r>
                        <a:rPr lang="en-US" altLang="zh-TW" sz="700" dirty="0" smtClean="0"/>
                        <a:t>, B. (2012). A prospective study of frailty in nephrology-referred patients with CKD. American Journal of Kidney Diseases, 60(6), 912-921.</a:t>
                      </a: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16329"/>
                  </a:ext>
                </a:extLst>
              </a:tr>
              <a:tr h="18231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vs. Frail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55445"/>
                  </a:ext>
                </a:extLst>
              </a:tr>
              <a:tr h="1823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Obese (%):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50 vs. 64</a:t>
                      </a:r>
                      <a:endParaRPr lang="en-US" altLang="zh-TW" sz="7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792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 smtClean="0"/>
                        <a:t>Disability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1" indent="0">
                        <a:buNone/>
                      </a:pP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err="1" smtClean="0"/>
                        <a:t>Roshanravan</a:t>
                      </a:r>
                      <a:r>
                        <a:rPr lang="en-US" altLang="zh-TW" sz="700" dirty="0" smtClean="0"/>
                        <a:t>, B., Khatri, M., Robinson-Cohen, C., Levin, G., Patel, K. V., De Boer, I. H., ... &amp; </a:t>
                      </a:r>
                      <a:r>
                        <a:rPr lang="en-US" altLang="zh-TW" sz="700" dirty="0" err="1" smtClean="0"/>
                        <a:t>Kestenbaum</a:t>
                      </a:r>
                      <a:r>
                        <a:rPr lang="en-US" altLang="zh-TW" sz="700" dirty="0" smtClean="0"/>
                        <a:t>, B. (2012). A prospective study of frailty in nephrology-referred patients with CKD. American Journal of Kidney Diseases, 60(6), 912-921.</a:t>
                      </a: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63883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dirty="0" err="1" smtClean="0"/>
                        <a:t>Nonfrail</a:t>
                      </a:r>
                      <a:r>
                        <a:rPr lang="en-US" altLang="zh-TW" sz="700" dirty="0" smtClean="0"/>
                        <a:t> vs. Frail</a:t>
                      </a:r>
                      <a:endParaRPr lang="zh-TW" altLang="en-US" sz="700" dirty="0" smtClean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1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221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ADL (%):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5 vs. 15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IADL (%):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28</a:t>
                      </a:r>
                      <a:r>
                        <a:rPr lang="en-US" altLang="zh-TW" sz="700" b="0" baseline="0" dirty="0" smtClean="0"/>
                        <a:t> vs. 60</a:t>
                      </a:r>
                      <a:endParaRPr lang="en-US" altLang="zh-TW" sz="700" b="0" dirty="0" smtClean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Mobility Disability (%):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18 vs. 40</a:t>
                      </a:r>
                      <a:endParaRPr lang="en-US" altLang="zh-TW" sz="7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ADL: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.009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IADL: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&lt; .001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Mobility Disability: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smtClean="0"/>
                        <a:t>.001</a:t>
                      </a:r>
                      <a:endParaRPr lang="en-US" altLang="zh-TW" sz="700" b="0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21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700" dirty="0" smtClean="0"/>
                        <a:t>Cerebrovascular</a:t>
                      </a:r>
                      <a:r>
                        <a:rPr lang="en-US" altLang="zh-TW" sz="700" baseline="0" dirty="0" smtClean="0"/>
                        <a:t> disease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1" indent="0">
                        <a:buNone/>
                      </a:pPr>
                      <a:endParaRPr lang="en-US" altLang="zh-TW" sz="700" b="1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McAdams-DeMarco, M. A., Tan, J., Salter, M. L., Gross, A., </a:t>
                      </a:r>
                      <a:r>
                        <a:rPr lang="en-US" altLang="zh-TW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Meoni</a:t>
                      </a: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L. A., </a:t>
                      </a:r>
                      <a:r>
                        <a:rPr lang="en-US" altLang="zh-TW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Jaar</a:t>
                      </a: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B. G., ... &amp; </a:t>
                      </a:r>
                      <a:r>
                        <a:rPr lang="en-US" altLang="zh-TW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Sozio</a:t>
                      </a:r>
                      <a:r>
                        <a:rPr lang="en-US" altLang="zh-TW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S. M. (2015). Frailty and cognitive function in incident hemodialysis patients. Clinical Journal of the American Society of Nephrology, 10(12), 2181-2189.</a:t>
                      </a:r>
                      <a:endParaRPr lang="zh-TW" alt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0" dirty="0" smtClean="0"/>
                    </a:p>
                  </a:txBody>
                  <a:tcPr>
                    <a:solidFill>
                      <a:srgbClr val="BEB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12919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err="1" smtClean="0"/>
                        <a:t>Nonfrail</a:t>
                      </a:r>
                      <a:r>
                        <a:rPr lang="en-US" altLang="zh-TW" sz="700" b="0" dirty="0" smtClean="0"/>
                        <a:t> vs. Intermediate frail vs. Frail</a:t>
                      </a:r>
                      <a:endParaRPr lang="en-US" altLang="zh-TW" sz="7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700" b="0" dirty="0" smtClean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4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Cerebrovascular disease: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smtClean="0"/>
                        <a:t>12.0</a:t>
                      </a:r>
                      <a:r>
                        <a:rPr lang="en-US" altLang="zh-TW" sz="700" b="0" baseline="0" dirty="0" smtClean="0"/>
                        <a:t> vs. 22.1 vs. 26.4</a:t>
                      </a:r>
                      <a:endParaRPr lang="en-US" altLang="zh-TW" sz="7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/>
                        <a:t>Cerebrovascular</a:t>
                      </a:r>
                      <a:r>
                        <a:rPr lang="en-US" altLang="zh-TW" sz="700" b="1" baseline="0" dirty="0" smtClean="0"/>
                        <a:t> disease: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baseline="0" dirty="0" smtClean="0"/>
                        <a:t>.03</a:t>
                      </a:r>
                      <a:endParaRPr lang="en-US" altLang="zh-TW" sz="700" b="0" dirty="0" smtClean="0"/>
                    </a:p>
                  </a:txBody>
                  <a:tcPr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42191"/>
                  </a:ext>
                </a:extLst>
              </a:tr>
              <a:tr h="4148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/>
                        <a:t>HTN, CVA, LVD, PVD, smoking, IDH, serum creatinine, and hemoglobin</a:t>
                      </a:r>
                      <a:endParaRPr lang="zh-TW" altLang="en-US" sz="70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b="0" dirty="0"/>
                        <a:t>(1) RR</a:t>
                      </a:r>
                      <a:r>
                        <a:rPr lang="zh-TW" altLang="en-US" sz="700" b="0" dirty="0"/>
                        <a:t> </a:t>
                      </a:r>
                      <a:r>
                        <a:rPr lang="en-US" altLang="zh-TW" sz="700" b="0" dirty="0"/>
                        <a:t>1.1-1.5</a:t>
                      </a:r>
                      <a:endParaRPr lang="zh-TW" altLang="en-US" sz="7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" b="0" i="0" u="none" baseline="0" dirty="0"/>
                        <a:t>(1) </a:t>
                      </a:r>
                      <a:r>
                        <a:rPr lang="en-US" altLang="zh-TW" sz="400" b="0" i="0" u="none" baseline="0" dirty="0" err="1"/>
                        <a:t>Yadla</a:t>
                      </a:r>
                      <a:r>
                        <a:rPr lang="en-US" altLang="zh-TW" sz="400" b="0" i="0" u="none" baseline="0" dirty="0"/>
                        <a:t>, John, &amp; </a:t>
                      </a:r>
                      <a:r>
                        <a:rPr lang="en-US" altLang="zh-TW" sz="400" b="0" i="0" u="none" baseline="0" dirty="0" err="1"/>
                        <a:t>Mummadi</a:t>
                      </a:r>
                      <a:r>
                        <a:rPr lang="en-US" altLang="zh-TW" sz="400" b="0" i="0" u="none" baseline="0" dirty="0"/>
                        <a:t>, 2017</a:t>
                      </a:r>
                      <a:endParaRPr lang="zh-TW" altLang="en-US" sz="400" b="0" dirty="0"/>
                    </a:p>
                  </a:txBody>
                  <a:tcPr>
                    <a:solidFill>
                      <a:srgbClr val="EDBB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0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56EF0-FF9B-4F41-B155-4163B641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6" y="8816004"/>
            <a:ext cx="6222986" cy="525181"/>
          </a:xfrm>
        </p:spPr>
        <p:txBody>
          <a:bodyPr>
            <a:normAutofit/>
          </a:bodyPr>
          <a:lstStyle/>
          <a:p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Wilhelm-Leen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E. R., Hall, Y. N.,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Tamura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M. K., &amp;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Chertow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G. M. (2009). Frailty and chronic kidney disease: the third national health and nutrition evaluation survey.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The American journal of medicine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122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(7), 664-671.</a:t>
            </a:r>
            <a:endParaRPr lang="zh-TW" altLang="en-US" sz="1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3ECDC9-CAB0-B84D-A85A-8892A78E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" y="3544855"/>
            <a:ext cx="5915025" cy="40911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9A0A08B-E6D6-2044-8AF0-0E6F8E9F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3" y="389848"/>
            <a:ext cx="6375474" cy="20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24481B2-B635-4F42-AC42-E0D9A3829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3862868"/>
            <a:ext cx="5915025" cy="44362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31D1BF-5F5E-C647-B444-6D32D0A9A650}"/>
              </a:ext>
            </a:extLst>
          </p:cNvPr>
          <p:cNvSpPr txBox="1"/>
          <p:nvPr/>
        </p:nvSpPr>
        <p:spPr>
          <a:xfrm>
            <a:off x="351422" y="9101596"/>
            <a:ext cx="59150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Roshanravan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B.,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Khatri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M., Robinson-Cohen, C., Levin, G., Patel, K. V., De Boer, I. H., ... &amp;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Kestenbaum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B. (2012). A prospective study of frailty in nephrology-referred patients with CKD.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American Journal of Kidney Diseases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60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(6), 912-921.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C550EF-C463-014A-96CE-1BBBDAC1B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7" r="16471"/>
          <a:stretch/>
        </p:blipFill>
        <p:spPr>
          <a:xfrm>
            <a:off x="0" y="0"/>
            <a:ext cx="4521922" cy="381796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4A650CF-0C35-0B44-9410-9B9A6E7D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501" y="1903266"/>
            <a:ext cx="2382499" cy="1914702"/>
          </a:xfrm>
          <a:prstGeom prst="rect">
            <a:avLst/>
          </a:prstGeom>
        </p:spPr>
      </p:pic>
      <mc:AlternateContent xmlns:mc="http://schemas.openxmlformats.org/markup-compatibility/2006">
        <mc:Choice xmlns="" xmlns:aink="http://schemas.microsoft.com/office/drawing/2016/ink" xmlns:p14="http://schemas.microsoft.com/office/powerpoint/2010/main" Requires="p14 aink">
          <p:contentPart p14:bwMode="auto" r:id="rId5">
            <p14:nvContentPartPr>
              <p14:cNvPr id="20" name="筆跡 20">
                <a:extLst>
                  <a:ext uri="{FF2B5EF4-FFF2-40B4-BE49-F238E27FC236}">
                    <a16:creationId xmlns:a16="http://schemas.microsoft.com/office/drawing/2014/main" id="{0F9A99E0-721E-C842-B2D7-C69387221BE4}"/>
                  </a:ext>
                </a:extLst>
              </p14:cNvPr>
              <p14:cNvContentPartPr/>
              <p14:nvPr/>
            </p14:nvContentPartPr>
            <p14:xfrm>
              <a:off x="5012823" y="265430"/>
              <a:ext cx="1253624" cy="835376"/>
            </p14:xfrm>
          </p:contentPart>
        </mc:Choice>
        <mc:Fallback>
          <p:pic>
            <p:nvPicPr>
              <p:cNvPr id="20" name="筆跡 20">
                <a:extLst>
                  <a:ext uri="{FF2B5EF4-FFF2-40B4-BE49-F238E27FC236}">
                    <a16:creationId xmlns:a16="http://schemas.microsoft.com/office/drawing/2014/main" id="{0F9A99E0-721E-C842-B2D7-C69387221B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5182" y="247434"/>
                <a:ext cx="1289267" cy="871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49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C5283-2C7B-6844-B4B8-55E0DCA7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E7E8B46-FF8D-3242-84DA-29358E1A9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3610687"/>
            <a:ext cx="5915025" cy="43372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F65752E-14BE-6442-B984-09D70C76A9E6}"/>
              </a:ext>
            </a:extLst>
          </p:cNvPr>
          <p:cNvSpPr txBox="1"/>
          <p:nvPr/>
        </p:nvSpPr>
        <p:spPr>
          <a:xfrm>
            <a:off x="471488" y="9101596"/>
            <a:ext cx="59150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McAdams-DeMarco, M. A., Tan, J., Salter, M. L., Gross, A.,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Meoni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L. A.,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Jaar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B. G., ... &amp;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Sozio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S. M. (2015). Frailty and cognitive function in incident hemodialysis patients.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Clinical Journal of the American Society of Nephrology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10</a:t>
            </a:r>
            <a:r>
              <a:rPr lang="en-US" altLang="zh-TW" sz="1000" i="0" dirty="0">
                <a:solidFill>
                  <a:srgbClr val="222222"/>
                </a:solidFill>
                <a:latin typeface="ArialMT"/>
              </a:rPr>
              <a:t>(12), 2181-2189.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FF0FF93-3D80-1B46-AFD5-BF4AAC190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68409"/>
            <a:ext cx="5915025" cy="24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4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38538-3052-354A-BC2D-3168F08B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287E2D-8F59-9A42-A363-E20D18497D36}"/>
              </a:ext>
            </a:extLst>
          </p:cNvPr>
          <p:cNvSpPr txBox="1"/>
          <p:nvPr/>
        </p:nvSpPr>
        <p:spPr>
          <a:xfrm>
            <a:off x="537688" y="9116481"/>
            <a:ext cx="59150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McAdams-DeMarco, M. A., Tan, J., Salter, M. L., Gross, A.,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Meoni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L. A.,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Jaar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B. G., ... &amp; </a:t>
            </a:r>
            <a:r>
              <a:rPr lang="en-US" altLang="zh-TW" sz="1000" dirty="0" err="1">
                <a:solidFill>
                  <a:srgbClr val="222222"/>
                </a:solidFill>
                <a:latin typeface="ArialMT"/>
              </a:rPr>
              <a:t>Sozio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S. M. (2015). Frailty and cognitive function in incident hemodialysis patients.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Clinical Journal of the American Society of Nephrology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altLang="zh-TW" sz="1000" i="1" dirty="0">
                <a:solidFill>
                  <a:srgbClr val="222222"/>
                </a:solidFill>
                <a:latin typeface="Arial-ItalicMT"/>
              </a:rPr>
              <a:t>10</a:t>
            </a:r>
            <a:r>
              <a:rPr lang="en-US" altLang="zh-TW" sz="1000" dirty="0">
                <a:solidFill>
                  <a:srgbClr val="222222"/>
                </a:solidFill>
                <a:latin typeface="ArialMT"/>
              </a:rPr>
              <a:t>(12), 2181-2189.</a:t>
            </a:r>
            <a:endParaRPr lang="zh-TW" altLang="en-US" sz="1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3382E3-D1F8-B145-89EA-EFB207D6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68409"/>
            <a:ext cx="5915025" cy="2432693"/>
          </a:xfrm>
          <a:prstGeom prst="rect">
            <a:avLst/>
          </a:prstGeo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B112FD78-1149-8745-A25A-7974E3B19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488" y="4175399"/>
            <a:ext cx="5915025" cy="32077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84867" y="7848600"/>
            <a:ext cx="325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 significance</a:t>
            </a:r>
          </a:p>
        </p:txBody>
      </p:sp>
    </p:spTree>
    <p:extLst>
      <p:ext uri="{BB962C8B-B14F-4D97-AF65-F5344CB8AC3E}">
        <p14:creationId xmlns:p14="http://schemas.microsoft.com/office/powerpoint/2010/main" val="123324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890</Words>
  <Application>Microsoft Office PowerPoint</Application>
  <PresentationFormat>A4 紙張 (210x297 公釐)</PresentationFormat>
  <Paragraphs>89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Arial-ItalicMT</vt:lpstr>
      <vt:lpstr>ArialMT</vt:lpstr>
      <vt:lpstr>新細明體</vt:lpstr>
      <vt:lpstr>Arial</vt:lpstr>
      <vt:lpstr>Calibri</vt:lpstr>
      <vt:lpstr>Calibri Light</vt:lpstr>
      <vt:lpstr>Office Theme</vt:lpstr>
      <vt:lpstr>PowerPoint 簡報</vt:lpstr>
      <vt:lpstr>Wilhelm-Leen, E. R., Hall, Y. N., Tamura, M. K., &amp; Chertow, G. M. (2009). Frailty and chronic kidney disease: the third national health and nutrition evaluation survey. The American journal of medicine, 122(7), 664-671.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PC06</dc:creator>
  <cp:lastModifiedBy>Windows 使用者</cp:lastModifiedBy>
  <cp:revision>28</cp:revision>
  <dcterms:created xsi:type="dcterms:W3CDTF">2018-10-29T08:53:55Z</dcterms:created>
  <dcterms:modified xsi:type="dcterms:W3CDTF">2018-11-01T07:49:49Z</dcterms:modified>
</cp:coreProperties>
</file>