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7D-7DCF-44C0-8CCC-2EDA2429B62A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49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7D-7DCF-44C0-8CCC-2EDA2429B62A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65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7D-7DCF-44C0-8CCC-2EDA2429B62A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35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7D-7DCF-44C0-8CCC-2EDA2429B62A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37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7D-7DCF-44C0-8CCC-2EDA2429B62A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42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7D-7DCF-44C0-8CCC-2EDA2429B62A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72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7D-7DCF-44C0-8CCC-2EDA2429B62A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43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7D-7DCF-44C0-8CCC-2EDA2429B62A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69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7D-7DCF-44C0-8CCC-2EDA2429B62A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09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7D-7DCF-44C0-8CCC-2EDA2429B62A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23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7D-7DCF-44C0-8CCC-2EDA2429B62A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0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33DD7D-7DCF-44C0-8CCC-2EDA2429B62A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A9C3EF2-7D6C-4968-8229-47D43381FD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75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Cell morphology and aging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20180903</a:t>
            </a:r>
            <a:endParaRPr lang="en-US" altLang="zh-TW" dirty="0" smtClean="0"/>
          </a:p>
          <a:p>
            <a:r>
              <a:rPr lang="en-US" altLang="zh-TW" dirty="0" err="1" smtClean="0"/>
              <a:t>Yihong</a:t>
            </a:r>
            <a:r>
              <a:rPr lang="en-US" altLang="zh-TW" dirty="0" smtClean="0"/>
              <a:t> Wu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48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Morphology changes of interest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Mitochondria: rapid fission (Bossy-Wetzel, </a:t>
            </a:r>
            <a:r>
              <a:rPr lang="en-US" altLang="zh-TW" dirty="0" err="1" smtClean="0"/>
              <a:t>Barsoum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Godzik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Schwarzenbacher</a:t>
            </a:r>
            <a:r>
              <a:rPr lang="en-US" altLang="zh-TW" dirty="0" smtClean="0"/>
              <a:t>, &amp; Lipton, 2003)</a:t>
            </a:r>
          </a:p>
          <a:p>
            <a:r>
              <a:rPr lang="en-US" altLang="zh-TW" dirty="0" smtClean="0"/>
              <a:t>Nucleus: nucleus architecture in HGPS cells (</a:t>
            </a:r>
            <a:r>
              <a:rPr lang="en-US" altLang="zh-TW" dirty="0" err="1" smtClean="0"/>
              <a:t>Haithcock</a:t>
            </a:r>
            <a:r>
              <a:rPr lang="en-US" altLang="zh-TW" dirty="0" smtClean="0"/>
              <a:t> et al., 2005)</a:t>
            </a:r>
          </a:p>
          <a:p>
            <a:pPr lvl="1"/>
            <a:r>
              <a:rPr lang="en-US" altLang="zh-TW" dirty="0" smtClean="0"/>
              <a:t>Changes of nuclear shape</a:t>
            </a:r>
          </a:p>
          <a:p>
            <a:pPr lvl="1"/>
            <a:r>
              <a:rPr lang="en-US" altLang="zh-TW" dirty="0" smtClean="0"/>
              <a:t>Loss of peripheral heterochromatin</a:t>
            </a:r>
          </a:p>
          <a:p>
            <a:pPr lvl="1"/>
            <a:r>
              <a:rPr lang="en-US" altLang="zh-TW" dirty="0" smtClean="0"/>
              <a:t>“…reducing the level of </a:t>
            </a:r>
            <a:r>
              <a:rPr lang="en-US" altLang="zh-TW" dirty="0" err="1"/>
              <a:t>l</a:t>
            </a:r>
            <a:r>
              <a:rPr lang="en-US" altLang="zh-TW" dirty="0" err="1" smtClean="0"/>
              <a:t>amin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lamin</a:t>
            </a:r>
            <a:r>
              <a:rPr lang="en-US" altLang="zh-TW" dirty="0" smtClean="0"/>
              <a:t>-associated LEM domain proteins leads to shortening of lifespan. ”</a:t>
            </a:r>
          </a:p>
          <a:p>
            <a:r>
              <a:rPr lang="en-US" altLang="zh-TW" dirty="0" smtClean="0"/>
              <a:t>ROS burden: fluorescent ROS indicator </a:t>
            </a:r>
            <a:r>
              <a:rPr lang="en-US" altLang="zh-TW" dirty="0" err="1" smtClean="0"/>
              <a:t>dihydroethidium</a:t>
            </a:r>
            <a:r>
              <a:rPr lang="en-US" altLang="zh-TW" dirty="0" smtClean="0"/>
              <a:t> (DHE)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42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Morphology phenotypes of senescence/ aging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Aging</a:t>
            </a:r>
          </a:p>
          <a:p>
            <a:pPr lvl="1"/>
            <a:r>
              <a:rPr lang="en-US" altLang="zh-TW" dirty="0"/>
              <a:t>Mitochondria rapid fission (Bossy-Wetzel, </a:t>
            </a:r>
            <a:r>
              <a:rPr lang="en-US" altLang="zh-TW" dirty="0" err="1"/>
              <a:t>Barsoum</a:t>
            </a:r>
            <a:r>
              <a:rPr lang="en-US" altLang="zh-TW" dirty="0"/>
              <a:t>, </a:t>
            </a:r>
            <a:r>
              <a:rPr lang="en-US" altLang="zh-TW" dirty="0" err="1"/>
              <a:t>Godzik</a:t>
            </a:r>
            <a:r>
              <a:rPr lang="en-US" altLang="zh-TW" dirty="0"/>
              <a:t>, </a:t>
            </a:r>
            <a:r>
              <a:rPr lang="en-US" altLang="zh-TW" dirty="0" err="1"/>
              <a:t>Schwarzenbacher</a:t>
            </a:r>
            <a:r>
              <a:rPr lang="en-US" altLang="zh-TW" dirty="0"/>
              <a:t>, &amp; Lipton, 2003)</a:t>
            </a:r>
          </a:p>
          <a:p>
            <a:pPr lvl="1"/>
            <a:r>
              <a:rPr lang="en-US" altLang="zh-TW" dirty="0"/>
              <a:t>Nucleus architecture in HGPS cells (</a:t>
            </a:r>
            <a:r>
              <a:rPr lang="en-US" altLang="zh-TW" dirty="0" err="1"/>
              <a:t>Haithcock</a:t>
            </a:r>
            <a:r>
              <a:rPr lang="en-US" altLang="zh-TW" dirty="0"/>
              <a:t> et al., 2005)</a:t>
            </a:r>
          </a:p>
          <a:p>
            <a:pPr lvl="1"/>
            <a:r>
              <a:rPr lang="en-US" altLang="zh-TW" dirty="0"/>
              <a:t>ROS burden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20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Morphology phenotypes of senescence/ aging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67768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Senescence</a:t>
            </a:r>
          </a:p>
          <a:p>
            <a:pPr marL="502920" lvl="1" indent="0">
              <a:buNone/>
            </a:pPr>
            <a:r>
              <a:rPr lang="en-US" altLang="zh-TW" dirty="0" smtClean="0"/>
              <a:t>(1) </a:t>
            </a:r>
            <a:r>
              <a:rPr lang="en-US" altLang="zh-TW" dirty="0"/>
              <a:t>(Park et al., 2010)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MARCH5 knockdown</a:t>
            </a:r>
            <a:r>
              <a:rPr lang="zh-TW" altLang="en-US" dirty="0" smtClean="0"/>
              <a:t>→</a:t>
            </a:r>
            <a:r>
              <a:rPr lang="en-US" altLang="zh-TW" dirty="0" smtClean="0"/>
              <a:t>Mfn1</a:t>
            </a:r>
            <a:r>
              <a:rPr lang="zh-TW" altLang="en-US" dirty="0" smtClean="0"/>
              <a:t>↑→</a:t>
            </a:r>
            <a:r>
              <a:rPr lang="en-US" altLang="zh-TW" dirty="0" smtClean="0"/>
              <a:t>accumulation of highly interconnected and elongated </a:t>
            </a:r>
            <a:r>
              <a:rPr lang="en-US" altLang="zh-TW" dirty="0" smtClean="0"/>
              <a:t>mitochondria.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MARCH5 </a:t>
            </a:r>
            <a:r>
              <a:rPr lang="en-US" altLang="zh-TW" dirty="0" err="1" smtClean="0"/>
              <a:t>shRNA</a:t>
            </a:r>
            <a:r>
              <a:rPr lang="en-US" altLang="zh-TW" dirty="0" smtClean="0"/>
              <a:t> or RING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domain mutant</a:t>
            </a:r>
            <a:r>
              <a:rPr lang="zh-TW" altLang="en-US" dirty="0" smtClean="0"/>
              <a:t>→</a:t>
            </a:r>
            <a:r>
              <a:rPr lang="en-US" altLang="zh-TW" dirty="0" smtClean="0"/>
              <a:t>cellular enlargement and flattening accompanied by </a:t>
            </a:r>
            <a:r>
              <a:rPr lang="en-US" altLang="zh-TW" dirty="0" err="1" smtClean="0"/>
              <a:t>increasrd</a:t>
            </a:r>
            <a:r>
              <a:rPr lang="en-US" altLang="zh-TW" dirty="0" smtClean="0"/>
              <a:t> senescence-associated β-galactosidase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activity.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3475916" y="3541792"/>
            <a:ext cx="8264547" cy="2520000"/>
            <a:chOff x="3475916" y="2758021"/>
            <a:chExt cx="8264547" cy="2520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5916" y="2758021"/>
              <a:ext cx="2761148" cy="25200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1888" y="2758021"/>
              <a:ext cx="2109099" cy="252000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95811" y="2758021"/>
              <a:ext cx="3144652" cy="25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867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Morphology phenotypes of senescence/ aging 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404040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Senescence</a:t>
            </a:r>
          </a:p>
          <a:p>
            <a:pPr marL="502920" lvl="1" indent="0">
              <a:buNone/>
            </a:pPr>
            <a:r>
              <a:rPr lang="en-US" altLang="zh-TW" dirty="0" smtClean="0"/>
              <a:t>(2) </a:t>
            </a:r>
            <a:r>
              <a:rPr lang="da-DK" altLang="zh-TW" dirty="0"/>
              <a:t>(Cho, Ryu et al. 2004)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Senescent diploid cells have a flat large shape</a:t>
            </a:r>
            <a:r>
              <a:rPr lang="da-DK" altLang="zh-TW" dirty="0" smtClean="0"/>
              <a:t>.</a:t>
            </a:r>
          </a:p>
          <a:p>
            <a:pPr lvl="1"/>
            <a:r>
              <a:rPr lang="en-US" altLang="zh-TW" dirty="0" smtClean="0"/>
              <a:t>The relationships between </a:t>
            </a:r>
            <a:r>
              <a:rPr lang="en-US" altLang="zh-TW" dirty="0" err="1" smtClean="0"/>
              <a:t>integrins</a:t>
            </a:r>
            <a:r>
              <a:rPr lang="en-US" altLang="zh-TW" dirty="0" smtClean="0"/>
              <a:t>, focal adhesion complexes, and small Rho </a:t>
            </a:r>
            <a:r>
              <a:rPr lang="en-US" altLang="zh-TW" dirty="0" err="1" smtClean="0"/>
              <a:t>GTPases</a:t>
            </a:r>
            <a:r>
              <a:rPr lang="en-US" altLang="zh-TW" dirty="0" smtClean="0"/>
              <a:t> with caveolin-1:</a:t>
            </a:r>
          </a:p>
          <a:p>
            <a:pPr lvl="2"/>
            <a:r>
              <a:rPr lang="en-US" altLang="zh-TW" dirty="0" smtClean="0"/>
              <a:t>integrin β1 and FAK</a:t>
            </a:r>
            <a:r>
              <a:rPr lang="zh-TW" altLang="en-US" dirty="0"/>
              <a:t> </a:t>
            </a:r>
            <a:r>
              <a:rPr lang="zh-TW" altLang="en-US" dirty="0" smtClean="0"/>
              <a:t>↑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FAK</a:t>
            </a:r>
            <a:r>
              <a:rPr lang="zh-TW" altLang="en-US" dirty="0"/>
              <a:t> </a:t>
            </a:r>
            <a:r>
              <a:rPr lang="en-US" altLang="zh-TW" dirty="0" smtClean="0"/>
              <a:t>and </a:t>
            </a:r>
            <a:r>
              <a:rPr lang="en-US" altLang="zh-TW" dirty="0" err="1" smtClean="0"/>
              <a:t>paxillin</a:t>
            </a:r>
            <a:r>
              <a:rPr lang="en-US" altLang="zh-TW" dirty="0" smtClean="0"/>
              <a:t> phosphorylation </a:t>
            </a:r>
            <a:r>
              <a:rPr lang="zh-TW" altLang="en-US" dirty="0" smtClean="0"/>
              <a:t>↑ →</a:t>
            </a:r>
            <a:r>
              <a:rPr lang="en-US" altLang="zh-TW" dirty="0"/>
              <a:t> </a:t>
            </a:r>
            <a:r>
              <a:rPr lang="en-US" altLang="zh-TW" dirty="0" smtClean="0"/>
              <a:t>Focal adhesion formation</a:t>
            </a:r>
          </a:p>
          <a:p>
            <a:pPr lvl="2"/>
            <a:r>
              <a:rPr lang="en-US" altLang="zh-TW" dirty="0" smtClean="0"/>
              <a:t>Rho </a:t>
            </a:r>
            <a:r>
              <a:rPr lang="en-US" altLang="zh-TW" dirty="0" err="1" smtClean="0"/>
              <a:t>GTPases</a:t>
            </a:r>
            <a:r>
              <a:rPr lang="en-US" altLang="zh-TW" dirty="0" smtClean="0"/>
              <a:t> Cdc42 and Rac1 highly activated</a:t>
            </a:r>
          </a:p>
          <a:p>
            <a:pPr lvl="2"/>
            <a:r>
              <a:rPr lang="en-US" altLang="zh-TW" b="1" dirty="0" smtClean="0"/>
              <a:t>Focal adhesion complexes and Rho </a:t>
            </a:r>
            <a:r>
              <a:rPr lang="en-US" altLang="zh-TW" b="1" dirty="0" err="1" smtClean="0"/>
              <a:t>GTPases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↑ </a:t>
            </a:r>
            <a:r>
              <a:rPr lang="en-US" altLang="zh-TW" b="1" dirty="0" smtClean="0"/>
              <a:t>in </a:t>
            </a:r>
            <a:r>
              <a:rPr lang="en-US" altLang="zh-TW" b="1" dirty="0" err="1" smtClean="0"/>
              <a:t>caveolin</a:t>
            </a:r>
            <a:r>
              <a:rPr lang="en-US" altLang="zh-TW" b="1" dirty="0" smtClean="0"/>
              <a:t>-rich membrane domain in senescent cells.</a:t>
            </a:r>
          </a:p>
          <a:p>
            <a:pPr lvl="2"/>
            <a:r>
              <a:rPr lang="en-US" altLang="zh-TW" b="1" dirty="0" smtClean="0"/>
              <a:t>Activated Rac1 and Cdc42 directly interacted with caveolin-1.</a:t>
            </a:r>
          </a:p>
          <a:p>
            <a:pPr lvl="2"/>
            <a:r>
              <a:rPr lang="en-US" altLang="zh-TW" dirty="0" smtClean="0"/>
              <a:t>Caveolin-1 knockout </a:t>
            </a:r>
            <a:r>
              <a:rPr lang="zh-TW" altLang="en-US" dirty="0" smtClean="0"/>
              <a:t>→ </a:t>
            </a:r>
            <a:r>
              <a:rPr lang="en-US" altLang="zh-TW" dirty="0" smtClean="0"/>
              <a:t>young cell-like small spindle shape.</a:t>
            </a:r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117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Potential</a:t>
            </a:r>
            <a:r>
              <a:rPr lang="ja-JP" altLang="en-US" dirty="0" smtClean="0"/>
              <a:t> </a:t>
            </a:r>
            <a:r>
              <a:rPr lang="en-US" altLang="zh-TW" dirty="0" smtClean="0"/>
              <a:t>obstacles:</a:t>
            </a:r>
            <a:br>
              <a:rPr lang="en-US" altLang="zh-TW" dirty="0" smtClean="0"/>
            </a:br>
            <a:r>
              <a:rPr lang="en-US" altLang="zh-TW" dirty="0" smtClean="0"/>
              <a:t>1. </a:t>
            </a:r>
            <a:r>
              <a:rPr lang="en-US" altLang="zh-TW" sz="2400" dirty="0" smtClean="0"/>
              <a:t>Are </a:t>
            </a:r>
            <a:r>
              <a:rPr lang="en-US" altLang="zh-TW" sz="2400" dirty="0"/>
              <a:t>different types of receptors involved in cell aging? (</a:t>
            </a:r>
            <a:r>
              <a:rPr lang="en-US" altLang="zh-TW" sz="2400" dirty="0" err="1"/>
              <a:t>Dumitriu</a:t>
            </a:r>
            <a:r>
              <a:rPr lang="en-US" altLang="zh-TW" sz="2400" dirty="0"/>
              <a:t> et al., 2010)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5486400"/>
            <a:ext cx="7315200" cy="1234440"/>
          </a:xfrm>
        </p:spPr>
        <p:txBody>
          <a:bodyPr/>
          <a:lstStyle/>
          <a:p>
            <a:r>
              <a:rPr lang="en-US" altLang="zh-TW" dirty="0" smtClean="0"/>
              <a:t>Methods: </a:t>
            </a:r>
          </a:p>
          <a:p>
            <a:pPr lvl="1"/>
            <a:r>
              <a:rPr lang="en-US" altLang="zh-TW" dirty="0" smtClean="0"/>
              <a:t>Spine head volume/diameter</a:t>
            </a:r>
          </a:p>
          <a:p>
            <a:pPr lvl="1"/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612" y="530352"/>
            <a:ext cx="5829953" cy="49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0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Potential obstacles:</a:t>
            </a:r>
            <a:br>
              <a:rPr lang="en-US" altLang="zh-TW" dirty="0" smtClean="0"/>
            </a:br>
            <a:r>
              <a:rPr lang="en-US" altLang="zh-TW" dirty="0" smtClean="0"/>
              <a:t>2. </a:t>
            </a:r>
            <a:r>
              <a:rPr lang="en-US" altLang="zh-TW" sz="2400" dirty="0" smtClean="0"/>
              <a:t>Uncertainty </a:t>
            </a:r>
            <a:r>
              <a:rPr lang="en-US" altLang="zh-TW" sz="2400" dirty="0"/>
              <a:t>in the possibility of quantification.</a:t>
            </a:r>
            <a:br>
              <a:rPr lang="en-US" altLang="zh-TW" sz="2400" dirty="0"/>
            </a:b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1764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1530</TotalTime>
  <Words>273</Words>
  <Application>Microsoft Office PowerPoint</Application>
  <PresentationFormat>寬螢幕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ＭＳ ゴシック</vt:lpstr>
      <vt:lpstr>微軟正黑體</vt:lpstr>
      <vt:lpstr>Corbel</vt:lpstr>
      <vt:lpstr>Wingdings 2</vt:lpstr>
      <vt:lpstr>框架</vt:lpstr>
      <vt:lpstr>Cell morphology and aging</vt:lpstr>
      <vt:lpstr>Morphology changes of interest</vt:lpstr>
      <vt:lpstr>Morphology phenotypes of senescence/ aging</vt:lpstr>
      <vt:lpstr>Morphology phenotypes of senescence/ aging</vt:lpstr>
      <vt:lpstr>Morphology phenotypes of senescence/ aging </vt:lpstr>
      <vt:lpstr>Potential obstacles: 1. Are different types of receptors involved in cell aging? (Dumitriu et al., 2010)</vt:lpstr>
      <vt:lpstr>Potential obstacles: 2. Uncertainty in the possibility of quantification.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20180903</dc:title>
  <dc:creator>Windows 使用者</dc:creator>
  <cp:lastModifiedBy>lib1</cp:lastModifiedBy>
  <cp:revision>46</cp:revision>
  <dcterms:created xsi:type="dcterms:W3CDTF">2018-09-01T13:42:52Z</dcterms:created>
  <dcterms:modified xsi:type="dcterms:W3CDTF">2018-09-05T06:04:08Z</dcterms:modified>
</cp:coreProperties>
</file>