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1" r:id="rId4"/>
    <p:sldId id="260" r:id="rId5"/>
    <p:sldId id="262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50505-8E4A-45BC-988E-2A5D2C74D7A0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A8C7-ACDE-4CBF-BD40-A408DFC829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069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表格化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包含各篇論文內的</a:t>
            </a:r>
            <a:r>
              <a:rPr lang="en-US" altLang="zh-TW" dirty="0" smtClean="0"/>
              <a:t>cell</a:t>
            </a:r>
            <a:r>
              <a:rPr lang="zh-TW" altLang="en-US" dirty="0" smtClean="0"/>
              <a:t> </a:t>
            </a:r>
            <a:r>
              <a:rPr lang="en-US" altLang="zh-TW" dirty="0" smtClean="0"/>
              <a:t>lines</a:t>
            </a:r>
            <a:r>
              <a:rPr lang="zh-TW" altLang="en-US" dirty="0" smtClean="0"/>
              <a:t>、確定老化的分子數據或方法、觀察的</a:t>
            </a:r>
            <a:r>
              <a:rPr lang="en-US" altLang="zh-TW" dirty="0" smtClean="0"/>
              <a:t>morphology changes</a:t>
            </a:r>
            <a:r>
              <a:rPr lang="zh-TW" altLang="en-US" smtClean="0"/>
              <a:t>、</a:t>
            </a:r>
            <a:r>
              <a:rPr lang="zh-TW" altLang="en-US" smtClean="0"/>
              <a:t>老化的相關分子數據</a:t>
            </a:r>
            <a:r>
              <a:rPr lang="en-US" altLang="zh-TW" smtClean="0"/>
              <a:t>)</a:t>
            </a:r>
            <a:r>
              <a:rPr lang="zh-TW" altLang="en-US" dirty="0" smtClean="0"/>
              <a:t>、先看細胞株的樣子、可能可以看得特徵：細胞的</a:t>
            </a:r>
            <a:r>
              <a:rPr lang="en-US" altLang="zh-TW" dirty="0" smtClean="0"/>
              <a:t>3D</a:t>
            </a:r>
            <a:r>
              <a:rPr lang="zh-TW" altLang="en-US" dirty="0" smtClean="0"/>
              <a:t>、厚度、細胞的縱切面曲度、細胞核形狀、細胞形狀、細胞大小、各種面積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3A8C7-ACDE-4CBF-BD40-A408DFC829B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92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D7D-7DCF-44C0-8CCC-2EDA2429B62A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3EF2-7D6C-4968-8229-47D43381FD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49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D7D-7DCF-44C0-8CCC-2EDA2429B62A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3EF2-7D6C-4968-8229-47D43381FD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65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D7D-7DCF-44C0-8CCC-2EDA2429B62A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3EF2-7D6C-4968-8229-47D43381FD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35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D7D-7DCF-44C0-8CCC-2EDA2429B62A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3EF2-7D6C-4968-8229-47D43381FD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37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D7D-7DCF-44C0-8CCC-2EDA2429B62A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3EF2-7D6C-4968-8229-47D43381FD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42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D7D-7DCF-44C0-8CCC-2EDA2429B62A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3EF2-7D6C-4968-8229-47D43381FD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72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D7D-7DCF-44C0-8CCC-2EDA2429B62A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3EF2-7D6C-4968-8229-47D43381FD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43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D7D-7DCF-44C0-8CCC-2EDA2429B62A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3EF2-7D6C-4968-8229-47D43381FD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69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D7D-7DCF-44C0-8CCC-2EDA2429B62A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3EF2-7D6C-4968-8229-47D43381FD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09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D7D-7DCF-44C0-8CCC-2EDA2429B62A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3EF2-7D6C-4968-8229-47D43381FD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23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D7D-7DCF-44C0-8CCC-2EDA2429B62A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3EF2-7D6C-4968-8229-47D43381FD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0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33DD7D-7DCF-44C0-8CCC-2EDA2429B62A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A9C3EF2-7D6C-4968-8229-47D43381FD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75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Cell morphology and aging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20180906</a:t>
            </a:r>
          </a:p>
          <a:p>
            <a:r>
              <a:rPr lang="en-US" altLang="zh-TW" dirty="0" err="1" smtClean="0"/>
              <a:t>Yihong</a:t>
            </a:r>
            <a:r>
              <a:rPr lang="en-US" altLang="zh-TW" dirty="0" smtClean="0"/>
              <a:t> </a:t>
            </a:r>
            <a:r>
              <a:rPr lang="en-US" altLang="zh-TW" dirty="0" smtClean="0"/>
              <a:t>Wu (exp. </a:t>
            </a:r>
            <a:r>
              <a:rPr lang="zh-TW" altLang="en-US" dirty="0" smtClean="0"/>
              <a:t>血管平滑肌細胞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4894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Morphology changes of interest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Mitochondria: rapid fission (Bossy-Wetzel, </a:t>
            </a:r>
            <a:r>
              <a:rPr lang="en-US" altLang="zh-TW" dirty="0" err="1" smtClean="0"/>
              <a:t>Barsoum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Godzik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Schwarzenbacher</a:t>
            </a:r>
            <a:r>
              <a:rPr lang="en-US" altLang="zh-TW" dirty="0" smtClean="0"/>
              <a:t>, &amp; Lipton, 2003)</a:t>
            </a:r>
          </a:p>
          <a:p>
            <a:r>
              <a:rPr lang="en-US" altLang="zh-TW" dirty="0" smtClean="0"/>
              <a:t>Nucleus: nucleus architecture in HGPS cells (</a:t>
            </a:r>
            <a:r>
              <a:rPr lang="en-US" altLang="zh-TW" dirty="0" err="1" smtClean="0"/>
              <a:t>Haithcock</a:t>
            </a:r>
            <a:r>
              <a:rPr lang="en-US" altLang="zh-TW" dirty="0" smtClean="0"/>
              <a:t> et al., 2005)</a:t>
            </a:r>
          </a:p>
          <a:p>
            <a:pPr lvl="1"/>
            <a:r>
              <a:rPr lang="en-US" altLang="zh-TW" dirty="0" smtClean="0"/>
              <a:t>Changes of nuclear shape</a:t>
            </a:r>
          </a:p>
          <a:p>
            <a:pPr lvl="1"/>
            <a:r>
              <a:rPr lang="en-US" altLang="zh-TW" dirty="0" smtClean="0"/>
              <a:t>Loss of peripheral heterochromatin</a:t>
            </a:r>
          </a:p>
          <a:p>
            <a:pPr lvl="1"/>
            <a:r>
              <a:rPr lang="en-US" altLang="zh-TW" dirty="0" smtClean="0"/>
              <a:t>“…reducing the level of </a:t>
            </a:r>
            <a:r>
              <a:rPr lang="en-US" altLang="zh-TW" dirty="0" err="1"/>
              <a:t>l</a:t>
            </a:r>
            <a:r>
              <a:rPr lang="en-US" altLang="zh-TW" dirty="0" err="1" smtClean="0"/>
              <a:t>amin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lamin</a:t>
            </a:r>
            <a:r>
              <a:rPr lang="en-US" altLang="zh-TW" dirty="0" smtClean="0"/>
              <a:t>-associated LEM domain proteins leads to shortening of lifespan. ”</a:t>
            </a:r>
          </a:p>
          <a:p>
            <a:r>
              <a:rPr lang="en-US" altLang="zh-TW" dirty="0" smtClean="0"/>
              <a:t>ROS burden: fluorescent ROS indicator </a:t>
            </a:r>
            <a:r>
              <a:rPr lang="en-US" altLang="zh-TW" dirty="0" err="1" smtClean="0"/>
              <a:t>dihydroethidium</a:t>
            </a:r>
            <a:r>
              <a:rPr lang="en-US" altLang="zh-TW" dirty="0" smtClean="0"/>
              <a:t> (DHE)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4232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Morphology phenotypes of senescence/ aging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Aging</a:t>
            </a:r>
          </a:p>
          <a:p>
            <a:pPr lvl="1"/>
            <a:r>
              <a:rPr lang="en-US" altLang="zh-TW" dirty="0"/>
              <a:t>Mitochondria rapid fission (Bossy-Wetzel, </a:t>
            </a:r>
            <a:r>
              <a:rPr lang="en-US" altLang="zh-TW" dirty="0" err="1"/>
              <a:t>Barsoum</a:t>
            </a:r>
            <a:r>
              <a:rPr lang="en-US" altLang="zh-TW" dirty="0"/>
              <a:t>, </a:t>
            </a:r>
            <a:r>
              <a:rPr lang="en-US" altLang="zh-TW" dirty="0" err="1"/>
              <a:t>Godzik</a:t>
            </a:r>
            <a:r>
              <a:rPr lang="en-US" altLang="zh-TW" dirty="0"/>
              <a:t>, </a:t>
            </a:r>
            <a:r>
              <a:rPr lang="en-US" altLang="zh-TW" dirty="0" err="1"/>
              <a:t>Schwarzenbacher</a:t>
            </a:r>
            <a:r>
              <a:rPr lang="en-US" altLang="zh-TW" dirty="0"/>
              <a:t>, &amp; Lipton, 2003)</a:t>
            </a:r>
          </a:p>
          <a:p>
            <a:pPr lvl="1"/>
            <a:r>
              <a:rPr lang="en-US" altLang="zh-TW" dirty="0"/>
              <a:t>Nucleus architecture in HGPS cells (</a:t>
            </a:r>
            <a:r>
              <a:rPr lang="en-US" altLang="zh-TW" dirty="0" err="1"/>
              <a:t>Haithcock</a:t>
            </a:r>
            <a:r>
              <a:rPr lang="en-US" altLang="zh-TW" dirty="0"/>
              <a:t> et al., 2005)</a:t>
            </a:r>
          </a:p>
          <a:p>
            <a:pPr lvl="1"/>
            <a:r>
              <a:rPr lang="en-US" altLang="zh-TW" dirty="0"/>
              <a:t>ROS burden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208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Morphology phenotypes of senescence/ aging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67768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Senescence</a:t>
            </a:r>
          </a:p>
          <a:p>
            <a:pPr marL="502920" lvl="1" indent="0">
              <a:buNone/>
            </a:pPr>
            <a:r>
              <a:rPr lang="en-US" altLang="zh-TW" dirty="0" smtClean="0"/>
              <a:t>(1) </a:t>
            </a:r>
            <a:r>
              <a:rPr lang="en-US" altLang="zh-TW" dirty="0"/>
              <a:t>(Park et al., 2010)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MARCH5 knockdown</a:t>
            </a:r>
            <a:r>
              <a:rPr lang="zh-TW" altLang="en-US" dirty="0" smtClean="0"/>
              <a:t>→</a:t>
            </a:r>
            <a:r>
              <a:rPr lang="en-US" altLang="zh-TW" dirty="0" smtClean="0"/>
              <a:t>Mfn1</a:t>
            </a:r>
            <a:r>
              <a:rPr lang="zh-TW" altLang="en-US" dirty="0" smtClean="0"/>
              <a:t>↑→</a:t>
            </a:r>
            <a:r>
              <a:rPr lang="en-US" altLang="zh-TW" dirty="0" smtClean="0"/>
              <a:t>accumulation of highly interconnected and elongated mitochondria.</a:t>
            </a:r>
          </a:p>
          <a:p>
            <a:pPr lvl="1"/>
            <a:r>
              <a:rPr lang="en-US" altLang="zh-TW" dirty="0" smtClean="0"/>
              <a:t>MARCH5 </a:t>
            </a:r>
            <a:r>
              <a:rPr lang="en-US" altLang="zh-TW" dirty="0" err="1" smtClean="0"/>
              <a:t>shRNA</a:t>
            </a:r>
            <a:r>
              <a:rPr lang="en-US" altLang="zh-TW" dirty="0" smtClean="0"/>
              <a:t> or RING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domain mutant</a:t>
            </a:r>
            <a:r>
              <a:rPr lang="zh-TW" altLang="en-US" dirty="0" smtClean="0"/>
              <a:t>→</a:t>
            </a:r>
            <a:r>
              <a:rPr lang="en-US" altLang="zh-TW" dirty="0" smtClean="0"/>
              <a:t>cellular enlargement and flattening accompanied by </a:t>
            </a:r>
            <a:r>
              <a:rPr lang="en-US" altLang="zh-TW" dirty="0" smtClean="0"/>
              <a:t>increased </a:t>
            </a:r>
            <a:r>
              <a:rPr lang="en-US" altLang="zh-TW" dirty="0" smtClean="0"/>
              <a:t>senescence-associated β-galactosidase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activity.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3475916" y="3541792"/>
            <a:ext cx="8264547" cy="2520000"/>
            <a:chOff x="3475916" y="2758021"/>
            <a:chExt cx="8264547" cy="25200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5916" y="2758021"/>
              <a:ext cx="2761148" cy="252000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1888" y="2758021"/>
              <a:ext cx="2109099" cy="2520000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95811" y="2758021"/>
              <a:ext cx="3144652" cy="25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8679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Morphology phenotypes of senescence/ aging 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404040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Senescence</a:t>
            </a:r>
          </a:p>
          <a:p>
            <a:pPr marL="502920" lvl="1" indent="0">
              <a:buNone/>
            </a:pPr>
            <a:r>
              <a:rPr lang="en-US" altLang="zh-TW" dirty="0" smtClean="0"/>
              <a:t>(2) </a:t>
            </a:r>
            <a:r>
              <a:rPr lang="da-DK" altLang="zh-TW" dirty="0"/>
              <a:t>(Cho, Ryu et al. 2004)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Senescent diploid cells have a flat large shape</a:t>
            </a:r>
            <a:r>
              <a:rPr lang="da-DK" altLang="zh-TW" dirty="0" smtClean="0"/>
              <a:t>.</a:t>
            </a:r>
          </a:p>
          <a:p>
            <a:pPr lvl="1"/>
            <a:r>
              <a:rPr lang="en-US" altLang="zh-TW" dirty="0" smtClean="0"/>
              <a:t>The relationships between </a:t>
            </a:r>
            <a:r>
              <a:rPr lang="en-US" altLang="zh-TW" dirty="0" err="1" smtClean="0"/>
              <a:t>integrins</a:t>
            </a:r>
            <a:r>
              <a:rPr lang="en-US" altLang="zh-TW" dirty="0" smtClean="0"/>
              <a:t>, focal adhesion complexes, and small Rho </a:t>
            </a:r>
            <a:r>
              <a:rPr lang="en-US" altLang="zh-TW" dirty="0" err="1" smtClean="0"/>
              <a:t>GTPases</a:t>
            </a:r>
            <a:r>
              <a:rPr lang="en-US" altLang="zh-TW" dirty="0" smtClean="0"/>
              <a:t> with caveolin-1:</a:t>
            </a:r>
          </a:p>
          <a:p>
            <a:pPr lvl="2"/>
            <a:r>
              <a:rPr lang="en-US" altLang="zh-TW" dirty="0" smtClean="0"/>
              <a:t>integrin β1 and FAK</a:t>
            </a:r>
            <a:r>
              <a:rPr lang="zh-TW" altLang="en-US" dirty="0"/>
              <a:t> </a:t>
            </a:r>
            <a:r>
              <a:rPr lang="zh-TW" altLang="en-US" dirty="0" smtClean="0"/>
              <a:t>↑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FAK</a:t>
            </a:r>
            <a:r>
              <a:rPr lang="zh-TW" altLang="en-US" dirty="0"/>
              <a:t> </a:t>
            </a:r>
            <a:r>
              <a:rPr lang="en-US" altLang="zh-TW" dirty="0" smtClean="0"/>
              <a:t>and </a:t>
            </a:r>
            <a:r>
              <a:rPr lang="en-US" altLang="zh-TW" dirty="0" err="1" smtClean="0"/>
              <a:t>paxillin</a:t>
            </a:r>
            <a:r>
              <a:rPr lang="en-US" altLang="zh-TW" dirty="0" smtClean="0"/>
              <a:t> phosphorylation </a:t>
            </a:r>
            <a:r>
              <a:rPr lang="zh-TW" altLang="en-US" dirty="0" smtClean="0"/>
              <a:t>↑ →</a:t>
            </a:r>
            <a:r>
              <a:rPr lang="en-US" altLang="zh-TW" dirty="0"/>
              <a:t> </a:t>
            </a:r>
            <a:r>
              <a:rPr lang="en-US" altLang="zh-TW" dirty="0" smtClean="0"/>
              <a:t>Focal adhesion formation</a:t>
            </a:r>
          </a:p>
          <a:p>
            <a:pPr lvl="2"/>
            <a:r>
              <a:rPr lang="en-US" altLang="zh-TW" dirty="0" smtClean="0"/>
              <a:t>Rho </a:t>
            </a:r>
            <a:r>
              <a:rPr lang="en-US" altLang="zh-TW" dirty="0" err="1" smtClean="0"/>
              <a:t>GTPases</a:t>
            </a:r>
            <a:r>
              <a:rPr lang="en-US" altLang="zh-TW" dirty="0" smtClean="0"/>
              <a:t> Cdc42 and Rac1 highly activated</a:t>
            </a:r>
          </a:p>
          <a:p>
            <a:pPr lvl="2"/>
            <a:r>
              <a:rPr lang="en-US" altLang="zh-TW" b="1" dirty="0" smtClean="0"/>
              <a:t>Focal adhesion complexes and Rho </a:t>
            </a:r>
            <a:r>
              <a:rPr lang="en-US" altLang="zh-TW" b="1" dirty="0" err="1" smtClean="0"/>
              <a:t>GTPases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↑ </a:t>
            </a:r>
            <a:r>
              <a:rPr lang="en-US" altLang="zh-TW" b="1" dirty="0" smtClean="0"/>
              <a:t>in </a:t>
            </a:r>
            <a:r>
              <a:rPr lang="en-US" altLang="zh-TW" b="1" dirty="0" err="1" smtClean="0"/>
              <a:t>caveolin</a:t>
            </a:r>
            <a:r>
              <a:rPr lang="en-US" altLang="zh-TW" b="1" dirty="0" smtClean="0"/>
              <a:t>-rich membrane domain in senescent cells.</a:t>
            </a:r>
          </a:p>
          <a:p>
            <a:pPr lvl="2"/>
            <a:r>
              <a:rPr lang="en-US" altLang="zh-TW" b="1" dirty="0" smtClean="0"/>
              <a:t>Activated Rac1 and Cdc42 directly interacted with caveolin-1.</a:t>
            </a:r>
          </a:p>
          <a:p>
            <a:pPr lvl="2"/>
            <a:r>
              <a:rPr lang="en-US" altLang="zh-TW" dirty="0" smtClean="0"/>
              <a:t>Caveolin-1 knockout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young cell-like small spindle shape.</a:t>
            </a:r>
          </a:p>
          <a:p>
            <a:pPr lvl="2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31652" t="25731" r="25259" b="42243"/>
          <a:stretch/>
        </p:blipFill>
        <p:spPr>
          <a:xfrm>
            <a:off x="8714400" y="4454496"/>
            <a:ext cx="2826328" cy="217318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24292" y="5280460"/>
            <a:ext cx="44532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Senescent cells showed 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irregular large flat </a:t>
            </a:r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shapes </a:t>
            </a:r>
            <a:r>
              <a:rPr lang="en-US" altLang="zh-TW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versus 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young cells and increased levels of focal adhesion, </a:t>
            </a:r>
            <a:r>
              <a:rPr lang="en-US" altLang="zh-TW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lamellipodia</a:t>
            </a:r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and </a:t>
            </a:r>
            <a:r>
              <a:rPr lang="en-US" altLang="zh-TW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filopodia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(Fig. 1</a:t>
            </a:r>
            <a:r>
              <a:rPr lang="en-US" altLang="zh-TW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  <a:endParaRPr lang="zh-TW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174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Lamellipodia</a:t>
            </a:r>
            <a:r>
              <a:rPr lang="en-US" altLang="zh-TW" dirty="0" smtClean="0"/>
              <a:t> v. </a:t>
            </a:r>
            <a:r>
              <a:rPr lang="en-US" altLang="zh-TW" dirty="0" err="1" smtClean="0"/>
              <a:t>Filopodia</a:t>
            </a:r>
            <a:r>
              <a:rPr lang="en-US" altLang="zh-TW" dirty="0"/>
              <a:t> </a:t>
            </a:r>
            <a:r>
              <a:rPr lang="en-US" altLang="zh-TW" dirty="0" smtClean="0"/>
              <a:t>v. stress fiber </a:t>
            </a:r>
            <a:r>
              <a:rPr lang="da-DK" altLang="zh-TW" dirty="0" smtClean="0"/>
              <a:t>(Cho, Ryu et al. 2004)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ãfilopodia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04" y="641006"/>
            <a:ext cx="3860954" cy="321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filopodia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843" y="3858467"/>
            <a:ext cx="4762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filopodiaã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093" y="258467"/>
            <a:ext cx="3197801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039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Arising questions:</a:t>
            </a:r>
            <a:br>
              <a:rPr lang="en-US" altLang="zh-TW" dirty="0" smtClean="0"/>
            </a:br>
            <a:r>
              <a:rPr lang="en-US" altLang="zh-TW" dirty="0" smtClean="0"/>
              <a:t>1. </a:t>
            </a:r>
            <a:r>
              <a:rPr lang="en-US" altLang="zh-TW" sz="2400" dirty="0" smtClean="0"/>
              <a:t>Are </a:t>
            </a:r>
            <a:r>
              <a:rPr lang="en-US" altLang="zh-TW" sz="2400" dirty="0"/>
              <a:t>different types of receptors involved in cell aging? (</a:t>
            </a:r>
            <a:r>
              <a:rPr lang="en-US" altLang="zh-TW" sz="2400" dirty="0" err="1"/>
              <a:t>Dumitriu</a:t>
            </a:r>
            <a:r>
              <a:rPr lang="en-US" altLang="zh-TW" sz="2400" dirty="0"/>
              <a:t> et al., 2010)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8" y="5486400"/>
            <a:ext cx="7315200" cy="1234440"/>
          </a:xfrm>
        </p:spPr>
        <p:txBody>
          <a:bodyPr/>
          <a:lstStyle/>
          <a:p>
            <a:r>
              <a:rPr lang="en-US" altLang="zh-TW" dirty="0" smtClean="0"/>
              <a:t>Methods: </a:t>
            </a:r>
          </a:p>
          <a:p>
            <a:pPr lvl="1"/>
            <a:r>
              <a:rPr lang="en-US" altLang="zh-TW" dirty="0" smtClean="0"/>
              <a:t>Spine head volume/diameter</a:t>
            </a:r>
          </a:p>
          <a:p>
            <a:pPr lvl="1"/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996" y="667512"/>
            <a:ext cx="5829953" cy="49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06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Potential obstacles:</a:t>
            </a:r>
            <a:br>
              <a:rPr lang="en-US" altLang="zh-TW" dirty="0" smtClean="0"/>
            </a:b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Uncertainty of </a:t>
            </a:r>
            <a:r>
              <a:rPr lang="en-US" altLang="zh-TW" dirty="0" smtClean="0"/>
              <a:t>the viability </a:t>
            </a:r>
            <a:r>
              <a:rPr lang="en-US" altLang="zh-TW" dirty="0"/>
              <a:t>to quantify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2.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17641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1865</TotalTime>
  <Words>403</Words>
  <Application>Microsoft Office PowerPoint</Application>
  <PresentationFormat>寬螢幕</PresentationFormat>
  <Paragraphs>41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Calibri</vt:lpstr>
      <vt:lpstr>Corbel</vt:lpstr>
      <vt:lpstr>Wingdings 2</vt:lpstr>
      <vt:lpstr>框架</vt:lpstr>
      <vt:lpstr>Cell morphology and aging</vt:lpstr>
      <vt:lpstr>Morphology changes of interest</vt:lpstr>
      <vt:lpstr>Morphology phenotypes of senescence/ aging</vt:lpstr>
      <vt:lpstr>Morphology phenotypes of senescence/ aging</vt:lpstr>
      <vt:lpstr>Morphology phenotypes of senescence/ aging </vt:lpstr>
      <vt:lpstr>Lamellipodia v. Filopodia v. stress fiber (Cho, Ryu et al. 2004)</vt:lpstr>
      <vt:lpstr>Arising questions: 1. Are different types of receptors involved in cell aging? (Dumitriu et al., 2010)</vt:lpstr>
      <vt:lpstr>Potential obstacles: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20180903</dc:title>
  <dc:creator>Windows 使用者</dc:creator>
  <cp:lastModifiedBy>Windows 使用者</cp:lastModifiedBy>
  <cp:revision>72</cp:revision>
  <dcterms:created xsi:type="dcterms:W3CDTF">2018-09-01T13:42:52Z</dcterms:created>
  <dcterms:modified xsi:type="dcterms:W3CDTF">2018-09-06T05:28:35Z</dcterms:modified>
</cp:coreProperties>
</file>