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8C6F6-9720-4F38-B54C-307C8D6F7762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30EC-6CA8-48EB-9A24-AEEE2C1F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3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Under CKD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Frailty</a:t>
            </a:r>
            <a:r>
              <a:rPr lang="en-US" altLang="zh-TW" baseline="0" dirty="0" smtClean="0"/>
              <a:t>’s relation with (adverse health effect) ABCDE….</a:t>
            </a:r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心理因素</a:t>
            </a:r>
            <a:r>
              <a:rPr lang="en-US" altLang="zh-TW" baseline="0" dirty="0" smtClean="0"/>
              <a:t>?</a:t>
            </a:r>
          </a:p>
          <a:p>
            <a:pPr marL="0" indent="0">
              <a:buNone/>
            </a:pPr>
            <a:r>
              <a:rPr lang="zh-TW" altLang="en-US" baseline="0" dirty="0" smtClean="0"/>
              <a:t>下次要整理出表！包含</a:t>
            </a:r>
            <a:r>
              <a:rPr lang="en-US" altLang="zh-TW" baseline="0" dirty="0" smtClean="0"/>
              <a:t>Risk ratio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30EC-6CA8-48EB-9A24-AEEE2C1F0B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16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08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23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92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4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0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0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2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66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3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8A898F-1D6F-43BC-8CB8-F600A1198B3A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7DA1A7C-38BE-4A52-B89B-3FE606B7A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3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-dimer#cite_note-Adam-1" TargetMode="External"/><Relationship Id="rId3" Type="http://schemas.openxmlformats.org/officeDocument/2006/relationships/hyperlink" Target="https://en.wikipedia.org/wiki/Thrombus" TargetMode="External"/><Relationship Id="rId7" Type="http://schemas.openxmlformats.org/officeDocument/2006/relationships/hyperlink" Target="https://en.wikipedia.org/wiki/Cross-link" TargetMode="External"/><Relationship Id="rId2" Type="http://schemas.openxmlformats.org/officeDocument/2006/relationships/hyperlink" Target="https://en.wikipedia.org/wiki/Fibrin_degradation_produ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brin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en.wikipedia.org/wiki/Protein_dim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en.wikipedia.org/wiki/Fibrinolysis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Advers</a:t>
            </a:r>
            <a:r>
              <a:rPr lang="en-US" altLang="zh-TW" dirty="0" smtClean="0"/>
              <a:t>e Health Effects </a:t>
            </a:r>
            <a:r>
              <a:rPr lang="en-US" altLang="zh-TW" dirty="0" smtClean="0"/>
              <a:t>associated </a:t>
            </a:r>
            <a:r>
              <a:rPr lang="en-US" altLang="zh-TW" dirty="0" smtClean="0"/>
              <a:t>with Frailty among </a:t>
            </a:r>
            <a:r>
              <a:rPr lang="en-US" altLang="zh-TW" dirty="0" smtClean="0"/>
              <a:t>CKD patients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20180915</a:t>
            </a:r>
          </a:p>
          <a:p>
            <a:r>
              <a:rPr lang="en-US" altLang="zh-TW" dirty="0" smtClean="0"/>
              <a:t>Patrick </a:t>
            </a:r>
            <a:r>
              <a:rPr lang="en-US" altLang="zh-TW" dirty="0" err="1" smtClean="0"/>
              <a:t>Yihong</a:t>
            </a:r>
            <a:r>
              <a:rPr lang="en-US" altLang="zh-TW" dirty="0" smtClean="0"/>
              <a:t> </a:t>
            </a:r>
            <a:r>
              <a:rPr lang="en-US" altLang="zh-TW" dirty="0" smtClean="0"/>
              <a:t>Wu</a:t>
            </a:r>
            <a:endParaRPr lang="en-US" altLang="zh-TW" dirty="0"/>
          </a:p>
          <a:p>
            <a:r>
              <a:rPr lang="zh-TW" altLang="en-US" dirty="0" smtClean="0"/>
              <a:t>總之主要就是要討論在</a:t>
            </a:r>
            <a:r>
              <a:rPr lang="en-US" altLang="zh-TW" dirty="0" smtClean="0"/>
              <a:t>CKD</a:t>
            </a:r>
            <a:r>
              <a:rPr lang="zh-TW" altLang="en-US" dirty="0" smtClean="0"/>
              <a:t>病人中</a:t>
            </a:r>
            <a:r>
              <a:rPr lang="en-US" altLang="zh-TW" dirty="0" smtClean="0"/>
              <a:t>frailty</a:t>
            </a:r>
            <a:r>
              <a:rPr lang="zh-TW" altLang="en-US" smtClean="0"/>
              <a:t>會造成什麼樣的負面健康影響。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81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闡述關係：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Frailty – comorbidities</a:t>
            </a:r>
          </a:p>
          <a:p>
            <a:pPr lvl="1"/>
            <a:r>
              <a:rPr lang="en-US" altLang="zh-TW" dirty="0" smtClean="0"/>
              <a:t>Frailty – mortality</a:t>
            </a:r>
          </a:p>
          <a:p>
            <a:pPr lvl="1"/>
            <a:r>
              <a:rPr lang="en-US" altLang="zh-TW" smtClean="0"/>
              <a:t>Comorbidities – mortality</a:t>
            </a:r>
          </a:p>
        </p:txBody>
      </p:sp>
    </p:spTree>
    <p:extLst>
      <p:ext uri="{BB962C8B-B14F-4D97-AF65-F5344CB8AC3E}">
        <p14:creationId xmlns:p14="http://schemas.microsoft.com/office/powerpoint/2010/main" val="247151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245617"/>
              </p:ext>
            </p:extLst>
          </p:nvPr>
        </p:nvGraphicFramePr>
        <p:xfrm>
          <a:off x="3447288" y="0"/>
          <a:ext cx="8723376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88">
                  <a:extLst>
                    <a:ext uri="{9D8B030D-6E8A-4147-A177-3AD203B41FA5}">
                      <a16:colId xmlns:a16="http://schemas.microsoft.com/office/drawing/2014/main" val="1573081001"/>
                    </a:ext>
                  </a:extLst>
                </a:gridCol>
                <a:gridCol w="2102146">
                  <a:extLst>
                    <a:ext uri="{9D8B030D-6E8A-4147-A177-3AD203B41FA5}">
                      <a16:colId xmlns:a16="http://schemas.microsoft.com/office/drawing/2014/main" val="3554230761"/>
                    </a:ext>
                  </a:extLst>
                </a:gridCol>
                <a:gridCol w="4088342">
                  <a:extLst>
                    <a:ext uri="{9D8B030D-6E8A-4147-A177-3AD203B41FA5}">
                      <a16:colId xmlns:a16="http://schemas.microsoft.com/office/drawing/2014/main" val="3421376523"/>
                    </a:ext>
                  </a:extLst>
                </a:gridCol>
              </a:tblGrid>
              <a:tr h="7539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Reference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Group/Method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Probable Comorbidities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06970"/>
                  </a:ext>
                </a:extLst>
              </a:tr>
              <a:tr h="6104009">
                <a:tc>
                  <a:txBody>
                    <a:bodyPr/>
                    <a:lstStyle/>
                    <a:p>
                      <a:r>
                        <a:rPr lang="en-US" altLang="zh-TW" sz="1800" b="0" i="0" u="none" baseline="0" dirty="0" smtClean="0"/>
                        <a:t>McAdams-DeMarco, M. A. et al. (2017). Individual Frailty Components and Mortality in Kidney Transplant Recipients. </a:t>
                      </a:r>
                      <a:r>
                        <a:rPr lang="en-US" altLang="zh-TW" sz="1800" b="0" i="1" u="none" baseline="0" dirty="0" smtClean="0"/>
                        <a:t>Transplantation, 101</a:t>
                      </a:r>
                      <a:r>
                        <a:rPr lang="en-US" altLang="zh-TW" sz="1800" b="0" i="0" u="none" baseline="0" dirty="0" smtClean="0"/>
                        <a:t>(9), 2126-2132. doi:10.1097/TP.0000000000001546</a:t>
                      </a:r>
                    </a:p>
                    <a:p>
                      <a:endParaRPr lang="zh-TW" altLang="en-US" sz="1800" b="0" i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663</a:t>
                      </a:r>
                      <a:r>
                        <a:rPr lang="en-US" altLang="zh-TW" sz="1600" baseline="0" dirty="0" smtClean="0"/>
                        <a:t> KT recipients enrolled in cohort study of frailty in transplantation (12/2008-8/2015)</a:t>
                      </a:r>
                    </a:p>
                    <a:p>
                      <a:r>
                        <a:rPr lang="en-US" altLang="zh-TW" sz="1600" baseline="0" dirty="0" smtClean="0"/>
                        <a:t>/</a:t>
                      </a:r>
                    </a:p>
                    <a:p>
                      <a:r>
                        <a:rPr lang="en-US" altLang="zh-TW" sz="1600" dirty="0" smtClean="0"/>
                        <a:t>(1)Frailty, (2)ADL/IADL disability, (3)CESD depression, (4)education, and (5)HRQOL were measured. Multinomial regression is used to identify frailty correlates. Which patterns of the 5 components were associated with mortality were identified using adjusted Cox proportional hazards models.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Independently</a:t>
                      </a:r>
                      <a:r>
                        <a:rPr lang="en-US" altLang="zh-TW" baseline="0" dirty="0" smtClean="0"/>
                        <a:t> associated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frailty: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IADL disability (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基本日常生活活動功能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[activity of daily living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ADL]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、工具性日常生活活動功能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[instrumental activity of daily living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IADL])</a:t>
                      </a:r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(3.22, 95%CI:1.72-6.06)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depressive symptoms </a:t>
                      </a:r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(11.31, 95%CI:3.02-31.82),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a high school education </a:t>
                      </a:r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(3.10, 95% CI:1.30-7.36)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HRQOL </a:t>
                      </a:r>
                      <a:r>
                        <a:rPr lang="en-US" altLang="zh-TW" sz="1800" dirty="0" smtClean="0"/>
                        <a:t>(Health-Related</a:t>
                      </a:r>
                      <a:r>
                        <a:rPr lang="en-US" altLang="zh-TW" sz="1800" baseline="0" dirty="0" smtClean="0"/>
                        <a:t> Quality Of Life</a:t>
                      </a:r>
                      <a:r>
                        <a:rPr lang="en-US" altLang="zh-TW" sz="1800" dirty="0" smtClean="0"/>
                        <a:t>)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(Fair/Poor:3.71, 95%CI:1.48-9.31).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grip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strength,low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physical activity and slowed walk speed (19.4%).</a:t>
                      </a:r>
                    </a:p>
                    <a:p>
                      <a:endParaRPr lang="zh-TW" altLang="en-US" b="0" i="1" u="non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5942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" y="288"/>
            <a:ext cx="3994672" cy="684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25" y="0"/>
            <a:ext cx="4105443" cy="684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783" y="0"/>
            <a:ext cx="5128217" cy="684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0424160" y="4448798"/>
            <a:ext cx="1700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McAdams-DeMarco, M. A., Ying, H., </a:t>
            </a:r>
            <a:r>
              <a:rPr lang="en-US" altLang="zh-TW" sz="1200" dirty="0" err="1"/>
              <a:t>Olorundare</a:t>
            </a:r>
            <a:r>
              <a:rPr lang="en-US" altLang="zh-TW" sz="1200" dirty="0"/>
              <a:t>, I., King, E. A., Haugen, C., </a:t>
            </a:r>
            <a:r>
              <a:rPr lang="en-US" altLang="zh-TW" sz="1200" dirty="0" err="1"/>
              <a:t>Buta</a:t>
            </a:r>
            <a:r>
              <a:rPr lang="en-US" altLang="zh-TW" sz="1200" dirty="0"/>
              <a:t>, B., . . . </a:t>
            </a:r>
            <a:r>
              <a:rPr lang="en-US" altLang="zh-TW" sz="1200" dirty="0" err="1"/>
              <a:t>Segev</a:t>
            </a:r>
            <a:r>
              <a:rPr lang="en-US" altLang="zh-TW" sz="1200" dirty="0"/>
              <a:t>, D. L. (2017). Individual Frailty Components and Mortality in Kidney Transplant Recipients. </a:t>
            </a:r>
            <a:r>
              <a:rPr lang="en-US" altLang="zh-TW" sz="1200" i="1" dirty="0"/>
              <a:t>Transplantation, 101</a:t>
            </a:r>
            <a:r>
              <a:rPr lang="en-US" altLang="zh-TW" sz="1200" dirty="0"/>
              <a:t>(9), 2126-2132. doi:10.1097/TP.0000000000001546</a:t>
            </a:r>
          </a:p>
        </p:txBody>
      </p:sp>
    </p:spTree>
    <p:extLst>
      <p:ext uri="{BB962C8B-B14F-4D97-AF65-F5344CB8AC3E}">
        <p14:creationId xmlns:p14="http://schemas.microsoft.com/office/powerpoint/2010/main" val="11829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125574"/>
              </p:ext>
            </p:extLst>
          </p:nvPr>
        </p:nvGraphicFramePr>
        <p:xfrm>
          <a:off x="3447288" y="0"/>
          <a:ext cx="8723376" cy="6880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88">
                  <a:extLst>
                    <a:ext uri="{9D8B030D-6E8A-4147-A177-3AD203B41FA5}">
                      <a16:colId xmlns:a16="http://schemas.microsoft.com/office/drawing/2014/main" val="1573081001"/>
                    </a:ext>
                  </a:extLst>
                </a:gridCol>
                <a:gridCol w="2102146">
                  <a:extLst>
                    <a:ext uri="{9D8B030D-6E8A-4147-A177-3AD203B41FA5}">
                      <a16:colId xmlns:a16="http://schemas.microsoft.com/office/drawing/2014/main" val="3554230761"/>
                    </a:ext>
                  </a:extLst>
                </a:gridCol>
                <a:gridCol w="4088342">
                  <a:extLst>
                    <a:ext uri="{9D8B030D-6E8A-4147-A177-3AD203B41FA5}">
                      <a16:colId xmlns:a16="http://schemas.microsoft.com/office/drawing/2014/main" val="3421376523"/>
                    </a:ext>
                  </a:extLst>
                </a:gridCol>
              </a:tblGrid>
              <a:tr h="7539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Reference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Group/Method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Probable Comorbidities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06970"/>
                  </a:ext>
                </a:extLst>
              </a:tr>
              <a:tr h="6104009">
                <a:tc>
                  <a:txBody>
                    <a:bodyPr/>
                    <a:lstStyle/>
                    <a:p>
                      <a:r>
                        <a:rPr lang="en-US" altLang="zh-TW" sz="1800" b="0" i="0" u="none" baseline="0" dirty="0" err="1" smtClean="0"/>
                        <a:t>Walston</a:t>
                      </a:r>
                      <a:r>
                        <a:rPr lang="en-US" altLang="zh-TW" sz="1800" b="0" i="0" u="none" baseline="0" dirty="0" smtClean="0"/>
                        <a:t>, J. et al. (2002). Frailty and activation of the inflammation and coagulation systems with and without clinical comorbidities: results from the Cardiovascular Health Study. </a:t>
                      </a:r>
                      <a:r>
                        <a:rPr lang="en-US" altLang="zh-TW" sz="1800" b="0" i="1" u="none" baseline="0" dirty="0" smtClean="0"/>
                        <a:t>Archives of internal medicine, 162</a:t>
                      </a:r>
                      <a:r>
                        <a:rPr lang="en-US" altLang="zh-TW" sz="1800" b="0" i="0" u="none" baseline="0" dirty="0" smtClean="0"/>
                        <a:t>(20), 2333-2341. </a:t>
                      </a:r>
                    </a:p>
                    <a:p>
                      <a:endParaRPr lang="zh-TW" altLang="en-US" sz="1200" b="0" i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4735 community-dwelling </a:t>
                      </a:r>
                    </a:p>
                    <a:p>
                      <a:r>
                        <a:rPr lang="en-US" altLang="zh-TW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adults 65 years and older.</a:t>
                      </a:r>
                    </a:p>
                    <a:p>
                      <a:r>
                        <a:rPr lang="en-US" altLang="zh-TW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Cardiovascular Health Study (CHS)</a:t>
                      </a:r>
                    </a:p>
                    <a:p>
                      <a:r>
                        <a:rPr lang="en-US" altLang="zh-TW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zh-TW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Bivariate relationships between frailty level and physiological measures were evaluated by Pearson</a:t>
                      </a:r>
                      <a:r>
                        <a:rPr lang="en-US" altLang="zh-TW" sz="14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χ</a:t>
                      </a:r>
                      <a:r>
                        <a:rPr lang="en-US" altLang="zh-TW" sz="145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tests for categorical variables and analysis of variance F tests for continuous variables.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zh-TW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Multinomial logistic regression was performed to evaluate multivariable relationships be-tween frailty status and physiological measures. </a:t>
                      </a:r>
                      <a:endParaRPr lang="en-US" altLang="zh-TW" sz="14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跟發炎因子也跟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-clotting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有關！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Frail vs.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nonfrail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participants had increased mean ± SD levels of: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C-reactive protein (5.5 ± 9.8 vs 2.7 ± 4.0 mg/L),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 VIII (13 790 ± 4480 vs 11 860 ± 3460 mg/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and, in a smaller subset,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dimer (647 ± 1033 vs 224 ± 258 ng/mL) (P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≦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.001 for all, χ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for trend). [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D-dimer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(or D dimer) is a 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Fibrin degradation product"/>
                        </a:rPr>
                        <a:t>fibrin degradation product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(or FDP), a small protein fragment present in the blood after a 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rombus"/>
                        </a:rPr>
                        <a:t>blood clot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degraded by 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Fibrinolysis"/>
                        </a:rPr>
                        <a:t>fibrinolysis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is so named because it contains 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Protein dimer"/>
                        </a:rPr>
                        <a:t>two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 fragments of the 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Fibrin"/>
                        </a:rPr>
                        <a:t>fibrin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protein joined by a 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Cross-link"/>
                        </a:rPr>
                        <a:t>cross-link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8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[1]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文中提及 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(Baseline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隨著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frailty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程度而變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TW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lvl="1" indent="-342900">
                        <a:buAutoNum type="alphaUcPeriod"/>
                      </a:pP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CHD (congenital heart disease)</a:t>
                      </a:r>
                    </a:p>
                    <a:p>
                      <a:pPr marL="800100" lvl="1" indent="-342900">
                        <a:buAutoNum type="alphaUcPeriod"/>
                      </a:pP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CHF (congenital heart failure)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59427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7464" y="0"/>
            <a:ext cx="7333200" cy="19785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7464" y="1978526"/>
            <a:ext cx="7333200" cy="43314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954"/>
            <a:ext cx="4866667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172603"/>
              </p:ext>
            </p:extLst>
          </p:nvPr>
        </p:nvGraphicFramePr>
        <p:xfrm>
          <a:off x="3447288" y="0"/>
          <a:ext cx="8723376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88">
                  <a:extLst>
                    <a:ext uri="{9D8B030D-6E8A-4147-A177-3AD203B41FA5}">
                      <a16:colId xmlns:a16="http://schemas.microsoft.com/office/drawing/2014/main" val="1573081001"/>
                    </a:ext>
                  </a:extLst>
                </a:gridCol>
                <a:gridCol w="2102146">
                  <a:extLst>
                    <a:ext uri="{9D8B030D-6E8A-4147-A177-3AD203B41FA5}">
                      <a16:colId xmlns:a16="http://schemas.microsoft.com/office/drawing/2014/main" val="3554230761"/>
                    </a:ext>
                  </a:extLst>
                </a:gridCol>
                <a:gridCol w="4088342">
                  <a:extLst>
                    <a:ext uri="{9D8B030D-6E8A-4147-A177-3AD203B41FA5}">
                      <a16:colId xmlns:a16="http://schemas.microsoft.com/office/drawing/2014/main" val="3421376523"/>
                    </a:ext>
                  </a:extLst>
                </a:gridCol>
              </a:tblGrid>
              <a:tr h="7539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Reference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Group/Method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Probable Comorbidities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06970"/>
                  </a:ext>
                </a:extLst>
              </a:tr>
              <a:tr h="6104009">
                <a:tc>
                  <a:txBody>
                    <a:bodyPr/>
                    <a:lstStyle/>
                    <a:p>
                      <a:r>
                        <a:rPr lang="en-US" altLang="zh-TW" sz="1800" b="0" i="0" u="none" baseline="0" dirty="0" smtClean="0"/>
                        <a:t>Chang, S. S., Weiss, C. O., </a:t>
                      </a:r>
                      <a:r>
                        <a:rPr lang="en-US" altLang="zh-TW" sz="1800" b="0" i="0" u="none" baseline="0" dirty="0" err="1" smtClean="0"/>
                        <a:t>Xue</a:t>
                      </a:r>
                      <a:r>
                        <a:rPr lang="en-US" altLang="zh-TW" sz="1800" b="0" i="0" u="none" baseline="0" dirty="0" smtClean="0"/>
                        <a:t>, Q.-L., &amp; Fried, L. P. (2009). Patterns of comorbid inflammatory diseases in frail older women: the Women’s Health and Aging Studies I and II. </a:t>
                      </a:r>
                      <a:r>
                        <a:rPr lang="en-US" altLang="zh-TW" sz="1800" b="0" i="1" u="none" baseline="0" dirty="0" smtClean="0"/>
                        <a:t>Journals of Gerontology Series A: Biomedical Sciences and Medical Sciences, 65</a:t>
                      </a:r>
                      <a:r>
                        <a:rPr lang="en-US" altLang="zh-TW" sz="1800" b="0" i="0" u="none" baseline="0" dirty="0" smtClean="0"/>
                        <a:t>(4), 407-413. </a:t>
                      </a:r>
                    </a:p>
                    <a:p>
                      <a:endParaRPr lang="zh-TW" altLang="en-US" sz="1200" b="0" i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Women’s Health and Aging Studies I and II &amp; complementary cohorts of community-dwelling women aged 70–79 years from Baltimore, Maryland (n = 620)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Multivariable logistic regression analyses were performed to evaluate the relationships between these diseases and frailty.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Among the frail (11.3%),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15.2% had both depressive symptoms and anemia and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 had pulmonary disease and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anemia.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risk of frailty was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synergistically increased in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those with depressive symptoms and anemia (adjusted risk ratios = 11.93, 95% confidence interval [CI] 4.10–34.76) and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those with pulmonary disease and anemia (risk ratios = 5.57, 95% [CI] 2.14–14.48), compared with those without either disease in each pair. 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attributable proportions 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frail cases due to interaction between the diseases of each pair were 0.56 (95% Ci 0.07–1.05) and 0.61 (95% [CI] 0.18–1.05), respectively.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5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7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507645"/>
              </p:ext>
            </p:extLst>
          </p:nvPr>
        </p:nvGraphicFramePr>
        <p:xfrm>
          <a:off x="3447288" y="0"/>
          <a:ext cx="8723376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88">
                  <a:extLst>
                    <a:ext uri="{9D8B030D-6E8A-4147-A177-3AD203B41FA5}">
                      <a16:colId xmlns:a16="http://schemas.microsoft.com/office/drawing/2014/main" val="1573081001"/>
                    </a:ext>
                  </a:extLst>
                </a:gridCol>
                <a:gridCol w="2102146">
                  <a:extLst>
                    <a:ext uri="{9D8B030D-6E8A-4147-A177-3AD203B41FA5}">
                      <a16:colId xmlns:a16="http://schemas.microsoft.com/office/drawing/2014/main" val="3554230761"/>
                    </a:ext>
                  </a:extLst>
                </a:gridCol>
                <a:gridCol w="4088342">
                  <a:extLst>
                    <a:ext uri="{9D8B030D-6E8A-4147-A177-3AD203B41FA5}">
                      <a16:colId xmlns:a16="http://schemas.microsoft.com/office/drawing/2014/main" val="3421376523"/>
                    </a:ext>
                  </a:extLst>
                </a:gridCol>
              </a:tblGrid>
              <a:tr h="7539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Reference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Group/Method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Probable Comorbidities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06970"/>
                  </a:ext>
                </a:extLst>
              </a:tr>
              <a:tr h="6104009">
                <a:tc>
                  <a:txBody>
                    <a:bodyPr/>
                    <a:lstStyle/>
                    <a:p>
                      <a:r>
                        <a:rPr lang="en-US" altLang="zh-TW" sz="1800" b="0" i="0" u="none" baseline="0" dirty="0" err="1" smtClean="0"/>
                        <a:t>Lattanzio</a:t>
                      </a:r>
                      <a:r>
                        <a:rPr lang="en-US" altLang="zh-TW" sz="1800" b="0" i="0" u="none" baseline="0" dirty="0" smtClean="0"/>
                        <a:t>, F., </a:t>
                      </a:r>
                      <a:r>
                        <a:rPr lang="en-US" altLang="zh-TW" sz="1800" b="0" i="0" u="none" baseline="0" dirty="0" err="1" smtClean="0"/>
                        <a:t>Corsonello</a:t>
                      </a:r>
                      <a:r>
                        <a:rPr lang="en-US" altLang="zh-TW" sz="1800" b="0" i="0" u="none" baseline="0" dirty="0" smtClean="0"/>
                        <a:t>, A., </a:t>
                      </a:r>
                      <a:r>
                        <a:rPr lang="en-US" altLang="zh-TW" sz="1800" b="0" i="0" u="none" baseline="0" dirty="0" err="1" smtClean="0"/>
                        <a:t>Abbatecola</a:t>
                      </a:r>
                      <a:r>
                        <a:rPr lang="en-US" altLang="zh-TW" sz="1800" b="0" i="0" u="none" baseline="0" dirty="0" smtClean="0"/>
                        <a:t>, A. M., </a:t>
                      </a:r>
                      <a:r>
                        <a:rPr lang="en-US" altLang="zh-TW" sz="1800" b="0" i="0" u="none" baseline="0" dirty="0" err="1" smtClean="0"/>
                        <a:t>Volpato</a:t>
                      </a:r>
                      <a:r>
                        <a:rPr lang="en-US" altLang="zh-TW" sz="1800" b="0" i="0" u="none" baseline="0" dirty="0" smtClean="0"/>
                        <a:t>, S., </a:t>
                      </a:r>
                      <a:r>
                        <a:rPr lang="en-US" altLang="zh-TW" sz="1800" b="0" i="0" u="none" baseline="0" dirty="0" err="1" smtClean="0"/>
                        <a:t>Pedone</a:t>
                      </a:r>
                      <a:r>
                        <a:rPr lang="en-US" altLang="zh-TW" sz="1800" b="0" i="0" u="none" baseline="0" dirty="0" smtClean="0"/>
                        <a:t>, C., </a:t>
                      </a:r>
                      <a:r>
                        <a:rPr lang="en-US" altLang="zh-TW" sz="1800" b="0" i="0" u="none" baseline="0" dirty="0" err="1" smtClean="0"/>
                        <a:t>Pranno</a:t>
                      </a:r>
                      <a:r>
                        <a:rPr lang="en-US" altLang="zh-TW" sz="1800" b="0" i="0" u="none" baseline="0" dirty="0" smtClean="0"/>
                        <a:t>, L., . . . </a:t>
                      </a:r>
                      <a:r>
                        <a:rPr lang="en-US" altLang="zh-TW" sz="1800" b="0" i="0" u="none" baseline="0" dirty="0" err="1" smtClean="0"/>
                        <a:t>Antonelli</a:t>
                      </a:r>
                      <a:r>
                        <a:rPr lang="en-US" altLang="zh-TW" sz="1800" b="0" i="0" u="none" baseline="0" dirty="0" smtClean="0"/>
                        <a:t> </a:t>
                      </a:r>
                      <a:r>
                        <a:rPr lang="en-US" altLang="zh-TW" sz="1800" b="0" i="0" u="none" baseline="0" dirty="0" err="1" smtClean="0"/>
                        <a:t>Incalzi</a:t>
                      </a:r>
                      <a:r>
                        <a:rPr lang="en-US" altLang="zh-TW" sz="1800" b="0" i="0" u="none" baseline="0" dirty="0" smtClean="0"/>
                        <a:t>, R. (2012). Relationship between renal function and physical performance in elderly hospitalized patients. </a:t>
                      </a:r>
                      <a:r>
                        <a:rPr lang="en-US" altLang="zh-TW" sz="1800" b="0" i="1" u="none" baseline="0" dirty="0" smtClean="0"/>
                        <a:t>Rejuvenation Res, 15</a:t>
                      </a:r>
                      <a:r>
                        <a:rPr lang="en-US" altLang="zh-TW" sz="1800" b="0" i="0" u="none" baseline="0" dirty="0" smtClean="0"/>
                        <a:t>(6), 545-552. doi:10.1089/rej.2012.1329</a:t>
                      </a:r>
                    </a:p>
                    <a:p>
                      <a:endParaRPr lang="zh-TW" altLang="en-US" sz="1800" b="0" i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Italian Study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series consisted of 486 patients aged 65 or more consecutively enrolled in 11 acute care medical wards participating to a multicenter observational study.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present study used data from a collaborative multi-center study, the </a:t>
                      </a:r>
                      <a:r>
                        <a:rPr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PharmacosurVeillance</a:t>
                      </a:r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elderly Care (PVC), based in community and university hospitals throughout Italy and aimed at surveying drug consumption, occurrence of adverse drug reactions, and quality of hospital care. </a:t>
                      </a:r>
                    </a:p>
                    <a:p>
                      <a:endParaRPr lang="en-US" altLang="zh-TW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patients and/or their relatives/caregivers were contacted by telephone to program every follow-up visit.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Physically impaired patients (SPPB total score &lt; 5), compared to those with intermediate (SPPB = 5–8) and good physical performance (SPPB = 9–12), were: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older, had lower serum albumin and Mini-Mental State Examination (MMSE) scores as well as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overall co-morbidity, prevalence of stroke, cancer, and anemia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59427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91" y="0"/>
            <a:ext cx="10154709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3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740624"/>
              </p:ext>
            </p:extLst>
          </p:nvPr>
        </p:nvGraphicFramePr>
        <p:xfrm>
          <a:off x="3447288" y="0"/>
          <a:ext cx="8723376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88">
                  <a:extLst>
                    <a:ext uri="{9D8B030D-6E8A-4147-A177-3AD203B41FA5}">
                      <a16:colId xmlns:a16="http://schemas.microsoft.com/office/drawing/2014/main" val="1573081001"/>
                    </a:ext>
                  </a:extLst>
                </a:gridCol>
                <a:gridCol w="2102146">
                  <a:extLst>
                    <a:ext uri="{9D8B030D-6E8A-4147-A177-3AD203B41FA5}">
                      <a16:colId xmlns:a16="http://schemas.microsoft.com/office/drawing/2014/main" val="3554230761"/>
                    </a:ext>
                  </a:extLst>
                </a:gridCol>
                <a:gridCol w="4088342">
                  <a:extLst>
                    <a:ext uri="{9D8B030D-6E8A-4147-A177-3AD203B41FA5}">
                      <a16:colId xmlns:a16="http://schemas.microsoft.com/office/drawing/2014/main" val="3421376523"/>
                    </a:ext>
                  </a:extLst>
                </a:gridCol>
              </a:tblGrid>
              <a:tr h="7539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Reference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Group/Method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Probable Comorbidities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06970"/>
                  </a:ext>
                </a:extLst>
              </a:tr>
              <a:tr h="6104009">
                <a:tc>
                  <a:txBody>
                    <a:bodyPr/>
                    <a:lstStyle/>
                    <a:p>
                      <a:r>
                        <a:rPr lang="en-US" altLang="zh-TW" sz="1800" b="0" i="0" u="none" baseline="0" dirty="0" smtClean="0"/>
                        <a:t>Wilhelm-</a:t>
                      </a:r>
                      <a:r>
                        <a:rPr lang="en-US" altLang="zh-TW" sz="1800" b="0" i="0" u="none" baseline="0" dirty="0" err="1" smtClean="0"/>
                        <a:t>Leen</a:t>
                      </a:r>
                      <a:r>
                        <a:rPr lang="en-US" altLang="zh-TW" sz="1800" b="0" i="0" u="none" baseline="0" dirty="0" smtClean="0"/>
                        <a:t>, E. R., Hall, Y. N., M, K. T., &amp; </a:t>
                      </a:r>
                      <a:r>
                        <a:rPr lang="en-US" altLang="zh-TW" sz="1800" b="0" i="0" u="none" baseline="0" dirty="0" err="1" smtClean="0"/>
                        <a:t>Chertow</a:t>
                      </a:r>
                      <a:r>
                        <a:rPr lang="en-US" altLang="zh-TW" sz="1800" b="0" i="0" u="none" baseline="0" dirty="0" smtClean="0"/>
                        <a:t>, G. M. (2009). Frailty and chronic kidney disease: the Third National Health and Nutrition Evaluation Survey. </a:t>
                      </a:r>
                      <a:r>
                        <a:rPr lang="en-US" altLang="zh-TW" sz="1800" b="0" i="1" u="none" baseline="0" dirty="0" smtClean="0"/>
                        <a:t>Am J Med, 122</a:t>
                      </a:r>
                      <a:r>
                        <a:rPr lang="en-US" altLang="zh-TW" sz="1800" b="0" i="0" u="none" baseline="0" dirty="0" smtClean="0"/>
                        <a:t>(7), 664-671 e662. doi:10.1016/j.amjmed.2009.01.026</a:t>
                      </a:r>
                    </a:p>
                    <a:p>
                      <a:endParaRPr lang="zh-TW" altLang="en-US" sz="1800" b="0" i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NHANES III, a nationally representative survey of the health status of persons residing in the United States collected between 1988 and 1994. NHANES III is a cross-sectional, multistage, strati-</a:t>
                      </a:r>
                    </a:p>
                    <a:p>
                      <a:r>
                        <a:rPr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fied</a:t>
                      </a:r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clustered probability sample of the US civilian noninstitutionalized population conducted by the National Center for Health Statistics, a branch of the Centers for Disease Control and Prevention.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 to 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whether and to what degree stages of chronic kidney disease were associated with frailty. We 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examined factors that might mediate the association between frailty and chronic kidney disease.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relationship of frailty with CKD.</a:t>
                      </a:r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also determine the mediator of frailty in CKD: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Sarcopenia</a:t>
                      </a:r>
                      <a:endParaRPr lang="en-US" altLang="zh-TW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Anemia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Acidosis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Inflammation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Cardiovascular disease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Vitamin D deficiency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59427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83" y="18000"/>
            <a:ext cx="8883517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CKD’s relation with C-reactive protein, microalbuminuria, COPD, </a:t>
            </a:r>
            <a:r>
              <a:rPr lang="en-US" altLang="zh-TW" dirty="0"/>
              <a:t>25 </a:t>
            </a:r>
            <a:r>
              <a:rPr lang="en-US" altLang="zh-TW" dirty="0" err="1"/>
              <a:t>hydroxy</a:t>
            </a:r>
            <a:r>
              <a:rPr lang="en-US" altLang="zh-TW" dirty="0"/>
              <a:t> vitamin </a:t>
            </a:r>
            <a:r>
              <a:rPr lang="en-US" altLang="zh-TW" dirty="0" smtClean="0"/>
              <a:t>D (average sample serum level = 29.38; normal = ?), bicarbonate (average sample serum level = 27.62; normal = 23-30)</a:t>
            </a:r>
          </a:p>
          <a:p>
            <a:pPr lvl="1"/>
            <a:r>
              <a:rPr lang="en-US" altLang="zh-TW" dirty="0" smtClean="0"/>
              <a:t>Mediator of frailty?</a:t>
            </a:r>
          </a:p>
          <a:p>
            <a:pPr lvl="1"/>
            <a:r>
              <a:rPr lang="en-US" altLang="zh-TW" dirty="0" smtClean="0"/>
              <a:t>Results?</a:t>
            </a:r>
          </a:p>
          <a:p>
            <a:pPr lvl="1"/>
            <a:r>
              <a:rPr lang="en-US" altLang="zh-TW" dirty="0" smtClean="0"/>
              <a:t>Signs?</a:t>
            </a:r>
          </a:p>
          <a:p>
            <a:pPr lvl="1"/>
            <a:r>
              <a:rPr lang="en-US" altLang="zh-TW" dirty="0" smtClean="0"/>
              <a:t>Complications</a:t>
            </a:r>
            <a:r>
              <a:rPr lang="en-US" altLang="zh-TW" dirty="0" smtClean="0"/>
              <a:t>? Comorbidities?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1068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530</TotalTime>
  <Words>1173</Words>
  <Application>Microsoft Office PowerPoint</Application>
  <PresentationFormat>寬螢幕</PresentationFormat>
  <Paragraphs>103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Calibri</vt:lpstr>
      <vt:lpstr>Corbel</vt:lpstr>
      <vt:lpstr>Wingdings 2</vt:lpstr>
      <vt:lpstr>框架</vt:lpstr>
      <vt:lpstr>Adverse Health Effects associated with Frailty among CKD patients</vt:lpstr>
      <vt:lpstr>Thoughts</vt:lpstr>
      <vt:lpstr>Summary</vt:lpstr>
      <vt:lpstr>Summary</vt:lpstr>
      <vt:lpstr>Summary</vt:lpstr>
      <vt:lpstr>Summary</vt:lpstr>
      <vt:lpstr>Summary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Comorbidities and Mortality associated with Frailty among CKD</dc:title>
  <dc:creator>Windows 使用者</dc:creator>
  <cp:lastModifiedBy>Windows 使用者</cp:lastModifiedBy>
  <cp:revision>73</cp:revision>
  <dcterms:created xsi:type="dcterms:W3CDTF">2018-09-15T13:50:45Z</dcterms:created>
  <dcterms:modified xsi:type="dcterms:W3CDTF">2018-09-20T08:44:53Z</dcterms:modified>
</cp:coreProperties>
</file>