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BFE4"/>
    <a:srgbClr val="EDBB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97" autoAdjust="0"/>
  </p:normalViewPr>
  <p:slideViewPr>
    <p:cSldViewPr snapToGrid="0">
      <p:cViewPr>
        <p:scale>
          <a:sx n="142" d="100"/>
          <a:sy n="142" d="100"/>
        </p:scale>
        <p:origin x="12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3E7C7-63FD-47F3-AD7F-B3B6BAB24158}" type="datetimeFigureOut">
              <a:rPr lang="zh-TW" altLang="en-US" smtClean="0"/>
              <a:t>2018/10/29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D92C5-69E4-4720-A946-23E4C1F863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4448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3E7C7-63FD-47F3-AD7F-B3B6BAB24158}" type="datetimeFigureOut">
              <a:rPr lang="zh-TW" altLang="en-US" smtClean="0"/>
              <a:t>2018/10/29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D92C5-69E4-4720-A946-23E4C1F863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7898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3E7C7-63FD-47F3-AD7F-B3B6BAB24158}" type="datetimeFigureOut">
              <a:rPr lang="zh-TW" altLang="en-US" smtClean="0"/>
              <a:t>2018/10/29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D92C5-69E4-4720-A946-23E4C1F863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0328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3E7C7-63FD-47F3-AD7F-B3B6BAB24158}" type="datetimeFigureOut">
              <a:rPr lang="zh-TW" altLang="en-US" smtClean="0"/>
              <a:t>2018/10/29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D92C5-69E4-4720-A946-23E4C1F863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8292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3E7C7-63FD-47F3-AD7F-B3B6BAB24158}" type="datetimeFigureOut">
              <a:rPr lang="zh-TW" altLang="en-US" smtClean="0"/>
              <a:t>2018/10/29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D92C5-69E4-4720-A946-23E4C1F863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5394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3E7C7-63FD-47F3-AD7F-B3B6BAB24158}" type="datetimeFigureOut">
              <a:rPr lang="zh-TW" altLang="en-US" smtClean="0"/>
              <a:t>2018/10/29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D92C5-69E4-4720-A946-23E4C1F863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2063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3E7C7-63FD-47F3-AD7F-B3B6BAB24158}" type="datetimeFigureOut">
              <a:rPr lang="zh-TW" altLang="en-US" smtClean="0"/>
              <a:t>2018/10/29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D92C5-69E4-4720-A946-23E4C1F863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971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3E7C7-63FD-47F3-AD7F-B3B6BAB24158}" type="datetimeFigureOut">
              <a:rPr lang="zh-TW" altLang="en-US" smtClean="0"/>
              <a:t>2018/10/29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D92C5-69E4-4720-A946-23E4C1F863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4585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3E7C7-63FD-47F3-AD7F-B3B6BAB24158}" type="datetimeFigureOut">
              <a:rPr lang="zh-TW" altLang="en-US" smtClean="0"/>
              <a:t>2018/10/29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D92C5-69E4-4720-A946-23E4C1F863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2003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3E7C7-63FD-47F3-AD7F-B3B6BAB24158}" type="datetimeFigureOut">
              <a:rPr lang="zh-TW" altLang="en-US" smtClean="0"/>
              <a:t>2018/10/29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D92C5-69E4-4720-A946-23E4C1F863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6573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3E7C7-63FD-47F3-AD7F-B3B6BAB24158}" type="datetimeFigureOut">
              <a:rPr lang="zh-TW" altLang="en-US" smtClean="0"/>
              <a:t>2018/10/29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D92C5-69E4-4720-A946-23E4C1F863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9866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3E7C7-63FD-47F3-AD7F-B3B6BAB24158}" type="datetimeFigureOut">
              <a:rPr lang="zh-TW" altLang="en-US" smtClean="0"/>
              <a:t>2018/10/29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D92C5-69E4-4720-A946-23E4C1F863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1081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9817451"/>
              </p:ext>
            </p:extLst>
          </p:nvPr>
        </p:nvGraphicFramePr>
        <p:xfrm>
          <a:off x="0" y="0"/>
          <a:ext cx="6770595" cy="10435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855">
                  <a:extLst>
                    <a:ext uri="{9D8B030D-6E8A-4147-A177-3AD203B41FA5}">
                      <a16:colId xmlns:a16="http://schemas.microsoft.com/office/drawing/2014/main" val="2681105003"/>
                    </a:ext>
                  </a:extLst>
                </a:gridCol>
                <a:gridCol w="758137">
                  <a:extLst>
                    <a:ext uri="{9D8B030D-6E8A-4147-A177-3AD203B41FA5}">
                      <a16:colId xmlns:a16="http://schemas.microsoft.com/office/drawing/2014/main" val="1030859440"/>
                    </a:ext>
                  </a:extLst>
                </a:gridCol>
                <a:gridCol w="764426">
                  <a:extLst>
                    <a:ext uri="{9D8B030D-6E8A-4147-A177-3AD203B41FA5}">
                      <a16:colId xmlns:a16="http://schemas.microsoft.com/office/drawing/2014/main" val="193228486"/>
                    </a:ext>
                  </a:extLst>
                </a:gridCol>
                <a:gridCol w="254785">
                  <a:extLst>
                    <a:ext uri="{9D8B030D-6E8A-4147-A177-3AD203B41FA5}">
                      <a16:colId xmlns:a16="http://schemas.microsoft.com/office/drawing/2014/main" val="2969259276"/>
                    </a:ext>
                  </a:extLst>
                </a:gridCol>
                <a:gridCol w="2235198">
                  <a:extLst>
                    <a:ext uri="{9D8B030D-6E8A-4147-A177-3AD203B41FA5}">
                      <a16:colId xmlns:a16="http://schemas.microsoft.com/office/drawing/2014/main" val="2636346310"/>
                    </a:ext>
                  </a:extLst>
                </a:gridCol>
                <a:gridCol w="717140">
                  <a:extLst>
                    <a:ext uri="{9D8B030D-6E8A-4147-A177-3AD203B41FA5}">
                      <a16:colId xmlns:a16="http://schemas.microsoft.com/office/drawing/2014/main" val="3780979130"/>
                    </a:ext>
                  </a:extLst>
                </a:gridCol>
                <a:gridCol w="1290918">
                  <a:extLst>
                    <a:ext uri="{9D8B030D-6E8A-4147-A177-3AD203B41FA5}">
                      <a16:colId xmlns:a16="http://schemas.microsoft.com/office/drawing/2014/main" val="2760808964"/>
                    </a:ext>
                  </a:extLst>
                </a:gridCol>
                <a:gridCol w="410136">
                  <a:extLst>
                    <a:ext uri="{9D8B030D-6E8A-4147-A177-3AD203B41FA5}">
                      <a16:colId xmlns:a16="http://schemas.microsoft.com/office/drawing/2014/main" val="4689658"/>
                    </a:ext>
                  </a:extLst>
                </a:gridCol>
              </a:tblGrid>
              <a:tr h="217965">
                <a:tc>
                  <a:txBody>
                    <a:bodyPr/>
                    <a:lstStyle/>
                    <a:p>
                      <a:endParaRPr lang="zh-TW" altLang="en-US" sz="7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700" dirty="0" smtClean="0"/>
                        <a:t>Related</a:t>
                      </a:r>
                      <a:r>
                        <a:rPr lang="en-US" altLang="zh-TW" sz="700" baseline="0" dirty="0" smtClean="0"/>
                        <a:t> adverse health effects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Method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RR/OR/HR/Raw</a:t>
                      </a:r>
                      <a:r>
                        <a:rPr lang="en-US" altLang="zh-TW" sz="700" baseline="0" dirty="0" smtClean="0"/>
                        <a:t> data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P value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Reference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Sample</a:t>
                      </a:r>
                      <a:r>
                        <a:rPr lang="en-US" altLang="zh-TW" sz="700" baseline="0" dirty="0" smtClean="0"/>
                        <a:t> group</a:t>
                      </a:r>
                      <a:endParaRPr lang="zh-TW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63029"/>
                  </a:ext>
                </a:extLst>
              </a:tr>
              <a:tr h="217023">
                <a:tc rowSpan="19"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Adverse Health</a:t>
                      </a:r>
                      <a:r>
                        <a:rPr lang="en-US" altLang="zh-TW" sz="1200" baseline="0" dirty="0" smtClean="0"/>
                        <a:t> Effects </a:t>
                      </a:r>
                      <a:r>
                        <a:rPr lang="en-US" altLang="zh-TW" sz="1200" baseline="0" dirty="0" err="1" smtClean="0"/>
                        <a:t>pf</a:t>
                      </a:r>
                      <a:r>
                        <a:rPr lang="en-US" altLang="zh-TW" sz="1200" dirty="0" err="1" smtClean="0"/>
                        <a:t>Frailty</a:t>
                      </a:r>
                      <a:r>
                        <a:rPr lang="en-US" altLang="zh-TW" sz="1200" dirty="0" smtClean="0"/>
                        <a:t> Among CKD Patients</a:t>
                      </a:r>
                      <a:endParaRPr lang="zh-TW" altLang="en-US" sz="1200" dirty="0"/>
                    </a:p>
                  </a:txBody>
                  <a:tcPr vert="vert270">
                    <a:solidFill>
                      <a:srgbClr val="E8F3F7"/>
                    </a:solidFill>
                  </a:tcPr>
                </a:tc>
                <a:tc rowSpan="9">
                  <a:txBody>
                    <a:bodyPr/>
                    <a:lstStyle/>
                    <a:p>
                      <a:r>
                        <a:rPr lang="en-US" altLang="zh-TW" sz="700" dirty="0" smtClean="0"/>
                        <a:t>Physical/</a:t>
                      </a:r>
                    </a:p>
                    <a:p>
                      <a:r>
                        <a:rPr lang="en-US" altLang="zh-TW" sz="700" dirty="0" smtClean="0"/>
                        <a:t>Physiological</a:t>
                      </a:r>
                      <a:r>
                        <a:rPr lang="en-US" altLang="zh-TW" sz="700" baseline="0" dirty="0" smtClean="0"/>
                        <a:t> </a:t>
                      </a:r>
                    </a:p>
                    <a:p>
                      <a:r>
                        <a:rPr lang="en-US" altLang="zh-TW" sz="700" dirty="0" smtClean="0"/>
                        <a:t>Changes</a:t>
                      </a:r>
                      <a:endParaRPr lang="en-US" altLang="zh-TW" sz="700" dirty="0" smtClean="0"/>
                    </a:p>
                  </a:txBody>
                  <a:tcPr>
                    <a:solidFill>
                      <a:srgbClr val="EDBB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CVD</a:t>
                      </a:r>
                      <a:endParaRPr lang="zh-TW" altLang="en-US" sz="700" dirty="0"/>
                    </a:p>
                  </a:txBody>
                  <a:tcPr>
                    <a:solidFill>
                      <a:srgbClr val="EDBBB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700" dirty="0"/>
                    </a:p>
                  </a:txBody>
                  <a:tcPr>
                    <a:solidFill>
                      <a:srgbClr val="EDBBB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700" dirty="0"/>
                    </a:p>
                  </a:txBody>
                  <a:tcPr>
                    <a:solidFill>
                      <a:srgbClr val="EDBB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DBBB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400" b="0" dirty="0"/>
                    </a:p>
                  </a:txBody>
                  <a:tcPr>
                    <a:solidFill>
                      <a:srgbClr val="EDBBB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400" b="0" dirty="0"/>
                    </a:p>
                  </a:txBody>
                  <a:tcPr>
                    <a:solidFill>
                      <a:srgbClr val="EDBB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06224"/>
                  </a:ext>
                </a:extLst>
              </a:tr>
              <a:tr h="28323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CHF</a:t>
                      </a:r>
                      <a:endParaRPr lang="zh-TW" altLang="en-US" sz="700" dirty="0"/>
                    </a:p>
                  </a:txBody>
                  <a:tcPr>
                    <a:solidFill>
                      <a:srgbClr val="EDBBB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700" dirty="0"/>
                    </a:p>
                  </a:txBody>
                  <a:tcPr>
                    <a:solidFill>
                      <a:srgbClr val="EDBBB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700" dirty="0"/>
                    </a:p>
                  </a:txBody>
                  <a:tcPr>
                    <a:solidFill>
                      <a:srgbClr val="EDBB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DBBB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400" b="0" dirty="0"/>
                    </a:p>
                  </a:txBody>
                  <a:tcPr>
                    <a:solidFill>
                      <a:srgbClr val="EDBBB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400" b="0" dirty="0"/>
                    </a:p>
                  </a:txBody>
                  <a:tcPr>
                    <a:solidFill>
                      <a:srgbClr val="EDBB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235474"/>
                  </a:ext>
                </a:extLst>
              </a:tr>
              <a:tr h="61140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altLang="zh-TW" sz="700" dirty="0" smtClean="0"/>
                        <a:t>Brain wave</a:t>
                      </a:r>
                      <a:endParaRPr lang="zh-TW" altLang="en-US" sz="700" dirty="0"/>
                    </a:p>
                  </a:txBody>
                  <a:tcPr>
                    <a:solidFill>
                      <a:srgbClr val="EDBBB4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342900" lvl="1" indent="0">
                        <a:buNone/>
                      </a:pPr>
                      <a:endParaRPr lang="en-US" altLang="zh-TW" sz="700" b="1" dirty="0" smtClean="0"/>
                    </a:p>
                  </a:txBody>
                  <a:tcPr>
                    <a:solidFill>
                      <a:srgbClr val="EDBBB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Both"/>
                        <a:tabLst/>
                        <a:defRPr/>
                      </a:pPr>
                      <a:r>
                        <a:rPr lang="en-US" altLang="zh-TW" sz="700" b="1" dirty="0" smtClean="0"/>
                        <a:t>Chao, C.-T., Lai, H.-J., Tsai, H.-B., Yang, S.-Y., &amp;Huang, J.-W. (2017). Frail phenotype is associated with distinct quantitative electroencephalographic findings among end-stage renal disease patients: an observational study. BMC Geriatrics, 17(1), 277</a:t>
                      </a:r>
                      <a:r>
                        <a:rPr lang="en-US" altLang="zh-TW" sz="700" b="0" dirty="0" smtClean="0"/>
                        <a:t>. </a:t>
                      </a:r>
                      <a:endParaRPr lang="zh-TW" altLang="en-US" sz="700" b="0" dirty="0" smtClean="0"/>
                    </a:p>
                  </a:txBody>
                  <a:tcPr>
                    <a:solidFill>
                      <a:srgbClr val="BEBF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endParaRPr lang="zh-TW" altLang="en-US" sz="400" b="0" dirty="0"/>
                    </a:p>
                  </a:txBody>
                  <a:tcPr>
                    <a:solidFill>
                      <a:srgbClr val="EDBBB4"/>
                    </a:solidFill>
                  </a:tcPr>
                </a:tc>
                <a:tc rowSpan="5">
                  <a:txBody>
                    <a:bodyPr/>
                    <a:lstStyle/>
                    <a:p>
                      <a:endParaRPr lang="zh-TW" altLang="en-US" sz="400" b="0" dirty="0"/>
                    </a:p>
                  </a:txBody>
                  <a:tcPr>
                    <a:solidFill>
                      <a:srgbClr val="EDBB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92554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700" dirty="0" smtClean="0"/>
                        <a:t>moderate v. severe frailty:</a:t>
                      </a:r>
                      <a:r>
                        <a:rPr lang="en-US" altLang="zh-TW" sz="700" baseline="0" dirty="0" smtClean="0"/>
                        <a:t> </a:t>
                      </a:r>
                    </a:p>
                  </a:txBody>
                  <a:tcPr>
                    <a:solidFill>
                      <a:srgbClr val="EDBB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rgbClr val="EDBBB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9019"/>
                  </a:ext>
                </a:extLst>
              </a:tr>
              <a:tr h="5892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altLang="zh-TW" sz="700" b="1" dirty="0" smtClean="0"/>
                        <a:t>DAR (global):</a:t>
                      </a:r>
                      <a:r>
                        <a:rPr lang="en-US" altLang="zh-TW" sz="700" b="1" baseline="0" dirty="0" smtClean="0"/>
                        <a:t> </a:t>
                      </a:r>
                      <a:r>
                        <a:rPr lang="en-US" altLang="zh-TW" sz="700" dirty="0" smtClean="0"/>
                        <a:t>283 ± 679 vs. 2971 ± 4859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altLang="zh-TW" sz="700" b="1" dirty="0" smtClean="0"/>
                        <a:t>DARs (left frontal):</a:t>
                      </a:r>
                      <a:r>
                        <a:rPr lang="en-US" altLang="zh-TW" sz="700" dirty="0" smtClean="0"/>
                        <a:t> 135 ± </a:t>
                      </a:r>
                      <a:r>
                        <a:rPr lang="en-US" altLang="zh-TW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250 vs. 3073 ± 4702</a:t>
                      </a:r>
                      <a:endParaRPr lang="en-US" altLang="zh-TW" sz="700" dirty="0" smtClean="0"/>
                    </a:p>
                    <a:p>
                      <a:pPr marL="0" lvl="0" indent="0">
                        <a:buNone/>
                      </a:pPr>
                      <a:r>
                        <a:rPr lang="en-US" altLang="zh-TW" sz="700" b="1" dirty="0" smtClean="0"/>
                        <a:t>left TO:</a:t>
                      </a:r>
                      <a:r>
                        <a:rPr lang="en-US" altLang="zh-TW" sz="700" dirty="0" smtClean="0"/>
                        <a:t> 197 ± 318 vs. 3708 ± 6398,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altLang="zh-TW" sz="700" b="1" dirty="0" smtClean="0"/>
                        <a:t>Central:</a:t>
                      </a:r>
                      <a:r>
                        <a:rPr lang="en-US" altLang="zh-TW" sz="700" dirty="0" smtClean="0"/>
                        <a:t> 55 ± 96 vs. 1773 ± 3262, p = 0.03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altLang="zh-TW" sz="700" b="1" dirty="0" smtClean="0"/>
                        <a:t>right TO:</a:t>
                      </a:r>
                      <a:r>
                        <a:rPr lang="en-US" altLang="zh-TW" sz="700" dirty="0" smtClean="0"/>
                        <a:t> 187 ± 261 vs. 4400 ± 7763, p = 0.02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zh-TW" sz="7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DAR (</a:t>
                      </a:r>
                      <a:r>
                        <a:rPr lang="en-US" altLang="zh-TW" sz="7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gloibal</a:t>
                      </a:r>
                      <a:r>
                        <a:rPr lang="en-US" altLang="zh-TW" sz="7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): 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zh-TW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.02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zh-TW" sz="7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DARs (left frontal): 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zh-TW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.01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zh-TW" sz="7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Central</a:t>
                      </a:r>
                      <a:r>
                        <a:rPr lang="en-US" altLang="zh-TW" sz="7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zh-TW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.03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zh-TW" sz="7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Right TO: 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zh-TW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.02</a:t>
                      </a:r>
                      <a:endParaRPr lang="en-US" altLang="zh-TW" sz="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DBBB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761998"/>
                  </a:ext>
                </a:extLst>
              </a:tr>
              <a:tr h="1919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700" dirty="0" smtClean="0"/>
                        <a:t>moderate v. severe frailty</a:t>
                      </a:r>
                    </a:p>
                  </a:txBody>
                  <a:tcPr>
                    <a:solidFill>
                      <a:srgbClr val="EDBB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rgbClr val="EDBBB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405504"/>
                  </a:ext>
                </a:extLst>
              </a:tr>
              <a:tr h="10515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700" b="1" dirty="0" smtClean="0"/>
                        <a:t>global DTABR:</a:t>
                      </a:r>
                      <a:r>
                        <a:rPr lang="en-US" altLang="zh-TW" sz="700" baseline="0" dirty="0" smtClean="0"/>
                        <a:t> </a:t>
                      </a:r>
                      <a:r>
                        <a:rPr lang="en-US" altLang="zh-TW" sz="700" dirty="0" smtClean="0"/>
                        <a:t>191 ± 469 vs. 1781 ± 2793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700" dirty="0" smtClean="0"/>
                        <a:t>, and DTABRs of the left frontal (86 ± 158 vs. 1680 ± 2388, p &lt; 0.01), left TO (130 ± 210 vs. 1884 ± 2828, p = 0.01), central (39 ± 65 vs. 1132 ± 1957, p = 0.02), and right TO DTABR (126 ± 178 vs. 2960 ± 5271, p = 0.03) than those with none to mild frailty, except in the right frontal area.</a:t>
                      </a:r>
                      <a:r>
                        <a:rPr lang="zh-TW" altLang="en-US" sz="700" baseline="0" dirty="0" smtClean="0"/>
                        <a:t> </a:t>
                      </a:r>
                      <a:r>
                        <a:rPr lang="en-US" altLang="zh-TW" sz="700" b="1" baseline="0" dirty="0" smtClean="0"/>
                        <a:t>Overall p=.02.</a:t>
                      </a:r>
                      <a:endParaRPr lang="en-US" altLang="zh-TW" sz="700" b="1" dirty="0" smtClean="0"/>
                    </a:p>
                    <a:p>
                      <a:pPr marL="342900" lvl="1" indent="0">
                        <a:buNone/>
                      </a:pPr>
                      <a:endParaRPr lang="en-US" altLang="zh-TW" sz="700" b="1" dirty="0" smtClean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, p = 0.02</a:t>
                      </a:r>
                      <a:endParaRPr lang="en-US" sz="700" dirty="0"/>
                    </a:p>
                  </a:txBody>
                  <a:tcPr>
                    <a:solidFill>
                      <a:srgbClr val="EDBBB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723561"/>
                  </a:ext>
                </a:extLst>
              </a:tr>
              <a:tr h="41485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HTN, CVA, LVD, PVD, smoking, IDH, serum creatinine, and hemoglobin</a:t>
                      </a:r>
                      <a:endParaRPr lang="zh-TW" altLang="en-US" sz="700" dirty="0"/>
                    </a:p>
                  </a:txBody>
                  <a:tcPr>
                    <a:solidFill>
                      <a:srgbClr val="EDBBB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700" b="0" dirty="0"/>
                    </a:p>
                  </a:txBody>
                  <a:tcPr>
                    <a:solidFill>
                      <a:srgbClr val="EDBB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700" b="0" dirty="0" smtClean="0"/>
                        <a:t>(1) RR</a:t>
                      </a:r>
                      <a:r>
                        <a:rPr lang="zh-TW" altLang="en-US" sz="700" b="0" dirty="0" smtClean="0"/>
                        <a:t> </a:t>
                      </a:r>
                      <a:r>
                        <a:rPr lang="en-US" altLang="zh-TW" sz="700" b="0" dirty="0" smtClean="0"/>
                        <a:t>1.1-1.5</a:t>
                      </a:r>
                      <a:endParaRPr lang="zh-TW" altLang="en-US" sz="700" b="0" dirty="0"/>
                    </a:p>
                  </a:txBody>
                  <a:tcPr>
                    <a:solidFill>
                      <a:srgbClr val="EDBB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rgbClr val="EDBB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400" b="0" i="0" u="none" baseline="0" dirty="0" smtClean="0"/>
                        <a:t>(1) </a:t>
                      </a:r>
                      <a:r>
                        <a:rPr lang="en-US" altLang="zh-TW" sz="400" b="0" i="0" u="none" baseline="0" dirty="0" err="1" smtClean="0"/>
                        <a:t>Yadla</a:t>
                      </a:r>
                      <a:r>
                        <a:rPr lang="en-US" altLang="zh-TW" sz="400" b="0" i="0" u="none" baseline="0" dirty="0" smtClean="0"/>
                        <a:t>, John, &amp; </a:t>
                      </a:r>
                      <a:r>
                        <a:rPr lang="en-US" altLang="zh-TW" sz="400" b="0" i="0" u="none" baseline="0" dirty="0" err="1" smtClean="0"/>
                        <a:t>Mummadi</a:t>
                      </a:r>
                      <a:r>
                        <a:rPr lang="en-US" altLang="zh-TW" sz="400" b="0" i="0" u="none" baseline="0" dirty="0" smtClean="0"/>
                        <a:t>, 2017</a:t>
                      </a:r>
                      <a:endParaRPr lang="zh-TW" altLang="en-US" sz="400" b="0" dirty="0"/>
                    </a:p>
                  </a:txBody>
                  <a:tcPr>
                    <a:solidFill>
                      <a:srgbClr val="EDBBB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400" b="0" dirty="0"/>
                    </a:p>
                  </a:txBody>
                  <a:tcPr>
                    <a:solidFill>
                      <a:srgbClr val="EDBB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381289"/>
                  </a:ext>
                </a:extLst>
              </a:tr>
              <a:tr h="30014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err="1" smtClean="0"/>
                        <a:t>Uraemia</a:t>
                      </a:r>
                      <a:endParaRPr lang="zh-TW" altLang="en-US" sz="700" dirty="0"/>
                    </a:p>
                  </a:txBody>
                  <a:tcPr>
                    <a:solidFill>
                      <a:srgbClr val="EDBBB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700" dirty="0"/>
                    </a:p>
                  </a:txBody>
                  <a:tcPr>
                    <a:solidFill>
                      <a:srgbClr val="EDBB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(1) Uremia (malnutrition, anemia, metabolic</a:t>
                      </a:r>
                      <a:r>
                        <a:rPr lang="en-US" altLang="zh-TW" sz="700" baseline="0" dirty="0" smtClean="0"/>
                        <a:t> acidosis, fluid overload</a:t>
                      </a:r>
                      <a:r>
                        <a:rPr lang="en-US" altLang="zh-TW" sz="700" dirty="0" smtClean="0"/>
                        <a:t>)</a:t>
                      </a:r>
                      <a:r>
                        <a:rPr lang="zh-TW" altLang="en-US" sz="700" dirty="0" smtClean="0"/>
                        <a:t> → </a:t>
                      </a:r>
                      <a:r>
                        <a:rPr lang="en-US" altLang="zh-TW" sz="700" dirty="0" smtClean="0"/>
                        <a:t>Frailty (weight</a:t>
                      </a:r>
                      <a:r>
                        <a:rPr lang="en-US" altLang="zh-TW" sz="700" baseline="0" dirty="0" smtClean="0"/>
                        <a:t> loss, exhaustion, weakness, low physical activity</a:t>
                      </a:r>
                      <a:r>
                        <a:rPr lang="en-US" altLang="zh-TW" sz="700" dirty="0" smtClean="0"/>
                        <a:t>)</a:t>
                      </a:r>
                      <a:endParaRPr lang="zh-TW" altLang="en-US" sz="700" dirty="0"/>
                    </a:p>
                  </a:txBody>
                  <a:tcPr>
                    <a:solidFill>
                      <a:srgbClr val="EDBB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rgbClr val="EDBB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400" dirty="0" smtClean="0"/>
                        <a:t>(1) Johansen, K. L., Delgado, C., </a:t>
                      </a:r>
                      <a:r>
                        <a:rPr lang="en-US" altLang="zh-TW" sz="400" dirty="0" err="1" smtClean="0"/>
                        <a:t>Bao</a:t>
                      </a:r>
                      <a:r>
                        <a:rPr lang="en-US" altLang="zh-TW" sz="400" dirty="0" smtClean="0"/>
                        <a:t>, Y., &amp;Tamura, M. K. (2013). Frailty and dialysis initiation. In Seminars in dialysis (Vol. 26, pp. 690–696). Wiley Online Library.</a:t>
                      </a:r>
                      <a:endParaRPr lang="zh-TW" altLang="en-US" sz="400" dirty="0"/>
                    </a:p>
                  </a:txBody>
                  <a:tcPr>
                    <a:solidFill>
                      <a:srgbClr val="EDBBB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400" dirty="0"/>
                    </a:p>
                  </a:txBody>
                  <a:tcPr>
                    <a:solidFill>
                      <a:srgbClr val="EDBB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281474"/>
                  </a:ext>
                </a:extLst>
              </a:tr>
              <a:tr h="56647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Biochemical </a:t>
                      </a:r>
                      <a:endParaRPr lang="zh-TW" altLang="en-US" sz="700" dirty="0"/>
                    </a:p>
                  </a:txBody>
                  <a:tcPr>
                    <a:solidFill>
                      <a:srgbClr val="DBABB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Inflammatory</a:t>
                      </a:r>
                      <a:r>
                        <a:rPr lang="en-US" altLang="zh-TW" sz="700" baseline="0" dirty="0" smtClean="0"/>
                        <a:t> chemicals</a:t>
                      </a:r>
                      <a:endParaRPr lang="zh-TW" altLang="en-US" sz="700" dirty="0"/>
                    </a:p>
                  </a:txBody>
                  <a:tcPr>
                    <a:solidFill>
                      <a:srgbClr val="DBABB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700" dirty="0"/>
                    </a:p>
                  </a:txBody>
                  <a:tcPr>
                    <a:solidFill>
                      <a:srgbClr val="DBABB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700" dirty="0"/>
                    </a:p>
                  </a:txBody>
                  <a:tcPr>
                    <a:solidFill>
                      <a:srgbClr val="DBABB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rgbClr val="DBABB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400" b="0" dirty="0"/>
                    </a:p>
                  </a:txBody>
                  <a:tcPr>
                    <a:solidFill>
                      <a:srgbClr val="DBABB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400" b="0" dirty="0"/>
                    </a:p>
                  </a:txBody>
                  <a:tcPr>
                    <a:solidFill>
                      <a:srgbClr val="DBAB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640645"/>
                  </a:ext>
                </a:extLst>
              </a:tr>
              <a:tr h="26639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700" dirty="0" smtClean="0"/>
                        <a:t>Psychosocial</a:t>
                      </a:r>
                      <a:endParaRPr lang="zh-TW" altLang="en-US" sz="700" dirty="0"/>
                    </a:p>
                  </a:txBody>
                  <a:tcPr>
                    <a:solidFill>
                      <a:srgbClr val="86DEB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Mood</a:t>
                      </a:r>
                      <a:endParaRPr lang="zh-TW" altLang="en-US" sz="700" dirty="0"/>
                    </a:p>
                  </a:txBody>
                  <a:tcPr>
                    <a:solidFill>
                      <a:srgbClr val="86DEB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700" b="0" i="0" u="none" baseline="0" dirty="0"/>
                    </a:p>
                  </a:txBody>
                  <a:tcPr>
                    <a:solidFill>
                      <a:srgbClr val="86DEB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(1) The </a:t>
                      </a:r>
                      <a:r>
                        <a:rPr lang="en-US" altLang="zh-TW" sz="700" dirty="0" err="1" smtClean="0"/>
                        <a:t>Emonton</a:t>
                      </a:r>
                      <a:r>
                        <a:rPr lang="en-US" altLang="zh-TW" sz="700" baseline="0" dirty="0" smtClean="0"/>
                        <a:t> Frail Scale</a:t>
                      </a:r>
                      <a:endParaRPr lang="zh-TW" altLang="en-US" sz="700" b="0" i="0" u="none" baseline="0" dirty="0"/>
                    </a:p>
                  </a:txBody>
                  <a:tcPr>
                    <a:solidFill>
                      <a:srgbClr val="86DEB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rgbClr val="86DEB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400" b="0" i="0" u="none" baseline="0" dirty="0" smtClean="0"/>
                        <a:t>(1) </a:t>
                      </a:r>
                      <a:r>
                        <a:rPr lang="en-US" altLang="zh-TW" sz="400" b="0" i="0" u="none" baseline="0" dirty="0" err="1" smtClean="0"/>
                        <a:t>Orlandi</a:t>
                      </a:r>
                      <a:r>
                        <a:rPr lang="en-US" altLang="zh-TW" sz="400" b="0" i="0" u="none" baseline="0" dirty="0" smtClean="0"/>
                        <a:t> &amp; </a:t>
                      </a:r>
                      <a:r>
                        <a:rPr lang="en-US" altLang="zh-TW" sz="400" b="0" i="0" u="none" baseline="0" dirty="0" err="1" smtClean="0"/>
                        <a:t>Gesualdo</a:t>
                      </a:r>
                      <a:r>
                        <a:rPr lang="en-US" altLang="zh-TW" sz="400" b="0" i="0" u="none" baseline="0" dirty="0" smtClean="0"/>
                        <a:t>, 2014</a:t>
                      </a:r>
                      <a:endParaRPr lang="zh-TW" altLang="en-US" sz="400" b="0" i="0" u="none" baseline="0" dirty="0"/>
                    </a:p>
                  </a:txBody>
                  <a:tcPr>
                    <a:solidFill>
                      <a:srgbClr val="86DEB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400" b="0" i="0" u="none" baseline="0" dirty="0"/>
                    </a:p>
                  </a:txBody>
                  <a:tcPr>
                    <a:solidFill>
                      <a:srgbClr val="86DE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074416"/>
                  </a:ext>
                </a:extLst>
              </a:tr>
              <a:tr h="29239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Good interaction</a:t>
                      </a:r>
                      <a:r>
                        <a:rPr lang="en-US" altLang="zh-TW" sz="700" baseline="0" dirty="0" smtClean="0"/>
                        <a:t> with family</a:t>
                      </a:r>
                      <a:endParaRPr lang="zh-TW" altLang="en-US" sz="700" dirty="0"/>
                    </a:p>
                  </a:txBody>
                  <a:tcPr>
                    <a:solidFill>
                      <a:srgbClr val="86DEB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700" b="1" i="0" u="none" baseline="0" dirty="0"/>
                    </a:p>
                  </a:txBody>
                  <a:tcPr>
                    <a:solidFill>
                      <a:srgbClr val="86DEB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700" b="0" i="0" u="none" baseline="0" dirty="0" smtClean="0"/>
                        <a:t>(1) Interview</a:t>
                      </a:r>
                      <a:endParaRPr lang="zh-TW" altLang="en-US" sz="700" b="1" i="0" u="none" baseline="0" dirty="0"/>
                    </a:p>
                  </a:txBody>
                  <a:tcPr>
                    <a:solidFill>
                      <a:srgbClr val="86DEB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rgbClr val="86DE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" b="0" i="0" u="none" baseline="0" dirty="0" smtClean="0"/>
                        <a:t>(1) Moffatt, </a:t>
                      </a:r>
                      <a:r>
                        <a:rPr lang="en-US" altLang="zh-TW" sz="400" b="0" i="0" u="none" baseline="0" dirty="0" err="1" smtClean="0"/>
                        <a:t>Moorhouse</a:t>
                      </a:r>
                      <a:r>
                        <a:rPr lang="en-US" altLang="zh-TW" sz="400" b="0" i="0" u="none" baseline="0" dirty="0" smtClean="0"/>
                        <a:t>, </a:t>
                      </a:r>
                      <a:r>
                        <a:rPr lang="en-US" altLang="zh-TW" sz="400" b="0" i="0" u="none" baseline="0" dirty="0" err="1" smtClean="0"/>
                        <a:t>Mallery</a:t>
                      </a:r>
                      <a:r>
                        <a:rPr lang="en-US" altLang="zh-TW" sz="400" b="0" i="0" u="none" baseline="0" dirty="0" smtClean="0"/>
                        <a:t>, Landry, &amp; </a:t>
                      </a:r>
                      <a:r>
                        <a:rPr lang="en-US" altLang="zh-TW" sz="400" b="0" i="0" u="none" baseline="0" dirty="0" err="1" smtClean="0"/>
                        <a:t>Tennankore</a:t>
                      </a:r>
                      <a:r>
                        <a:rPr lang="en-US" altLang="zh-TW" sz="400" b="0" i="0" u="none" baseline="0" dirty="0" smtClean="0"/>
                        <a:t>, 2018</a:t>
                      </a:r>
                      <a:endParaRPr lang="zh-TW" altLang="en-US" sz="400" b="0" i="0" u="none" baseline="0" dirty="0" smtClean="0"/>
                    </a:p>
                    <a:p>
                      <a:endParaRPr lang="zh-TW" altLang="en-US" sz="400" b="0" i="0" u="none" baseline="0" dirty="0"/>
                    </a:p>
                  </a:txBody>
                  <a:tcPr>
                    <a:solidFill>
                      <a:srgbClr val="86DEB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400" b="0" i="0" u="none" baseline="0" dirty="0"/>
                    </a:p>
                  </a:txBody>
                  <a:tcPr>
                    <a:solidFill>
                      <a:srgbClr val="86DE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456304"/>
                  </a:ext>
                </a:extLst>
              </a:tr>
              <a:tr h="28323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Cognitive impairments</a:t>
                      </a:r>
                      <a:endParaRPr lang="zh-TW" altLang="en-US" sz="700" dirty="0"/>
                    </a:p>
                  </a:txBody>
                  <a:tcPr>
                    <a:solidFill>
                      <a:srgbClr val="86DEB7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arenBoth"/>
                      </a:pPr>
                      <a:endParaRPr lang="en-US" altLang="zh-TW" sz="700" b="1" i="0" u="none" baseline="0" dirty="0" smtClean="0"/>
                    </a:p>
                  </a:txBody>
                  <a:tcPr>
                    <a:solidFill>
                      <a:srgbClr val="86DEB7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arenBoth"/>
                      </a:pPr>
                      <a:r>
                        <a:rPr lang="en-US" altLang="zh-TW" sz="700" b="0" i="0" u="none" baseline="0" dirty="0" smtClean="0"/>
                        <a:t>p </a:t>
                      </a:r>
                      <a:r>
                        <a:rPr lang="zh-TW" altLang="en-US" sz="700" b="0" i="0" u="none" baseline="0" dirty="0" smtClean="0"/>
                        <a:t>≦ </a:t>
                      </a:r>
                      <a:r>
                        <a:rPr lang="en-US" altLang="zh-TW" sz="700" b="0" i="0" u="none" baseline="0" dirty="0" smtClean="0"/>
                        <a:t>0.05</a:t>
                      </a:r>
                    </a:p>
                    <a:p>
                      <a:pPr marL="228600" indent="-228600">
                        <a:buAutoNum type="arabicParenBoth"/>
                      </a:pPr>
                      <a:r>
                        <a:rPr lang="en-US" altLang="zh-CN" sz="700" b="0" i="0" u="none" baseline="0" dirty="0" smtClean="0"/>
                        <a:t>RR</a:t>
                      </a:r>
                      <a:r>
                        <a:rPr lang="zh-CN" altLang="en-US" sz="700" b="0" i="0" u="none" baseline="0" dirty="0" smtClean="0"/>
                        <a:t>很多，之后回来读</a:t>
                      </a:r>
                      <a:endParaRPr lang="en-US" altLang="zh-CN" sz="700" b="0" i="0" u="none" baseline="0" dirty="0" smtClean="0"/>
                    </a:p>
                    <a:p>
                      <a:pPr marL="228600" indent="-228600">
                        <a:buAutoNum type="arabicParenBoth"/>
                      </a:pPr>
                      <a:r>
                        <a:rPr lang="en-US" altLang="zh-CN" sz="700" b="0" i="0" u="none" baseline="0" dirty="0" smtClean="0"/>
                        <a:t>3MS P = 0.03</a:t>
                      </a:r>
                      <a:endParaRPr lang="en-US" altLang="zh-TW" sz="700" b="1" i="0" u="none" baseline="0" dirty="0" smtClean="0"/>
                    </a:p>
                  </a:txBody>
                  <a:tcPr>
                    <a:solidFill>
                      <a:srgbClr val="86DEB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rgbClr val="86DEB7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arenBoth"/>
                      </a:pPr>
                      <a:r>
                        <a:rPr lang="en-US" altLang="zh-TW" sz="400" b="0" i="0" u="none" baseline="0" dirty="0" smtClean="0"/>
                        <a:t>McAdams-DeMarco et al., 2015</a:t>
                      </a:r>
                    </a:p>
                    <a:p>
                      <a:pPr marL="228600" indent="-228600">
                        <a:buAutoNum type="arabicParenBoth"/>
                      </a:pPr>
                      <a:r>
                        <a:rPr lang="en-US" altLang="zh-TW" sz="400" b="0" i="0" u="none" baseline="0" dirty="0" err="1" smtClean="0"/>
                        <a:t>Kittiskulnam</a:t>
                      </a:r>
                      <a:r>
                        <a:rPr lang="en-US" altLang="zh-TW" sz="400" b="0" i="0" u="none" baseline="0" dirty="0" smtClean="0"/>
                        <a:t>, P. et al. (2016). Consequences of CKD on Functioning. Seminars in Nephrology, 36(4), 305–318. </a:t>
                      </a:r>
                    </a:p>
                    <a:p>
                      <a:pPr marL="228600" indent="-228600">
                        <a:buAutoNum type="arabicParenBoth"/>
                      </a:pPr>
                      <a:r>
                        <a:rPr lang="en-US" altLang="zh-TW" sz="400" b="0" i="0" u="none" baseline="0" dirty="0" smtClean="0"/>
                        <a:t>McAdams-Demarco, M. A., Tan, J., Salter, M. L., Gross, A., </a:t>
                      </a:r>
                      <a:r>
                        <a:rPr lang="en-US" altLang="zh-TW" sz="400" b="0" i="0" u="none" baseline="0" dirty="0" err="1" smtClean="0"/>
                        <a:t>Meoni</a:t>
                      </a:r>
                      <a:r>
                        <a:rPr lang="en-US" altLang="zh-TW" sz="400" b="0" i="0" u="none" baseline="0" dirty="0" smtClean="0"/>
                        <a:t>, L. A., </a:t>
                      </a:r>
                      <a:r>
                        <a:rPr lang="en-US" altLang="zh-TW" sz="400" b="0" i="0" u="none" baseline="0" dirty="0" err="1" smtClean="0"/>
                        <a:t>Jaar</a:t>
                      </a:r>
                      <a:r>
                        <a:rPr lang="en-US" altLang="zh-TW" sz="400" b="0" i="0" u="none" baseline="0" dirty="0" smtClean="0"/>
                        <a:t>, B. G., …</a:t>
                      </a:r>
                      <a:r>
                        <a:rPr lang="en-US" altLang="zh-TW" sz="400" b="0" i="0" u="none" baseline="0" dirty="0" err="1" smtClean="0"/>
                        <a:t>Sozio</a:t>
                      </a:r>
                      <a:r>
                        <a:rPr lang="en-US" altLang="zh-TW" sz="400" b="0" i="0" u="none" baseline="0" dirty="0" smtClean="0"/>
                        <a:t>, S. M. (2015). Frailty and cognitive function in incident hemodialysis patients. Clinical Journal of the American Society of Nephrology, 10(12), 2181–2189. https://doi.org/10.2215/CJN.01960215</a:t>
                      </a:r>
                    </a:p>
                  </a:txBody>
                  <a:tcPr>
                    <a:solidFill>
                      <a:srgbClr val="86DEB7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arenBoth"/>
                      </a:pPr>
                      <a:endParaRPr lang="en-US" altLang="zh-TW" sz="400" b="0" i="0" u="none" baseline="0" dirty="0" smtClean="0"/>
                    </a:p>
                  </a:txBody>
                  <a:tcPr>
                    <a:solidFill>
                      <a:srgbClr val="86DE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2630439"/>
                  </a:ext>
                </a:extLst>
              </a:tr>
              <a:tr h="21194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Depression (Beck</a:t>
                      </a:r>
                      <a:r>
                        <a:rPr lang="en-US" altLang="zh-TW" sz="700" baseline="0" dirty="0" smtClean="0"/>
                        <a:t> dep. scale</a:t>
                      </a:r>
                      <a:r>
                        <a:rPr lang="en-US" altLang="zh-TW" sz="700" dirty="0" smtClean="0"/>
                        <a:t>)</a:t>
                      </a:r>
                      <a:endParaRPr lang="zh-TW" altLang="en-US" sz="700" dirty="0"/>
                    </a:p>
                  </a:txBody>
                  <a:tcPr>
                    <a:solidFill>
                      <a:srgbClr val="86DEB7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arenBoth"/>
                      </a:pPr>
                      <a:endParaRPr lang="zh-TW" altLang="en-US" sz="700" dirty="0"/>
                    </a:p>
                  </a:txBody>
                  <a:tcPr>
                    <a:solidFill>
                      <a:srgbClr val="86DEB7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arenBoth"/>
                      </a:pPr>
                      <a:r>
                        <a:rPr lang="zh-TW" altLang="en-US" sz="700" dirty="0" smtClean="0"/>
                        <a:t>幾乎都當作是平行存在，需要消除的因子</a:t>
                      </a:r>
                      <a:endParaRPr lang="en-US" altLang="zh-TW" sz="700" dirty="0" smtClean="0"/>
                    </a:p>
                    <a:p>
                      <a:pPr marL="228600" indent="-228600">
                        <a:buAutoNum type="arabicParenBoth"/>
                      </a:pPr>
                      <a:r>
                        <a:rPr lang="en-US" altLang="zh-TW" sz="700" dirty="0" smtClean="0"/>
                        <a:t>P </a:t>
                      </a:r>
                      <a:r>
                        <a:rPr lang="zh-TW" altLang="en-US" sz="700" dirty="0" smtClean="0"/>
                        <a:t>≦ </a:t>
                      </a:r>
                      <a:r>
                        <a:rPr lang="en-US" altLang="zh-TW" sz="700" dirty="0" smtClean="0"/>
                        <a:t>0.05</a:t>
                      </a:r>
                      <a:endParaRPr lang="zh-TW" altLang="en-US" sz="700" dirty="0"/>
                    </a:p>
                  </a:txBody>
                  <a:tcPr>
                    <a:solidFill>
                      <a:srgbClr val="86DEB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solidFill>
                      <a:srgbClr val="86DE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" b="0" dirty="0" smtClean="0"/>
                        <a:t>(2) </a:t>
                      </a:r>
                      <a:r>
                        <a:rPr lang="en-US" altLang="zh-TW" sz="400" dirty="0" err="1" smtClean="0"/>
                        <a:t>Adame</a:t>
                      </a:r>
                      <a:r>
                        <a:rPr lang="en-US" altLang="zh-TW" sz="400" dirty="0" smtClean="0"/>
                        <a:t> Perez, S. I.</a:t>
                      </a:r>
                      <a:r>
                        <a:rPr lang="en-US" altLang="zh-TW" sz="400" baseline="0" dirty="0" smtClean="0"/>
                        <a:t> et al.</a:t>
                      </a:r>
                      <a:r>
                        <a:rPr lang="en-US" altLang="zh-TW" sz="400" dirty="0" smtClean="0"/>
                        <a:t> (2018). Frailty, Health-Related Quality of Life, Cognition, Depression, Vitamin D and Health-Care Utilization in an Ambulatory Adult Population with Type 1 or Type 2 Diabetes Mellitus and Chronic Kidney Disease: A Cross-Sectional Analysis. Canadian Journal of Diabetes.</a:t>
                      </a:r>
                      <a:endParaRPr lang="zh-TW" altLang="en-US" sz="400" dirty="0" smtClean="0"/>
                    </a:p>
                  </a:txBody>
                  <a:tcPr>
                    <a:solidFill>
                      <a:srgbClr val="86DE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400" dirty="0" smtClean="0"/>
                    </a:p>
                  </a:txBody>
                  <a:tcPr>
                    <a:solidFill>
                      <a:srgbClr val="86DE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727736"/>
                  </a:ext>
                </a:extLst>
              </a:tr>
              <a:tr h="69142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HRQOL</a:t>
                      </a:r>
                      <a:endParaRPr lang="zh-TW" altLang="en-US" sz="700" dirty="0"/>
                    </a:p>
                  </a:txBody>
                  <a:tcPr>
                    <a:solidFill>
                      <a:srgbClr val="86DEB7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arenBoth"/>
                      </a:pPr>
                      <a:endParaRPr lang="en-US" altLang="zh-TW" sz="700" b="0" i="0" u="none" baseline="0" dirty="0" smtClean="0"/>
                    </a:p>
                  </a:txBody>
                  <a:tcPr>
                    <a:solidFill>
                      <a:srgbClr val="86DEB7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arenBoth"/>
                      </a:pPr>
                      <a:r>
                        <a:rPr lang="en-US" altLang="zh-TW" sz="700" b="0" i="0" u="none" baseline="0" dirty="0" smtClean="0"/>
                        <a:t>Narrative only</a:t>
                      </a:r>
                    </a:p>
                    <a:p>
                      <a:pPr marL="228600" indent="-228600">
                        <a:buAutoNum type="arabicParenBoth"/>
                      </a:pPr>
                      <a:r>
                        <a:rPr lang="en-US" altLang="zh-TW" sz="700" b="0" i="0" u="none" baseline="0" dirty="0" smtClean="0"/>
                        <a:t>between frail and non-frail p </a:t>
                      </a:r>
                      <a:r>
                        <a:rPr lang="zh-TW" altLang="en-US" sz="700" b="0" i="0" u="none" baseline="0" dirty="0" smtClean="0"/>
                        <a:t>≦</a:t>
                      </a:r>
                      <a:r>
                        <a:rPr lang="en-US" altLang="zh-TW" sz="700" b="0" i="0" u="none" baseline="0" dirty="0" smtClean="0"/>
                        <a:t> 0.001 </a:t>
                      </a:r>
                      <a:r>
                        <a:rPr lang="en-US" altLang="zh-TW" sz="600" b="0" i="0" u="none" baseline="0" dirty="0" smtClean="0"/>
                        <a:t>(Persons</a:t>
                      </a:r>
                      <a:r>
                        <a:rPr lang="zh-TW" altLang="en-US" sz="600" b="0" i="0" u="none" baseline="0" dirty="0" smtClean="0"/>
                        <a:t> ≧</a:t>
                      </a:r>
                      <a:r>
                        <a:rPr lang="en-US" altLang="zh-TW" sz="600" b="0" i="0" u="none" baseline="0" dirty="0" smtClean="0"/>
                        <a:t> 75 years old and those with depressive mood or lower creatinine clearance</a:t>
                      </a:r>
                      <a:r>
                        <a:rPr lang="zh-TW" altLang="en-US" sz="600" b="0" i="0" u="none" baseline="0" dirty="0" smtClean="0"/>
                        <a:t> </a:t>
                      </a:r>
                      <a:r>
                        <a:rPr lang="en-US" altLang="zh-TW" sz="600" b="0" i="0" u="none" baseline="0" dirty="0" smtClean="0"/>
                        <a:t>had significantly lower WHOQOL-26 scores than their counterparts.)</a:t>
                      </a:r>
                      <a:endParaRPr lang="en-US" altLang="zh-TW" sz="600" b="0" i="0" u="none" baseline="0" dirty="0"/>
                    </a:p>
                    <a:p>
                      <a:pPr marL="228600" indent="-228600">
                        <a:buAutoNum type="arabicParenBoth"/>
                      </a:pPr>
                      <a:r>
                        <a:rPr lang="en-US" altLang="zh-TW" sz="700" b="0" i="0" u="none" baseline="0" dirty="0" smtClean="0"/>
                        <a:t>P</a:t>
                      </a:r>
                      <a:r>
                        <a:rPr lang="zh-TW" altLang="en-US" sz="700" b="0" i="0" u="none" baseline="0" dirty="0" smtClean="0"/>
                        <a:t> ≦ </a:t>
                      </a:r>
                      <a:r>
                        <a:rPr lang="en-US" altLang="zh-TW" sz="700" b="0" i="0" u="none" baseline="0" dirty="0" smtClean="0"/>
                        <a:t>0.05</a:t>
                      </a:r>
                    </a:p>
                  </a:txBody>
                  <a:tcPr>
                    <a:solidFill>
                      <a:srgbClr val="86DEB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solidFill>
                      <a:srgbClr val="86DEB7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arenBoth"/>
                      </a:pPr>
                      <a:r>
                        <a:rPr lang="en-US" altLang="zh-TW" sz="400" b="0" i="0" u="none" baseline="0" dirty="0" err="1" smtClean="0"/>
                        <a:t>Soni</a:t>
                      </a:r>
                      <a:r>
                        <a:rPr lang="en-US" altLang="zh-TW" sz="400" b="0" i="0" u="none" baseline="0" dirty="0" smtClean="0"/>
                        <a:t>, </a:t>
                      </a:r>
                      <a:r>
                        <a:rPr lang="en-US" altLang="zh-TW" sz="400" b="0" i="0" u="none" baseline="0" dirty="0" err="1" smtClean="0"/>
                        <a:t>Weisbord</a:t>
                      </a:r>
                      <a:r>
                        <a:rPr lang="en-US" altLang="zh-TW" sz="400" b="0" i="0" u="none" baseline="0" dirty="0" smtClean="0"/>
                        <a:t>, &amp; Unruh, 2010</a:t>
                      </a:r>
                    </a:p>
                    <a:p>
                      <a:pPr marL="228600" indent="-228600">
                        <a:buAutoNum type="arabicParenBoth"/>
                      </a:pPr>
                      <a:r>
                        <a:rPr lang="fi-FI" altLang="zh-TW" sz="400" b="0" i="0" u="none" baseline="0" dirty="0" smtClean="0"/>
                        <a:t>Kanauchi, Kubo, Kanauchi, &amp; Saito, 2008</a:t>
                      </a:r>
                    </a:p>
                    <a:p>
                      <a:pPr marL="228600" indent="-228600">
                        <a:buAutoNum type="arabicParenBoth"/>
                      </a:pPr>
                      <a:r>
                        <a:rPr lang="en-US" altLang="zh-TW" sz="400" b="0" i="0" u="none" baseline="0" dirty="0" err="1" smtClean="0"/>
                        <a:t>Adame</a:t>
                      </a:r>
                      <a:r>
                        <a:rPr lang="en-US" altLang="zh-TW" sz="400" b="0" i="0" u="none" baseline="0" dirty="0" smtClean="0"/>
                        <a:t> Perez, S. I. et al. (2018). Frailty, Health-Related Quality of Life, Cognition, Depression, Vitamin D and Health-Care Utilization in an Ambulatory Adult Population with Type 1 or Type 2 Diabetes Mellitus and Chronic Kidney Disease: A Cross-Sectional Analysis. Canadian Journal of Diabetes</a:t>
                      </a:r>
                      <a:endParaRPr lang="zh-TW" altLang="en-US" sz="400" b="0" i="0" u="none" baseline="0" dirty="0"/>
                    </a:p>
                  </a:txBody>
                  <a:tcPr>
                    <a:solidFill>
                      <a:srgbClr val="86DEB7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arenBoth"/>
                      </a:pPr>
                      <a:endParaRPr lang="zh-TW" altLang="en-US" sz="400" b="0" i="0" u="none" baseline="0" dirty="0"/>
                    </a:p>
                  </a:txBody>
                  <a:tcPr>
                    <a:solidFill>
                      <a:srgbClr val="86DE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072885"/>
                  </a:ext>
                </a:extLst>
              </a:tr>
              <a:tr h="34525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altLang="zh-TW" sz="700" dirty="0" smtClean="0"/>
                        <a:t>Other</a:t>
                      </a:r>
                      <a:r>
                        <a:rPr lang="en-US" altLang="zh-TW" sz="700" baseline="0" dirty="0" smtClean="0"/>
                        <a:t> </a:t>
                      </a:r>
                      <a:endParaRPr lang="en-US" altLang="zh-TW" sz="700" baseline="0" dirty="0" smtClean="0"/>
                    </a:p>
                    <a:p>
                      <a:r>
                        <a:rPr lang="en-US" altLang="zh-TW" sz="700" baseline="0" dirty="0" smtClean="0"/>
                        <a:t>adverse </a:t>
                      </a:r>
                    </a:p>
                    <a:p>
                      <a:r>
                        <a:rPr lang="en-US" altLang="zh-TW" sz="700" baseline="0" dirty="0" smtClean="0"/>
                        <a:t>effects</a:t>
                      </a:r>
                      <a:endParaRPr lang="zh-TW" altLang="en-US" sz="700" dirty="0"/>
                    </a:p>
                  </a:txBody>
                  <a:tcPr>
                    <a:solidFill>
                      <a:srgbClr val="91C4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Nosocomial</a:t>
                      </a:r>
                      <a:r>
                        <a:rPr lang="en-US" altLang="zh-TW" sz="700" baseline="0" dirty="0" smtClean="0"/>
                        <a:t> infections</a:t>
                      </a:r>
                      <a:endParaRPr lang="zh-TW" altLang="en-US" sz="700" dirty="0"/>
                    </a:p>
                  </a:txBody>
                  <a:tcPr>
                    <a:solidFill>
                      <a:srgbClr val="91C4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TW" sz="700" b="0" i="1" strike="sng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1C4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altLang="zh-TW" sz="700" b="1" i="1" u="none" strike="sng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Heuberger, 2011</a:t>
                      </a:r>
                      <a:r>
                        <a:rPr lang="sv-SE" altLang="zh-TW" sz="700" b="0" i="1" u="none" strike="sng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sv-SE" altLang="zh-TW" sz="700" b="0" i="1" strike="sng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RR = 2.1, 1.1–3.8, p &lt; 0.001 (in frail, further increase with</a:t>
                      </a:r>
                      <a:r>
                        <a:rPr lang="sv-SE" altLang="zh-TW" sz="700" b="0" i="1" strike="sng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cancer</a:t>
                      </a:r>
                      <a:r>
                        <a:rPr lang="sv-SE" altLang="zh-TW" sz="700" b="0" i="1" strike="sng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zh-TW" sz="700" b="0" i="1" strike="sng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1C4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rgbClr val="91C4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TW" sz="400" b="0" i="1" strike="sng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1C4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TW" sz="400" b="0" i="1" strike="sng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1C4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712851"/>
                  </a:ext>
                </a:extLst>
              </a:tr>
              <a:tr h="56647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Viral</a:t>
                      </a:r>
                      <a:r>
                        <a:rPr lang="en-US" altLang="zh-TW" sz="700" baseline="0" dirty="0" smtClean="0"/>
                        <a:t> i</a:t>
                      </a:r>
                      <a:r>
                        <a:rPr lang="en-US" altLang="zh-TW" sz="700" dirty="0" smtClean="0"/>
                        <a:t>nfection - HCV</a:t>
                      </a:r>
                      <a:endParaRPr lang="zh-TW" altLang="en-US" sz="700" dirty="0"/>
                    </a:p>
                  </a:txBody>
                  <a:tcPr>
                    <a:solidFill>
                      <a:srgbClr val="91C4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>
                    <a:solidFill>
                      <a:srgbClr val="91C4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700" b="1" i="0" u="none" baseline="0" dirty="0" smtClean="0"/>
                        <a:t>(1) </a:t>
                      </a:r>
                      <a:r>
                        <a:rPr lang="en-US" altLang="zh-TW" sz="700" dirty="0" smtClean="0"/>
                        <a:t>P = 0.04</a:t>
                      </a:r>
                    </a:p>
                    <a:p>
                      <a:r>
                        <a:rPr lang="en-US" altLang="zh-TW" sz="700" dirty="0" smtClean="0"/>
                        <a:t>(</a:t>
                      </a:r>
                      <a:r>
                        <a:rPr lang="en-US" altLang="zh-TW" sz="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Frailty in those with serological infections due to hepatitis B and hepatitis C was found in 14/15 patients and 36/37 patients, respectively (</a:t>
                      </a:r>
                      <a:r>
                        <a:rPr lang="en-US" altLang="zh-TW" sz="6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en-US" altLang="zh-TW" sz="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= 0.31 and </a:t>
                      </a:r>
                      <a:r>
                        <a:rPr lang="en-US" altLang="zh-TW" sz="6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en-US" altLang="zh-TW" sz="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= 0.004).</a:t>
                      </a:r>
                      <a:r>
                        <a:rPr lang="en-US" altLang="zh-TW" sz="600" dirty="0" smtClean="0"/>
                        <a:t>)</a:t>
                      </a:r>
                      <a:endParaRPr lang="zh-TW" altLang="en-US" sz="600" dirty="0"/>
                    </a:p>
                  </a:txBody>
                  <a:tcPr>
                    <a:solidFill>
                      <a:srgbClr val="91C4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solidFill>
                      <a:srgbClr val="91C4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400" b="0" i="0" u="none" baseline="0" dirty="0" smtClean="0"/>
                        <a:t>(1) </a:t>
                      </a:r>
                      <a:r>
                        <a:rPr lang="en-US" altLang="zh-TW" sz="400" b="0" i="0" u="none" baseline="0" dirty="0" err="1" smtClean="0"/>
                        <a:t>Yadla</a:t>
                      </a:r>
                      <a:r>
                        <a:rPr lang="en-US" altLang="zh-TW" sz="400" b="0" i="0" u="none" baseline="0" dirty="0" smtClean="0"/>
                        <a:t>, John, &amp; </a:t>
                      </a:r>
                      <a:r>
                        <a:rPr lang="en-US" altLang="zh-TW" sz="400" b="0" i="0" u="none" baseline="0" dirty="0" err="1" smtClean="0"/>
                        <a:t>Mummadi</a:t>
                      </a:r>
                      <a:r>
                        <a:rPr lang="en-US" altLang="zh-TW" sz="400" b="0" i="0" u="none" baseline="0" dirty="0" smtClean="0"/>
                        <a:t>, 2017</a:t>
                      </a:r>
                      <a:endParaRPr lang="zh-TW" altLang="en-US" sz="400" b="0" dirty="0"/>
                    </a:p>
                  </a:txBody>
                  <a:tcPr>
                    <a:solidFill>
                      <a:srgbClr val="91C4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400" b="0" dirty="0"/>
                    </a:p>
                  </a:txBody>
                  <a:tcPr>
                    <a:solidFill>
                      <a:srgbClr val="91C4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636635"/>
                  </a:ext>
                </a:extLst>
              </a:tr>
              <a:tr h="37261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Hospitalization</a:t>
                      </a:r>
                      <a:endParaRPr lang="zh-TW" altLang="en-US" sz="700" dirty="0"/>
                    </a:p>
                  </a:txBody>
                  <a:tcPr>
                    <a:solidFill>
                      <a:srgbClr val="91C4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700" dirty="0"/>
                    </a:p>
                  </a:txBody>
                  <a:tcPr>
                    <a:solidFill>
                      <a:srgbClr val="91C4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(1) higher numbers of health visits (total, inpatient and emergency) compared with </a:t>
                      </a:r>
                      <a:r>
                        <a:rPr lang="en-US" altLang="zh-TW" sz="700" dirty="0" err="1" smtClean="0"/>
                        <a:t>nonfrail</a:t>
                      </a:r>
                      <a:r>
                        <a:rPr lang="en-US" altLang="zh-TW" sz="700" dirty="0" smtClean="0"/>
                        <a:t> participants (p&lt;0.05). No differences in health-care visit types was noted between frail and </a:t>
                      </a:r>
                      <a:r>
                        <a:rPr lang="en-US" altLang="zh-TW" sz="700" dirty="0" err="1" smtClean="0"/>
                        <a:t>nonfrail</a:t>
                      </a:r>
                      <a:r>
                        <a:rPr lang="en-US" altLang="zh-TW" sz="700" dirty="0" smtClean="0"/>
                        <a:t> participants (p&gt;0.05).</a:t>
                      </a:r>
                      <a:endParaRPr lang="zh-TW" altLang="en-US" sz="700" dirty="0"/>
                    </a:p>
                  </a:txBody>
                  <a:tcPr>
                    <a:solidFill>
                      <a:srgbClr val="91C4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solidFill>
                      <a:srgbClr val="91C4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400" dirty="0" smtClean="0"/>
                        <a:t>(1) </a:t>
                      </a:r>
                      <a:r>
                        <a:rPr lang="en-US" altLang="zh-TW" sz="400" dirty="0" err="1" smtClean="0"/>
                        <a:t>Adame</a:t>
                      </a:r>
                      <a:r>
                        <a:rPr lang="en-US" altLang="zh-TW" sz="400" dirty="0" smtClean="0"/>
                        <a:t> Perez, S. I.</a:t>
                      </a:r>
                      <a:r>
                        <a:rPr lang="en-US" altLang="zh-TW" sz="400" baseline="0" dirty="0" smtClean="0"/>
                        <a:t> et al.</a:t>
                      </a:r>
                      <a:r>
                        <a:rPr lang="en-US" altLang="zh-TW" sz="400" dirty="0" smtClean="0"/>
                        <a:t> (2018). Frailty, Health-Related Quality of Life, Cognition, Depression, Vitamin D and Health-Care Utilization in an Ambulatory Adult Population with Type 1 or Type 2 Diabetes Mellitus and Chronic Kidney Disease: A Cross-Sectional Analysis. Canadian Journal of Diabetes.</a:t>
                      </a:r>
                      <a:endParaRPr lang="zh-TW" altLang="en-US" sz="400" dirty="0"/>
                    </a:p>
                  </a:txBody>
                  <a:tcPr>
                    <a:solidFill>
                      <a:srgbClr val="91C4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400" dirty="0"/>
                    </a:p>
                  </a:txBody>
                  <a:tcPr>
                    <a:solidFill>
                      <a:srgbClr val="91C4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175121"/>
                  </a:ext>
                </a:extLst>
              </a:tr>
              <a:tr h="24598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700" dirty="0"/>
                    </a:p>
                  </a:txBody>
                  <a:tcPr>
                    <a:solidFill>
                      <a:srgbClr val="91C4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700" dirty="0"/>
                    </a:p>
                  </a:txBody>
                  <a:tcPr>
                    <a:solidFill>
                      <a:srgbClr val="91C4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700" dirty="0"/>
                    </a:p>
                  </a:txBody>
                  <a:tcPr>
                    <a:solidFill>
                      <a:srgbClr val="91C4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rgbClr val="91C4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400" dirty="0"/>
                    </a:p>
                  </a:txBody>
                  <a:tcPr>
                    <a:solidFill>
                      <a:srgbClr val="91C4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400" dirty="0"/>
                    </a:p>
                  </a:txBody>
                  <a:tcPr>
                    <a:solidFill>
                      <a:srgbClr val="91C4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905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129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769</Words>
  <Application>Microsoft Office PowerPoint</Application>
  <PresentationFormat>A4 Paper (210x297 mm)</PresentationFormat>
  <Paragraphs>77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等线</vt:lpstr>
      <vt:lpstr>Office 佈景主題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PC06</cp:lastModifiedBy>
  <cp:revision>20</cp:revision>
  <dcterms:created xsi:type="dcterms:W3CDTF">2018-10-10T14:59:07Z</dcterms:created>
  <dcterms:modified xsi:type="dcterms:W3CDTF">2018-10-29T09:00:56Z</dcterms:modified>
</cp:coreProperties>
</file>