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4" d="100"/>
          <a:sy n="124" d="100"/>
        </p:scale>
        <p:origin x="330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EB6-B9C2-4436-9E09-99E6D46E48B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31175"/>
              </p:ext>
            </p:extLst>
          </p:nvPr>
        </p:nvGraphicFramePr>
        <p:xfrm>
          <a:off x="460183" y="219464"/>
          <a:ext cx="5937633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55">
                  <a:extLst>
                    <a:ext uri="{9D8B030D-6E8A-4147-A177-3AD203B41FA5}">
                      <a16:colId xmlns:a16="http://schemas.microsoft.com/office/drawing/2014/main" val="3446639067"/>
                    </a:ext>
                  </a:extLst>
                </a:gridCol>
                <a:gridCol w="831228">
                  <a:extLst>
                    <a:ext uri="{9D8B030D-6E8A-4147-A177-3AD203B41FA5}">
                      <a16:colId xmlns:a16="http://schemas.microsoft.com/office/drawing/2014/main" val="1259956597"/>
                    </a:ext>
                  </a:extLst>
                </a:gridCol>
                <a:gridCol w="875058">
                  <a:extLst>
                    <a:ext uri="{9D8B030D-6E8A-4147-A177-3AD203B41FA5}">
                      <a16:colId xmlns:a16="http://schemas.microsoft.com/office/drawing/2014/main" val="1671877473"/>
                    </a:ext>
                  </a:extLst>
                </a:gridCol>
                <a:gridCol w="1712138">
                  <a:extLst>
                    <a:ext uri="{9D8B030D-6E8A-4147-A177-3AD203B41FA5}">
                      <a16:colId xmlns:a16="http://schemas.microsoft.com/office/drawing/2014/main" val="4282779999"/>
                    </a:ext>
                  </a:extLst>
                </a:gridCol>
                <a:gridCol w="943656">
                  <a:extLst>
                    <a:ext uri="{9D8B030D-6E8A-4147-A177-3AD203B41FA5}">
                      <a16:colId xmlns:a16="http://schemas.microsoft.com/office/drawing/2014/main" val="581370641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565673173"/>
                    </a:ext>
                  </a:extLst>
                </a:gridCol>
                <a:gridCol w="559209">
                  <a:extLst>
                    <a:ext uri="{9D8B030D-6E8A-4147-A177-3AD203B41FA5}">
                      <a16:colId xmlns:a16="http://schemas.microsoft.com/office/drawing/2014/main" val="1847933591"/>
                    </a:ext>
                  </a:extLst>
                </a:gridCol>
              </a:tblGrid>
              <a:tr h="217023">
                <a:tc rowSpan="7">
                  <a:txBody>
                    <a:bodyPr/>
                    <a:lstStyle/>
                    <a:p>
                      <a:r>
                        <a:rPr lang="en-US" altLang="zh-TW" sz="700" dirty="0"/>
                        <a:t>Physical/</a:t>
                      </a:r>
                    </a:p>
                    <a:p>
                      <a:r>
                        <a:rPr lang="en-US" altLang="zh-TW" sz="700" dirty="0"/>
                        <a:t>Physiological  Changes</a:t>
                      </a:r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CVD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31070"/>
                  </a:ext>
                </a:extLst>
              </a:tr>
              <a:tr h="2832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CHF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22792"/>
                  </a:ext>
                </a:extLst>
              </a:tr>
              <a:tr h="6114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/>
                        <a:t>Brain wave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zh-TW" sz="700" b="1" dirty="0"/>
                        <a:t>Chao, C.-T., Lai, H.-J., Tsai, H.-B., Yang, S.-Y., &amp;Huang, J.-W. (2017). Frail phenotype is associated with distinct quantitative electroencephalographic findings among end-stage renal disease patients: an observational study. BMC Geriatrics, 17(1), 277</a:t>
                      </a:r>
                      <a:r>
                        <a:rPr lang="en-US" altLang="zh-TW" sz="700" b="0" dirty="0"/>
                        <a:t>. 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378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moderate to severe frailty v. none</a:t>
                      </a:r>
                      <a:r>
                        <a:rPr lang="en-US" altLang="zh-TW" sz="700" b="1" baseline="0" dirty="0"/>
                        <a:t> to mild frailty</a:t>
                      </a: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5696"/>
                  </a:ext>
                </a:extLst>
              </a:tr>
              <a:tr h="164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 (global):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283 ± 679 vs. 2971 ± 4859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DARs (left frontal):</a:t>
                      </a:r>
                      <a:r>
                        <a:rPr lang="en-US" altLang="zh-TW" sz="700" dirty="0"/>
                        <a:t> 135 ± </a:t>
                      </a: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vs. 3073 ± 4702</a:t>
                      </a:r>
                      <a:endParaRPr lang="en-US" altLang="zh-TW" sz="700" dirty="0"/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left TO:</a:t>
                      </a:r>
                      <a:r>
                        <a:rPr lang="en-US" altLang="zh-TW" sz="700" dirty="0"/>
                        <a:t> 197 ± 318 vs. 3708 ± 6398,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55 ± 96 vs. 1773 ± 3262, p = 0.03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right TO:</a:t>
                      </a:r>
                      <a:r>
                        <a:rPr lang="en-US" altLang="zh-TW" sz="700" dirty="0"/>
                        <a:t> 187 ± 261 vs. 4400 ± 7763, p = 0.02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global DTABR: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191 ± 469 vs. 1781 ± 2793\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DTABRs (left frontal):</a:t>
                      </a:r>
                      <a:r>
                        <a:rPr lang="en-US" altLang="zh-TW" sz="700" dirty="0"/>
                        <a:t> 86 ± 158 vs. 1680 ± 2388,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left TO: </a:t>
                      </a:r>
                      <a:r>
                        <a:rPr lang="en-US" altLang="zh-TW" sz="700" dirty="0"/>
                        <a:t>130 ± 210 vs. 1884 ± 2828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b="1" baseline="0" dirty="0"/>
                        <a:t> </a:t>
                      </a:r>
                      <a:r>
                        <a:rPr lang="en-US" altLang="zh-TW" sz="700" dirty="0"/>
                        <a:t>39 ± 65 vs. 1132 ± 1957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right TO DTABR: </a:t>
                      </a:r>
                      <a:r>
                        <a:rPr lang="en-US" altLang="zh-TW" sz="700" dirty="0"/>
                        <a:t>126 ± 178 vs. 2960 ± 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baseline="0" dirty="0"/>
                        <a:t>Overall p=.02.</a:t>
                      </a:r>
                      <a:endParaRPr lang="en-US" altLang="zh-TW" sz="7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 (</a:t>
                      </a:r>
                      <a:r>
                        <a:rPr lang="en-US" altLang="zh-TW" sz="7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gloibal</a:t>
                      </a: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 (left frontal):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</a:t>
                      </a: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TO: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  <a:endParaRPr lang="en-US" altLang="zh-TW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b="1" dirty="0"/>
                        <a:t>Global DTABR:</a:t>
                      </a:r>
                    </a:p>
                    <a:p>
                      <a:r>
                        <a:rPr lang="en-US" sz="700" dirty="0"/>
                        <a:t>.02</a:t>
                      </a:r>
                    </a:p>
                    <a:p>
                      <a:r>
                        <a:rPr lang="en-US" sz="700" b="1" dirty="0"/>
                        <a:t>DTABR (left frontal)</a:t>
                      </a:r>
                    </a:p>
                    <a:p>
                      <a:r>
                        <a:rPr lang="en-US" sz="700" dirty="0"/>
                        <a:t>&lt;.01</a:t>
                      </a:r>
                    </a:p>
                    <a:p>
                      <a:r>
                        <a:rPr lang="en-US" sz="700" b="1" dirty="0"/>
                        <a:t>Left</a:t>
                      </a:r>
                      <a:r>
                        <a:rPr lang="en-US" sz="700" b="1" baseline="0" dirty="0"/>
                        <a:t> TO:</a:t>
                      </a:r>
                      <a:endParaRPr lang="en-US" sz="700" b="1" dirty="0"/>
                    </a:p>
                    <a:p>
                      <a:r>
                        <a:rPr lang="en-US" altLang="zh-TW" sz="700" dirty="0"/>
                        <a:t>.01</a:t>
                      </a:r>
                    </a:p>
                    <a:p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</a:t>
                      </a:r>
                    </a:p>
                    <a:p>
                      <a:r>
                        <a:rPr lang="en-US" altLang="zh-TW" sz="700" dirty="0"/>
                        <a:t>.02</a:t>
                      </a:r>
                    </a:p>
                    <a:p>
                      <a:r>
                        <a:rPr lang="en-US" altLang="zh-TW" sz="700" b="1" dirty="0"/>
                        <a:t>Right TO</a:t>
                      </a:r>
                      <a:r>
                        <a:rPr lang="en-US" altLang="zh-TW" sz="700" b="1" baseline="0" dirty="0"/>
                        <a:t> DTABR: </a:t>
                      </a:r>
                    </a:p>
                    <a:p>
                      <a:r>
                        <a:rPr lang="en-US" altLang="zh-TW" sz="700" dirty="0"/>
                        <a:t>.03</a:t>
                      </a:r>
                      <a:endParaRPr lang="en-US" altLang="zh-TW" sz="700" b="1" dirty="0"/>
                    </a:p>
                    <a:p>
                      <a:endParaRPr lang="en-US" sz="700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46815"/>
                  </a:ext>
                </a:extLst>
              </a:tr>
              <a:tr h="4148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HTN, CVA, LVD, PVD, smoking, IDH, serum creatinine, and hemoglobin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0" dirty="0"/>
                        <a:t>(1) RR</a:t>
                      </a:r>
                      <a:r>
                        <a:rPr lang="zh-TW" altLang="en-US" sz="700" b="0" dirty="0"/>
                        <a:t> </a:t>
                      </a:r>
                      <a:r>
                        <a:rPr lang="en-US" altLang="zh-TW" sz="700" b="0" dirty="0"/>
                        <a:t>1.1-1.5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/>
                        <a:t>(1) </a:t>
                      </a:r>
                      <a:r>
                        <a:rPr lang="en-US" altLang="zh-TW" sz="400" b="0" i="0" u="none" baseline="0" dirty="0" err="1"/>
                        <a:t>Yadla</a:t>
                      </a:r>
                      <a:r>
                        <a:rPr lang="en-US" altLang="zh-TW" sz="400" b="0" i="0" u="none" baseline="0" dirty="0"/>
                        <a:t>, John, &amp; </a:t>
                      </a:r>
                      <a:r>
                        <a:rPr lang="en-US" altLang="zh-TW" sz="400" b="0" i="0" u="none" baseline="0" dirty="0" err="1"/>
                        <a:t>Mummadi</a:t>
                      </a:r>
                      <a:r>
                        <a:rPr lang="en-US" altLang="zh-TW" sz="400" b="0" i="0" u="none" baseline="0" dirty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04793"/>
                  </a:ext>
                </a:extLst>
              </a:tr>
              <a:tr h="3001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err="1"/>
                        <a:t>Uraemia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(1) Uremia (malnutrition, anemia, metabolic</a:t>
                      </a:r>
                      <a:r>
                        <a:rPr lang="en-US" altLang="zh-TW" sz="700" baseline="0" dirty="0"/>
                        <a:t> acidosis, fluid overload</a:t>
                      </a:r>
                      <a:r>
                        <a:rPr lang="en-US" altLang="zh-TW" sz="700" dirty="0"/>
                        <a:t>)</a:t>
                      </a:r>
                      <a:r>
                        <a:rPr lang="zh-TW" altLang="en-US" sz="700" dirty="0"/>
                        <a:t> → </a:t>
                      </a:r>
                      <a:r>
                        <a:rPr lang="en-US" altLang="zh-TW" sz="700" dirty="0"/>
                        <a:t>Frailty (weight</a:t>
                      </a:r>
                      <a:r>
                        <a:rPr lang="en-US" altLang="zh-TW" sz="700" baseline="0" dirty="0"/>
                        <a:t> loss, exhaustion, weakness, low physical activity</a:t>
                      </a:r>
                      <a:r>
                        <a:rPr lang="en-US" altLang="zh-TW" sz="700" dirty="0"/>
                        <a:t>)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" dirty="0"/>
                        <a:t>(1) Johansen, K. L., Delgado, C., </a:t>
                      </a:r>
                      <a:r>
                        <a:rPr lang="en-US" altLang="zh-TW" sz="400" dirty="0" err="1"/>
                        <a:t>Bao</a:t>
                      </a:r>
                      <a:r>
                        <a:rPr lang="en-US" altLang="zh-TW" sz="400" dirty="0"/>
                        <a:t>, Y., &amp;Tamura, M. K. (2013). Frailty and dialysis initiation. In Seminars in dialysis (Vol. 26, pp. 690–696). Wiley Online Library.</a:t>
                      </a:r>
                      <a:endParaRPr lang="zh-TW" altLang="en-US" sz="4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3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56EF0-FF9B-4F41-B155-4163B641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6" y="8816004"/>
            <a:ext cx="6222986" cy="525181"/>
          </a:xfrm>
        </p:spPr>
        <p:txBody>
          <a:bodyPr>
            <a:norm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Wilhelm-Leen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E. R., Hall, Y. N.,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Tamura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 K.,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Chertow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G. M. (2009). Frailty and chronic kidney disease: the third national health and nutrition evaluation survey.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The American journal of medicine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122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(7), 664-671.</a:t>
            </a:r>
            <a:endParaRPr lang="zh-TW" altLang="en-US" sz="1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3ECDC9-CAB0-B84D-A85A-8892A78E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3544855"/>
            <a:ext cx="5915025" cy="40911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A0A08B-E6D6-2044-8AF0-0E6F8E9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3" y="389848"/>
            <a:ext cx="6375474" cy="2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065A6-3A27-EE49-BFFD-681EC92B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4481B2-B635-4F42-AC42-E0D9A382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4068374"/>
            <a:ext cx="5915025" cy="44362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31D1BF-5F5E-C647-B444-6D32D0A9A650}"/>
              </a:ext>
            </a:extLst>
          </p:cNvPr>
          <p:cNvSpPr txBox="1"/>
          <p:nvPr/>
        </p:nvSpPr>
        <p:spPr>
          <a:xfrm>
            <a:off x="351422" y="9101596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Roshanravan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Khatri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M., Robinson-Cohen, C., Levin, G., Patel, K. V., De Boer, I. H.,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Kestenbaum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(2012). A prospective study of frailty in nephrology-referred patients with CKD.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American Journal of Kidney Diseases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60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(6), 912-921.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C550EF-C463-014A-96CE-1BBBDAC1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26" y="250406"/>
            <a:ext cx="5275146" cy="33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244</Words>
  <Application>Microsoft Office PowerPoint</Application>
  <PresentationFormat>A4 紙張 (210x297 公釐)</PresentationFormat>
  <Paragraphs>42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Wilhelm-Leen, E. R., Hall, Y. N., Tamura, M. K., &amp; Chertow, G. M. (2009). Frailty and chronic kidney disease: the third national health and nutrition evaluation survey. The American journal of medicine, 122(7), 664-671.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PC06</dc:creator>
  <cp:lastModifiedBy>Yi-Hong Wu</cp:lastModifiedBy>
  <cp:revision>11</cp:revision>
  <dcterms:created xsi:type="dcterms:W3CDTF">2018-10-29T08:53:55Z</dcterms:created>
  <dcterms:modified xsi:type="dcterms:W3CDTF">2018-10-29T13:00:45Z</dcterms:modified>
</cp:coreProperties>
</file>