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4" r:id="rId10"/>
    <p:sldId id="265" r:id="rId11"/>
    <p:sldId id="268" r:id="rId12"/>
    <p:sldId id="269" r:id="rId13"/>
    <p:sldId id="270" r:id="rId14"/>
    <p:sldId id="26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6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327458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286706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3691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6523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406010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18848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86071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372320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12972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38961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28BE396-9E63-4868-BDA6-844685AFD59E}" type="datetimeFigureOut">
              <a:rPr lang="zh-TW" altLang="en-US" smtClean="0"/>
              <a:t>2019/2/14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92897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BE396-9E63-4868-BDA6-844685AFD59E}" type="datetimeFigureOut">
              <a:rPr lang="zh-TW" altLang="en-US" smtClean="0"/>
              <a:t>2019/2/14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D91AC-6AED-4337-80D2-6FB36BF2C170}" type="slidenum">
              <a:rPr lang="zh-TW" altLang="en-US" smtClean="0"/>
              <a:t>‹#›</a:t>
            </a:fld>
            <a:endParaRPr lang="zh-TW" altLang="en-US"/>
          </a:p>
        </p:txBody>
      </p:sp>
    </p:spTree>
    <p:extLst>
      <p:ext uri="{BB962C8B-B14F-4D97-AF65-F5344CB8AC3E}">
        <p14:creationId xmlns:p14="http://schemas.microsoft.com/office/powerpoint/2010/main" val="97786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0" y="411480"/>
            <a:ext cx="12192000" cy="1792224"/>
          </a:xfrm>
        </p:spPr>
        <p:txBody>
          <a:bodyPr anchor="ctr"/>
          <a:lstStyle/>
          <a:p>
            <a:r>
              <a:rPr lang="en-US" altLang="zh-TW" dirty="0" smtClean="0"/>
              <a:t>Frailty, frail, frail phenotype, frail index</a:t>
            </a:r>
            <a:endParaRPr lang="zh-TW" altLang="en-US" dirty="0"/>
          </a:p>
        </p:txBody>
      </p:sp>
      <p:sp>
        <p:nvSpPr>
          <p:cNvPr id="6" name="標題 3"/>
          <p:cNvSpPr txBox="1">
            <a:spLocks/>
          </p:cNvSpPr>
          <p:nvPr/>
        </p:nvSpPr>
        <p:spPr>
          <a:xfrm>
            <a:off x="0" y="4178808"/>
            <a:ext cx="12192000" cy="19751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smtClean="0"/>
              <a:t>0, Complication, cause, etiology/</a:t>
            </a:r>
            <a:r>
              <a:rPr lang="en-US" altLang="zh-TW" dirty="0" err="1" smtClean="0"/>
              <a:t>aetiology</a:t>
            </a:r>
            <a:endParaRPr lang="zh-TW" altLang="en-US" dirty="0"/>
          </a:p>
        </p:txBody>
      </p:sp>
      <p:sp>
        <p:nvSpPr>
          <p:cNvPr id="7" name="標題 3"/>
          <p:cNvSpPr txBox="1">
            <a:spLocks/>
          </p:cNvSpPr>
          <p:nvPr/>
        </p:nvSpPr>
        <p:spPr>
          <a:xfrm>
            <a:off x="0" y="2203704"/>
            <a:ext cx="12192000" cy="1975104"/>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smtClean="0"/>
              <a:t>Chronic kidney disease, chronic renal disease, chronic kidney insufficiency, chronic renal insufficiency, kidney transplant, renal transplant, end-stage kidney disease, end-stage renal disease, kidney, renal</a:t>
            </a:r>
            <a:endParaRPr lang="zh-TW" altLang="en-US" dirty="0"/>
          </a:p>
        </p:txBody>
      </p:sp>
    </p:spTree>
    <p:extLst>
      <p:ext uri="{BB962C8B-B14F-4D97-AF65-F5344CB8AC3E}">
        <p14:creationId xmlns:p14="http://schemas.microsoft.com/office/powerpoint/2010/main" val="65201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772627766"/>
              </p:ext>
            </p:extLst>
          </p:nvPr>
        </p:nvGraphicFramePr>
        <p:xfrm>
          <a:off x="0" y="0"/>
          <a:ext cx="10515600" cy="5694680"/>
        </p:xfrm>
        <a:graphic>
          <a:graphicData uri="http://schemas.openxmlformats.org/drawingml/2006/table">
            <a:tbl>
              <a:tblPr firstRow="1" firstCol="1">
                <a:tableStyleId>{5C22544A-7EE6-4342-B048-85BDC9FD1C3A}</a:tableStyleId>
              </a:tblPr>
              <a:tblGrid>
                <a:gridCol w="2103120">
                  <a:extLst>
                    <a:ext uri="{9D8B030D-6E8A-4147-A177-3AD203B41FA5}">
                      <a16:colId xmlns:a16="http://schemas.microsoft.com/office/drawing/2014/main" val="2221073045"/>
                    </a:ext>
                  </a:extLst>
                </a:gridCol>
                <a:gridCol w="2103120">
                  <a:extLst>
                    <a:ext uri="{9D8B030D-6E8A-4147-A177-3AD203B41FA5}">
                      <a16:colId xmlns:a16="http://schemas.microsoft.com/office/drawing/2014/main" val="2604777514"/>
                    </a:ext>
                  </a:extLst>
                </a:gridCol>
                <a:gridCol w="2103120">
                  <a:extLst>
                    <a:ext uri="{9D8B030D-6E8A-4147-A177-3AD203B41FA5}">
                      <a16:colId xmlns:a16="http://schemas.microsoft.com/office/drawing/2014/main" val="1414645160"/>
                    </a:ext>
                  </a:extLst>
                </a:gridCol>
                <a:gridCol w="2103120">
                  <a:extLst>
                    <a:ext uri="{9D8B030D-6E8A-4147-A177-3AD203B41FA5}">
                      <a16:colId xmlns:a16="http://schemas.microsoft.com/office/drawing/2014/main" val="2358388445"/>
                    </a:ext>
                  </a:extLst>
                </a:gridCol>
                <a:gridCol w="2103120">
                  <a:extLst>
                    <a:ext uri="{9D8B030D-6E8A-4147-A177-3AD203B41FA5}">
                      <a16:colId xmlns:a16="http://schemas.microsoft.com/office/drawing/2014/main" val="4146727122"/>
                    </a:ext>
                  </a:extLst>
                </a:gridCol>
              </a:tblGrid>
              <a:tr h="370840">
                <a:tc>
                  <a:txBody>
                    <a:bodyPr/>
                    <a:lstStyle/>
                    <a:p>
                      <a:endParaRPr lang="zh-TW" altLang="en-US" dirty="0"/>
                    </a:p>
                  </a:txBody>
                  <a:tcPr/>
                </a:tc>
                <a:tc>
                  <a:txBody>
                    <a:bodyPr/>
                    <a:lstStyle/>
                    <a:p>
                      <a:r>
                        <a:rPr lang="en-US" altLang="zh-TW" dirty="0" smtClean="0"/>
                        <a:t>Frailty</a:t>
                      </a:r>
                      <a:endParaRPr lang="zh-TW" altLang="en-US" dirty="0"/>
                    </a:p>
                  </a:txBody>
                  <a:tcPr/>
                </a:tc>
                <a:tc>
                  <a:txBody>
                    <a:bodyPr/>
                    <a:lstStyle/>
                    <a:p>
                      <a:r>
                        <a:rPr lang="en-US" altLang="zh-TW" dirty="0" smtClean="0"/>
                        <a:t>Frail</a:t>
                      </a:r>
                      <a:endParaRPr lang="zh-TW" altLang="en-US" dirty="0"/>
                    </a:p>
                  </a:txBody>
                  <a:tcPr/>
                </a:tc>
                <a:tc>
                  <a:txBody>
                    <a:bodyPr/>
                    <a:lstStyle/>
                    <a:p>
                      <a:r>
                        <a:rPr lang="en-US" altLang="zh-TW" dirty="0" smtClean="0"/>
                        <a:t>Frail</a:t>
                      </a:r>
                      <a:r>
                        <a:rPr lang="en-US" altLang="zh-TW" baseline="0" dirty="0" smtClean="0"/>
                        <a:t> phenotype</a:t>
                      </a:r>
                      <a:endParaRPr lang="zh-TW" altLang="en-US" dirty="0"/>
                    </a:p>
                  </a:txBody>
                  <a:tcPr/>
                </a:tc>
                <a:tc>
                  <a:txBody>
                    <a:bodyPr/>
                    <a:lstStyle/>
                    <a:p>
                      <a:r>
                        <a:rPr lang="en-US" altLang="zh-TW" dirty="0" smtClean="0"/>
                        <a:t>Frail index</a:t>
                      </a:r>
                      <a:endParaRPr lang="zh-TW" altLang="en-US" dirty="0"/>
                    </a:p>
                  </a:txBody>
                  <a:tcPr/>
                </a:tc>
                <a:extLst>
                  <a:ext uri="{0D108BD9-81ED-4DB2-BD59-A6C34878D82A}">
                    <a16:rowId xmlns:a16="http://schemas.microsoft.com/office/drawing/2014/main" val="1244375479"/>
                  </a:ext>
                </a:extLst>
              </a:tr>
              <a:tr h="370840">
                <a:tc>
                  <a:txBody>
                    <a:bodyPr/>
                    <a:lstStyle/>
                    <a:p>
                      <a:r>
                        <a:rPr lang="en-US" altLang="zh-TW" dirty="0" smtClean="0"/>
                        <a:t>Chronic</a:t>
                      </a:r>
                      <a:r>
                        <a:rPr lang="en-US" altLang="zh-TW" baseline="0" dirty="0" smtClean="0"/>
                        <a:t> kidney disease</a:t>
                      </a:r>
                      <a:endParaRPr lang="zh-TW" altLang="en-US" dirty="0"/>
                    </a:p>
                  </a:txBody>
                  <a:tcPr/>
                </a:tc>
                <a:tc>
                  <a:txBody>
                    <a:bodyPr/>
                    <a:lstStyle/>
                    <a:p>
                      <a:r>
                        <a:rPr lang="en-US" altLang="zh-TW" dirty="0" smtClean="0"/>
                        <a:t>170, 47, 18, 63</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312520820"/>
                  </a:ext>
                </a:extLst>
              </a:tr>
              <a:tr h="370840">
                <a:tc>
                  <a:txBody>
                    <a:bodyPr/>
                    <a:lstStyle/>
                    <a:p>
                      <a:r>
                        <a:rPr lang="en-US" altLang="zh-TW" dirty="0" smtClean="0"/>
                        <a:t>Chronic</a:t>
                      </a:r>
                      <a:r>
                        <a:rPr lang="en-US" altLang="zh-TW" baseline="0" dirty="0" smtClean="0"/>
                        <a:t> renal disease</a:t>
                      </a:r>
                      <a:endParaRPr lang="zh-TW" altLang="en-US" dirty="0"/>
                    </a:p>
                  </a:txBody>
                  <a:tcPr/>
                </a:tc>
                <a:tc>
                  <a:txBody>
                    <a:bodyPr/>
                    <a:lstStyle/>
                    <a:p>
                      <a:r>
                        <a:rPr lang="en-US" altLang="zh-TW" dirty="0" smtClean="0"/>
                        <a:t>7, 1, 2, 0</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80701672"/>
                  </a:ext>
                </a:extLst>
              </a:tr>
              <a:tr h="370840">
                <a:tc>
                  <a:txBody>
                    <a:bodyPr/>
                    <a:lstStyle/>
                    <a:p>
                      <a:r>
                        <a:rPr lang="en-US" altLang="zh-TW" dirty="0" smtClean="0"/>
                        <a:t>Chronic kidney insufficiency</a:t>
                      </a:r>
                      <a:endParaRPr lang="zh-TW" altLang="en-US" dirty="0"/>
                    </a:p>
                  </a:txBody>
                  <a:tcPr/>
                </a:tc>
                <a:tc>
                  <a:txBody>
                    <a:bodyPr/>
                    <a:lstStyle/>
                    <a:p>
                      <a:r>
                        <a:rPr lang="en-US" altLang="zh-TW" dirty="0" smtClean="0"/>
                        <a:t>0,</a:t>
                      </a:r>
                      <a:r>
                        <a:rPr lang="en-US" altLang="zh-TW" baseline="0" dirty="0" smtClean="0"/>
                        <a:t> 0, 0, 0</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719023317"/>
                  </a:ext>
                </a:extLst>
              </a:tr>
              <a:tr h="370840">
                <a:tc>
                  <a:txBody>
                    <a:bodyPr/>
                    <a:lstStyle/>
                    <a:p>
                      <a:r>
                        <a:rPr lang="en-US" altLang="zh-TW" dirty="0" smtClean="0"/>
                        <a:t>Chronic renal</a:t>
                      </a:r>
                      <a:r>
                        <a:rPr lang="en-US" altLang="zh-TW" baseline="0" dirty="0" smtClean="0"/>
                        <a:t> insufficiency</a:t>
                      </a:r>
                      <a:endParaRPr lang="zh-TW" altLang="en-US" dirty="0"/>
                    </a:p>
                  </a:txBody>
                  <a:tcPr/>
                </a:tc>
                <a:tc>
                  <a:txBody>
                    <a:bodyPr/>
                    <a:lstStyle/>
                    <a:p>
                      <a:r>
                        <a:rPr lang="en-US" altLang="zh-TW" dirty="0" smtClean="0"/>
                        <a:t>89, 35, 8, 51</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635175183"/>
                  </a:ext>
                </a:extLst>
              </a:tr>
              <a:tr h="370840">
                <a:tc>
                  <a:txBody>
                    <a:bodyPr/>
                    <a:lstStyle/>
                    <a:p>
                      <a:r>
                        <a:rPr lang="en-US" altLang="zh-TW" dirty="0" smtClean="0"/>
                        <a:t>Kidney</a:t>
                      </a:r>
                      <a:r>
                        <a:rPr lang="en-US" altLang="zh-TW" baseline="0" dirty="0" smtClean="0"/>
                        <a:t> transplant</a:t>
                      </a:r>
                      <a:endParaRPr lang="zh-TW" altLang="en-US" dirty="0"/>
                    </a:p>
                  </a:txBody>
                  <a:tcPr/>
                </a:tc>
                <a:tc>
                  <a:txBody>
                    <a:bodyPr/>
                    <a:lstStyle/>
                    <a:p>
                      <a:r>
                        <a:rPr lang="en-US" altLang="zh-TW" dirty="0" smtClean="0"/>
                        <a:t>46</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343852930"/>
                  </a:ext>
                </a:extLst>
              </a:tr>
              <a:tr h="370840">
                <a:tc>
                  <a:txBody>
                    <a:bodyPr/>
                    <a:lstStyle/>
                    <a:p>
                      <a:r>
                        <a:rPr lang="en-US" altLang="zh-TW" dirty="0" smtClean="0"/>
                        <a:t>Renal transplant</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898870507"/>
                  </a:ext>
                </a:extLst>
              </a:tr>
              <a:tr h="370840">
                <a:tc>
                  <a:txBody>
                    <a:bodyPr/>
                    <a:lstStyle/>
                    <a:p>
                      <a:r>
                        <a:rPr lang="en-US" altLang="zh-TW" dirty="0" smtClean="0"/>
                        <a:t>End-stage kidney disease</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306610508"/>
                  </a:ext>
                </a:extLst>
              </a:tr>
              <a:tr h="370840">
                <a:tc>
                  <a:txBody>
                    <a:bodyPr/>
                    <a:lstStyle/>
                    <a:p>
                      <a:r>
                        <a:rPr lang="en-US" altLang="zh-TW" dirty="0" smtClean="0"/>
                        <a:t>End-stage renal disease</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57334651"/>
                  </a:ext>
                </a:extLst>
              </a:tr>
              <a:tr h="370840">
                <a:tc>
                  <a:txBody>
                    <a:bodyPr/>
                    <a:lstStyle/>
                    <a:p>
                      <a:r>
                        <a:rPr lang="en-US" altLang="zh-TW" dirty="0" smtClean="0"/>
                        <a:t>Kidney</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77148745"/>
                  </a:ext>
                </a:extLst>
              </a:tr>
              <a:tr h="370840">
                <a:tc>
                  <a:txBody>
                    <a:bodyPr/>
                    <a:lstStyle/>
                    <a:p>
                      <a:r>
                        <a:rPr lang="en-US" altLang="zh-TW" dirty="0" smtClean="0"/>
                        <a:t>Renal</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905705694"/>
                  </a:ext>
                </a:extLst>
              </a:tr>
            </a:tbl>
          </a:graphicData>
        </a:graphic>
      </p:graphicFrame>
      <p:sp>
        <p:nvSpPr>
          <p:cNvPr id="5" name="文字方塊 4"/>
          <p:cNvSpPr txBox="1"/>
          <p:nvPr/>
        </p:nvSpPr>
        <p:spPr>
          <a:xfrm>
            <a:off x="10725509" y="6211019"/>
            <a:ext cx="1466491" cy="369332"/>
          </a:xfrm>
          <a:prstGeom prst="rect">
            <a:avLst/>
          </a:prstGeom>
          <a:noFill/>
        </p:spPr>
        <p:txBody>
          <a:bodyPr wrap="square" rtlCol="0">
            <a:spAutoFit/>
          </a:bodyPr>
          <a:lstStyle/>
          <a:p>
            <a:r>
              <a:rPr lang="en-US" altLang="zh-TW" dirty="0" smtClean="0"/>
              <a:t>PubMed</a:t>
            </a:r>
            <a:endParaRPr lang="zh-TW" altLang="en-US" dirty="0"/>
          </a:p>
        </p:txBody>
      </p:sp>
      <p:sp>
        <p:nvSpPr>
          <p:cNvPr id="6" name="矩形 5"/>
          <p:cNvSpPr/>
          <p:nvPr/>
        </p:nvSpPr>
        <p:spPr>
          <a:xfrm>
            <a:off x="0" y="6211019"/>
            <a:ext cx="6414385" cy="369332"/>
          </a:xfrm>
          <a:prstGeom prst="rect">
            <a:avLst/>
          </a:prstGeom>
        </p:spPr>
        <p:txBody>
          <a:bodyPr wrap="none">
            <a:spAutoFit/>
          </a:bodyPr>
          <a:lstStyle/>
          <a:p>
            <a:r>
              <a:rPr lang="zh-TW" altLang="en-US" dirty="0"/>
              <a:t>frailty AND "chronic kidney disease" </a:t>
            </a:r>
            <a:r>
              <a:rPr lang="en-US" altLang="zh-TW" dirty="0" smtClean="0"/>
              <a:t>AND …; Sort by “Most recent”</a:t>
            </a:r>
            <a:endParaRPr lang="zh-TW" altLang="en-US" dirty="0"/>
          </a:p>
        </p:txBody>
      </p:sp>
      <p:sp>
        <p:nvSpPr>
          <p:cNvPr id="7" name="矩形 6"/>
          <p:cNvSpPr/>
          <p:nvPr/>
        </p:nvSpPr>
        <p:spPr>
          <a:xfrm>
            <a:off x="6221102" y="5841687"/>
            <a:ext cx="5237652" cy="369332"/>
          </a:xfrm>
          <a:prstGeom prst="rect">
            <a:avLst/>
          </a:prstGeom>
        </p:spPr>
        <p:txBody>
          <a:bodyPr wrap="none">
            <a:spAutoFit/>
          </a:bodyPr>
          <a:lstStyle/>
          <a:p>
            <a:r>
              <a:rPr lang="zh-TW" altLang="en-US" dirty="0"/>
              <a:t>https://patrickwoolf.github.io/Search-Engine-_Frailty/</a:t>
            </a:r>
          </a:p>
        </p:txBody>
      </p:sp>
    </p:spTree>
    <p:extLst>
      <p:ext uri="{BB962C8B-B14F-4D97-AF65-F5344CB8AC3E}">
        <p14:creationId xmlns:p14="http://schemas.microsoft.com/office/powerpoint/2010/main" val="73164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0"/>
            <a:ext cx="3488189" cy="3429000"/>
          </a:xfrm>
          <a:prstGeom prst="rect">
            <a:avLst/>
          </a:prstGeom>
        </p:spPr>
      </p:pic>
      <p:pic>
        <p:nvPicPr>
          <p:cNvPr id="5" name="圖片 4"/>
          <p:cNvPicPr>
            <a:picLocks noChangeAspect="1"/>
          </p:cNvPicPr>
          <p:nvPr/>
        </p:nvPicPr>
        <p:blipFill>
          <a:blip r:embed="rId3"/>
          <a:stretch>
            <a:fillRect/>
          </a:stretch>
        </p:blipFill>
        <p:spPr>
          <a:xfrm>
            <a:off x="3488189" y="0"/>
            <a:ext cx="3476242" cy="3429000"/>
          </a:xfrm>
          <a:prstGeom prst="rect">
            <a:avLst/>
          </a:prstGeom>
        </p:spPr>
      </p:pic>
      <p:pic>
        <p:nvPicPr>
          <p:cNvPr id="6" name="圖片 5"/>
          <p:cNvPicPr>
            <a:picLocks noChangeAspect="1"/>
          </p:cNvPicPr>
          <p:nvPr/>
        </p:nvPicPr>
        <p:blipFill>
          <a:blip r:embed="rId4"/>
          <a:stretch>
            <a:fillRect/>
          </a:stretch>
        </p:blipFill>
        <p:spPr>
          <a:xfrm>
            <a:off x="6964431" y="0"/>
            <a:ext cx="3452486" cy="3429000"/>
          </a:xfrm>
          <a:prstGeom prst="rect">
            <a:avLst/>
          </a:prstGeom>
        </p:spPr>
      </p:pic>
      <p:pic>
        <p:nvPicPr>
          <p:cNvPr id="7" name="圖片 6"/>
          <p:cNvPicPr>
            <a:picLocks noChangeAspect="1"/>
          </p:cNvPicPr>
          <p:nvPr/>
        </p:nvPicPr>
        <p:blipFill>
          <a:blip r:embed="rId5"/>
          <a:stretch>
            <a:fillRect/>
          </a:stretch>
        </p:blipFill>
        <p:spPr>
          <a:xfrm>
            <a:off x="6996344" y="3429000"/>
            <a:ext cx="3456276" cy="3429000"/>
          </a:xfrm>
          <a:prstGeom prst="rect">
            <a:avLst/>
          </a:prstGeom>
        </p:spPr>
      </p:pic>
    </p:spTree>
    <p:extLst>
      <p:ext uri="{BB962C8B-B14F-4D97-AF65-F5344CB8AC3E}">
        <p14:creationId xmlns:p14="http://schemas.microsoft.com/office/powerpoint/2010/main" val="39101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177800"/>
            <a:ext cx="10515600" cy="6680200"/>
          </a:xfrm>
        </p:spPr>
        <p:txBody>
          <a:bodyPr>
            <a:noAutofit/>
          </a:bodyPr>
          <a:lstStyle/>
          <a:p>
            <a:pPr>
              <a:lnSpc>
                <a:spcPts val="0"/>
              </a:lnSpc>
            </a:pPr>
            <a:r>
              <a:rPr lang="en-US" altLang="zh-TW" sz="700" dirty="0" smtClean="0"/>
              <a:t>frailty </a:t>
            </a:r>
            <a:r>
              <a:rPr lang="en-US" altLang="zh-TW" sz="700" dirty="0"/>
              <a:t>AND "chronic kidney disease": 170</a:t>
            </a:r>
          </a:p>
          <a:p>
            <a:pPr>
              <a:lnSpc>
                <a:spcPts val="0"/>
              </a:lnSpc>
            </a:pPr>
            <a:r>
              <a:rPr lang="en-US" altLang="zh-TW" sz="700" dirty="0"/>
              <a:t>frailty AND "chronic kidney disease" AND complication: 2</a:t>
            </a:r>
          </a:p>
          <a:p>
            <a:pPr>
              <a:lnSpc>
                <a:spcPts val="0"/>
              </a:lnSpc>
            </a:pPr>
            <a:r>
              <a:rPr lang="en-US" altLang="zh-TW" sz="700" dirty="0"/>
              <a:t>frailty AND "chronic kidney disease" AND complications: 46</a:t>
            </a:r>
          </a:p>
          <a:p>
            <a:pPr>
              <a:lnSpc>
                <a:spcPts val="0"/>
              </a:lnSpc>
            </a:pPr>
            <a:r>
              <a:rPr lang="en-US" altLang="zh-TW" sz="700" dirty="0"/>
              <a:t>frailty AND "chronic kidney disease" AND cause: 18</a:t>
            </a:r>
          </a:p>
          <a:p>
            <a:pPr>
              <a:lnSpc>
                <a:spcPts val="0"/>
              </a:lnSpc>
            </a:pPr>
            <a:r>
              <a:rPr lang="en-US" altLang="zh-TW" sz="700" dirty="0"/>
              <a:t>frailty AND "chronic kidney disease" AND causes: 66</a:t>
            </a:r>
          </a:p>
          <a:p>
            <a:pPr>
              <a:lnSpc>
                <a:spcPts val="0"/>
              </a:lnSpc>
            </a:pPr>
            <a:r>
              <a:rPr lang="en-US" altLang="zh-TW" sz="700" dirty="0"/>
              <a:t>frailty AND "chronic kidney disease" AND (etiology OR </a:t>
            </a:r>
            <a:r>
              <a:rPr lang="en-US" altLang="zh-TW" sz="700" dirty="0" err="1"/>
              <a:t>aetiology</a:t>
            </a:r>
            <a:r>
              <a:rPr lang="en-US" altLang="zh-TW" sz="700" dirty="0"/>
              <a:t>): 63</a:t>
            </a:r>
          </a:p>
          <a:p>
            <a:pPr>
              <a:lnSpc>
                <a:spcPts val="0"/>
              </a:lnSpc>
            </a:pPr>
            <a:r>
              <a:rPr lang="en-US" altLang="zh-TW" sz="700" dirty="0"/>
              <a:t>frailty AND "chronic renal disease": 7</a:t>
            </a:r>
          </a:p>
          <a:p>
            <a:pPr>
              <a:lnSpc>
                <a:spcPts val="0"/>
              </a:lnSpc>
            </a:pPr>
            <a:r>
              <a:rPr lang="en-US" altLang="zh-TW" sz="700" dirty="0"/>
              <a:t>frailty AND "chronic renal disease" AND complication: 0</a:t>
            </a:r>
          </a:p>
          <a:p>
            <a:pPr>
              <a:lnSpc>
                <a:spcPts val="0"/>
              </a:lnSpc>
            </a:pPr>
            <a:r>
              <a:rPr lang="en-US" altLang="zh-TW" sz="700" dirty="0"/>
              <a:t>frailty AND "chronic renal disease" AND complications: 1</a:t>
            </a:r>
          </a:p>
          <a:p>
            <a:pPr>
              <a:lnSpc>
                <a:spcPts val="0"/>
              </a:lnSpc>
            </a:pPr>
            <a:r>
              <a:rPr lang="en-US" altLang="zh-TW" sz="700" dirty="0"/>
              <a:t>frailty AND "chronic renal disease" AND cause: 2</a:t>
            </a:r>
          </a:p>
          <a:p>
            <a:pPr>
              <a:lnSpc>
                <a:spcPts val="0"/>
              </a:lnSpc>
            </a:pPr>
            <a:r>
              <a:rPr lang="en-US" altLang="zh-TW" sz="700" dirty="0"/>
              <a:t>frailty AND "chronic renal disease" AND causes: 1</a:t>
            </a:r>
          </a:p>
          <a:p>
            <a:pPr>
              <a:lnSpc>
                <a:spcPts val="0"/>
              </a:lnSpc>
            </a:pPr>
            <a:r>
              <a:rPr lang="en-US" altLang="zh-TW" sz="700" dirty="0"/>
              <a:t>frailty AND "chronic renal disease" AND (etiology OR </a:t>
            </a:r>
            <a:r>
              <a:rPr lang="en-US" altLang="zh-TW" sz="700" dirty="0" err="1"/>
              <a:t>aetiology</a:t>
            </a:r>
            <a:r>
              <a:rPr lang="en-US" altLang="zh-TW" sz="700" dirty="0"/>
              <a:t>): 0</a:t>
            </a:r>
          </a:p>
          <a:p>
            <a:pPr>
              <a:lnSpc>
                <a:spcPts val="0"/>
              </a:lnSpc>
            </a:pPr>
            <a:r>
              <a:rPr lang="en-US" altLang="zh-TW" sz="700" dirty="0"/>
              <a:t>frailty AND "chronic kidney insufficiency": 0</a:t>
            </a:r>
          </a:p>
          <a:p>
            <a:pPr>
              <a:lnSpc>
                <a:spcPts val="0"/>
              </a:lnSpc>
            </a:pPr>
            <a:r>
              <a:rPr lang="en-US" altLang="zh-TW" sz="700" dirty="0"/>
              <a:t>frailty AND "chronic kidney insufficiency" AND complication: 0</a:t>
            </a:r>
          </a:p>
          <a:p>
            <a:pPr>
              <a:lnSpc>
                <a:spcPts val="0"/>
              </a:lnSpc>
            </a:pPr>
            <a:r>
              <a:rPr lang="en-US" altLang="zh-TW" sz="700" dirty="0"/>
              <a:t>frailty AND "chronic kidney insufficiency" AND complications: 0</a:t>
            </a:r>
          </a:p>
          <a:p>
            <a:pPr>
              <a:lnSpc>
                <a:spcPts val="0"/>
              </a:lnSpc>
            </a:pPr>
            <a:r>
              <a:rPr lang="en-US" altLang="zh-TW" sz="700" dirty="0"/>
              <a:t>frailty AND "chronic kidney insufficiency" AND cause: 0</a:t>
            </a:r>
          </a:p>
          <a:p>
            <a:pPr>
              <a:lnSpc>
                <a:spcPts val="0"/>
              </a:lnSpc>
            </a:pPr>
            <a:r>
              <a:rPr lang="en-US" altLang="zh-TW" sz="700" dirty="0"/>
              <a:t>frailty AND "chronic kidney insufficiency" AND causes: 0</a:t>
            </a:r>
          </a:p>
          <a:p>
            <a:pPr>
              <a:lnSpc>
                <a:spcPts val="0"/>
              </a:lnSpc>
            </a:pPr>
            <a:r>
              <a:rPr lang="en-US" altLang="zh-TW" sz="700" dirty="0"/>
              <a:t>frailty AND "chronic kidney insufficiency" AND (etiology OR </a:t>
            </a:r>
            <a:r>
              <a:rPr lang="en-US" altLang="zh-TW" sz="700" dirty="0" err="1"/>
              <a:t>aetiology</a:t>
            </a:r>
            <a:r>
              <a:rPr lang="en-US" altLang="zh-TW" sz="700" dirty="0"/>
              <a:t>): 0</a:t>
            </a:r>
          </a:p>
          <a:p>
            <a:pPr>
              <a:lnSpc>
                <a:spcPts val="0"/>
              </a:lnSpc>
            </a:pPr>
            <a:r>
              <a:rPr lang="en-US" altLang="zh-TW" sz="700" dirty="0"/>
              <a:t>frailty AND "chronic renal insufficiency": 89</a:t>
            </a:r>
          </a:p>
          <a:p>
            <a:pPr>
              <a:lnSpc>
                <a:spcPts val="0"/>
              </a:lnSpc>
            </a:pPr>
            <a:r>
              <a:rPr lang="en-US" altLang="zh-TW" sz="700" dirty="0"/>
              <a:t>frailty AND "chronic renal insufficiency" AND complication: 0</a:t>
            </a:r>
          </a:p>
          <a:p>
            <a:pPr>
              <a:lnSpc>
                <a:spcPts val="0"/>
              </a:lnSpc>
            </a:pPr>
            <a:r>
              <a:rPr lang="en-US" altLang="zh-TW" sz="700" dirty="0"/>
              <a:t>frailty AND "chronic renal insufficiency" AND complications: 35</a:t>
            </a:r>
          </a:p>
          <a:p>
            <a:pPr>
              <a:lnSpc>
                <a:spcPts val="0"/>
              </a:lnSpc>
            </a:pPr>
            <a:r>
              <a:rPr lang="en-US" altLang="zh-TW" sz="700" dirty="0"/>
              <a:t>frailty AND "chronic renal insufficiency" AND cause: 8</a:t>
            </a:r>
          </a:p>
          <a:p>
            <a:pPr>
              <a:lnSpc>
                <a:spcPts val="0"/>
              </a:lnSpc>
            </a:pPr>
            <a:r>
              <a:rPr lang="en-US" altLang="zh-TW" sz="700" dirty="0"/>
              <a:t>frailty AND "chronic renal insufficiency" AND causes: 52</a:t>
            </a:r>
          </a:p>
          <a:p>
            <a:pPr>
              <a:lnSpc>
                <a:spcPts val="0"/>
              </a:lnSpc>
            </a:pPr>
            <a:r>
              <a:rPr lang="en-US" altLang="zh-TW" sz="700" dirty="0"/>
              <a:t>frailty AND "chronic renal insufficiency" AND (etiology OR </a:t>
            </a:r>
            <a:r>
              <a:rPr lang="en-US" altLang="zh-TW" sz="700" dirty="0" err="1"/>
              <a:t>aetiology</a:t>
            </a:r>
            <a:r>
              <a:rPr lang="en-US" altLang="zh-TW" sz="700" dirty="0"/>
              <a:t>): 51</a:t>
            </a:r>
          </a:p>
          <a:p>
            <a:pPr>
              <a:lnSpc>
                <a:spcPts val="0"/>
              </a:lnSpc>
            </a:pPr>
            <a:r>
              <a:rPr lang="en-US" altLang="zh-TW" sz="700" dirty="0"/>
              <a:t>frailty AND "kidney transplant": 46</a:t>
            </a:r>
          </a:p>
          <a:p>
            <a:pPr>
              <a:lnSpc>
                <a:spcPts val="0"/>
              </a:lnSpc>
            </a:pPr>
            <a:r>
              <a:rPr lang="en-US" altLang="zh-TW" sz="700" dirty="0"/>
              <a:t>frailty AND "kidney transplant" AND complication: 1 </a:t>
            </a:r>
          </a:p>
          <a:p>
            <a:pPr>
              <a:lnSpc>
                <a:spcPts val="0"/>
              </a:lnSpc>
            </a:pPr>
            <a:r>
              <a:rPr lang="en-US" altLang="zh-TW" sz="700" dirty="0"/>
              <a:t>(Rossignol J, </a:t>
            </a:r>
            <a:r>
              <a:rPr lang="en-US" altLang="zh-TW" sz="700" dirty="0" err="1"/>
              <a:t>Radioimmunotherapy</a:t>
            </a:r>
            <a:r>
              <a:rPr lang="en-US" altLang="zh-TW" sz="700" dirty="0"/>
              <a:t> ((90) Y-</a:t>
            </a:r>
            <a:r>
              <a:rPr lang="en-US" altLang="zh-TW" sz="700" dirty="0" err="1"/>
              <a:t>Ibritumomab</a:t>
            </a:r>
            <a:r>
              <a:rPr lang="en-US" altLang="zh-TW" sz="700" dirty="0"/>
              <a:t> </a:t>
            </a:r>
            <a:r>
              <a:rPr lang="en-US" altLang="zh-TW" sz="700" dirty="0" err="1"/>
              <a:t>Tiuxetan</a:t>
            </a:r>
            <a:r>
              <a:rPr lang="en-US" altLang="zh-TW" sz="700" dirty="0"/>
              <a:t>) for </a:t>
            </a:r>
            <a:r>
              <a:rPr lang="en-US" altLang="zh-TW" sz="700" dirty="0" err="1"/>
              <a:t>Posttransplant</a:t>
            </a:r>
            <a:r>
              <a:rPr lang="en-US" altLang="zh-TW" sz="700" dirty="0"/>
              <a:t> Lymphoproliferative Disorders After Prior Exposure to Rituximab. )</a:t>
            </a:r>
          </a:p>
          <a:p>
            <a:pPr>
              <a:lnSpc>
                <a:spcPts val="0"/>
              </a:lnSpc>
            </a:pPr>
            <a:r>
              <a:rPr lang="en-US" altLang="zh-TW" sz="700" dirty="0"/>
              <a:t>frailty AND "kidney transplant" AND complications: 11</a:t>
            </a:r>
          </a:p>
          <a:p>
            <a:pPr>
              <a:lnSpc>
                <a:spcPts val="0"/>
              </a:lnSpc>
            </a:pPr>
            <a:r>
              <a:rPr lang="en-US" altLang="zh-TW" sz="700" dirty="0"/>
              <a:t>frailty AND "kidney transplant" AND cause: 6</a:t>
            </a:r>
          </a:p>
          <a:p>
            <a:pPr>
              <a:lnSpc>
                <a:spcPts val="0"/>
              </a:lnSpc>
            </a:pPr>
            <a:r>
              <a:rPr lang="en-US" altLang="zh-TW" sz="700" dirty="0"/>
              <a:t>frailty AND "kidney transplant" AND causes: 12</a:t>
            </a:r>
          </a:p>
          <a:p>
            <a:pPr>
              <a:lnSpc>
                <a:spcPts val="0"/>
              </a:lnSpc>
            </a:pPr>
            <a:r>
              <a:rPr lang="en-US" altLang="zh-TW" sz="700" dirty="0"/>
              <a:t>frailty AND "kidney transplant" AND (etiology OR </a:t>
            </a:r>
            <a:r>
              <a:rPr lang="en-US" altLang="zh-TW" sz="700" dirty="0" err="1"/>
              <a:t>aetiology</a:t>
            </a:r>
            <a:r>
              <a:rPr lang="en-US" altLang="zh-TW" sz="700" dirty="0"/>
              <a:t>): 12</a:t>
            </a:r>
          </a:p>
          <a:p>
            <a:pPr>
              <a:lnSpc>
                <a:spcPts val="0"/>
              </a:lnSpc>
            </a:pPr>
            <a:r>
              <a:rPr lang="en-US" altLang="zh-TW" sz="700" dirty="0"/>
              <a:t>frailty AND "renal transplant": 6</a:t>
            </a:r>
          </a:p>
          <a:p>
            <a:pPr>
              <a:lnSpc>
                <a:spcPts val="0"/>
              </a:lnSpc>
            </a:pPr>
            <a:r>
              <a:rPr lang="en-US" altLang="zh-TW" sz="700" dirty="0"/>
              <a:t>frailty AND "renal transplant" AND complication: 0</a:t>
            </a:r>
          </a:p>
          <a:p>
            <a:pPr>
              <a:lnSpc>
                <a:spcPts val="0"/>
              </a:lnSpc>
            </a:pPr>
            <a:r>
              <a:rPr lang="en-US" altLang="zh-TW" sz="700" dirty="0"/>
              <a:t>frailty AND "renal transplant" AND complications: 1 </a:t>
            </a:r>
          </a:p>
          <a:p>
            <a:pPr>
              <a:lnSpc>
                <a:spcPts val="0"/>
              </a:lnSpc>
            </a:pPr>
            <a:r>
              <a:rPr lang="en-US" altLang="zh-TW" sz="700" dirty="0"/>
              <a:t>(Personalized immunosuppression in elderly renal transplant recipients.)</a:t>
            </a:r>
          </a:p>
          <a:p>
            <a:pPr>
              <a:lnSpc>
                <a:spcPts val="0"/>
              </a:lnSpc>
            </a:pPr>
            <a:r>
              <a:rPr lang="en-US" altLang="zh-TW" sz="700" dirty="0"/>
              <a:t>frailty AND "renal transplant" AND cause: 0</a:t>
            </a:r>
          </a:p>
          <a:p>
            <a:pPr>
              <a:lnSpc>
                <a:spcPts val="0"/>
              </a:lnSpc>
            </a:pPr>
            <a:r>
              <a:rPr lang="en-US" altLang="zh-TW" sz="700" dirty="0"/>
              <a:t>frailty AND "renal transplant" AND causes: 1 </a:t>
            </a:r>
          </a:p>
          <a:p>
            <a:pPr>
              <a:lnSpc>
                <a:spcPts val="0"/>
              </a:lnSpc>
            </a:pPr>
            <a:r>
              <a:rPr lang="en-US" altLang="zh-TW" sz="700" dirty="0"/>
              <a:t>(Acute Esophageal Necrosis in an Immunosuppressed Kidney Transplant Recipient: A Case Report. )</a:t>
            </a:r>
          </a:p>
          <a:p>
            <a:pPr>
              <a:lnSpc>
                <a:spcPts val="0"/>
              </a:lnSpc>
            </a:pPr>
            <a:r>
              <a:rPr lang="en-US" altLang="zh-TW" sz="700" dirty="0"/>
              <a:t>frailty AND "renal transplant" AND (etiology OR </a:t>
            </a:r>
            <a:r>
              <a:rPr lang="en-US" altLang="zh-TW" sz="700" dirty="0" err="1"/>
              <a:t>aetiology</a:t>
            </a:r>
            <a:r>
              <a:rPr lang="en-US" altLang="zh-TW" sz="700" dirty="0"/>
              <a:t>): 1 </a:t>
            </a:r>
          </a:p>
          <a:p>
            <a:pPr>
              <a:lnSpc>
                <a:spcPts val="0"/>
              </a:lnSpc>
            </a:pPr>
            <a:r>
              <a:rPr lang="en-US" altLang="zh-TW" sz="700" dirty="0"/>
              <a:t>(Acute Esophageal Necrosis in an Immunosuppressed Kidney Transplant Recipient: A Case Report.)</a:t>
            </a:r>
          </a:p>
          <a:p>
            <a:pPr>
              <a:lnSpc>
                <a:spcPts val="0"/>
              </a:lnSpc>
            </a:pPr>
            <a:r>
              <a:rPr lang="en-US" altLang="zh-TW" sz="700" dirty="0"/>
              <a:t>frailty AND "end-stage kidney disease": 15</a:t>
            </a:r>
          </a:p>
          <a:p>
            <a:pPr>
              <a:lnSpc>
                <a:spcPts val="0"/>
              </a:lnSpc>
            </a:pPr>
            <a:r>
              <a:rPr lang="en-US" altLang="zh-TW" sz="700" dirty="0"/>
              <a:t>frailty AND "end-stage kidney disease" AND complication: 0</a:t>
            </a:r>
          </a:p>
          <a:p>
            <a:pPr>
              <a:lnSpc>
                <a:spcPts val="0"/>
              </a:lnSpc>
            </a:pPr>
            <a:r>
              <a:rPr lang="en-US" altLang="zh-TW" sz="700" dirty="0"/>
              <a:t>frailty AND "end-stage kidney disease" AND complications: 4</a:t>
            </a:r>
          </a:p>
          <a:p>
            <a:pPr>
              <a:lnSpc>
                <a:spcPts val="0"/>
              </a:lnSpc>
            </a:pPr>
            <a:r>
              <a:rPr lang="en-US" altLang="zh-TW" sz="700" dirty="0"/>
              <a:t>frailty AND "end-stage kidney disease" AND cause: 3</a:t>
            </a:r>
          </a:p>
          <a:p>
            <a:pPr>
              <a:lnSpc>
                <a:spcPts val="0"/>
              </a:lnSpc>
            </a:pPr>
            <a:r>
              <a:rPr lang="en-US" altLang="zh-TW" sz="700" dirty="0"/>
              <a:t>frailty AND "end-stage kidney disease" AND causes: 4</a:t>
            </a:r>
          </a:p>
          <a:p>
            <a:pPr>
              <a:lnSpc>
                <a:spcPts val="0"/>
              </a:lnSpc>
            </a:pPr>
            <a:r>
              <a:rPr lang="en-US" altLang="zh-TW" sz="700" dirty="0"/>
              <a:t>frailty AND "end-stage kidney disease" AND (etiology OR </a:t>
            </a:r>
            <a:r>
              <a:rPr lang="en-US" altLang="zh-TW" sz="700" dirty="0" err="1"/>
              <a:t>aetiology</a:t>
            </a:r>
            <a:r>
              <a:rPr lang="en-US" altLang="zh-TW" sz="700" dirty="0"/>
              <a:t>): 4</a:t>
            </a:r>
          </a:p>
          <a:p>
            <a:pPr>
              <a:lnSpc>
                <a:spcPts val="0"/>
              </a:lnSpc>
            </a:pPr>
            <a:r>
              <a:rPr lang="en-US" altLang="zh-TW" sz="700" dirty="0"/>
              <a:t>frailty AND "end-stage renal disease": 96</a:t>
            </a:r>
          </a:p>
          <a:p>
            <a:pPr>
              <a:lnSpc>
                <a:spcPts val="0"/>
              </a:lnSpc>
            </a:pPr>
            <a:r>
              <a:rPr lang="en-US" altLang="zh-TW" sz="700" dirty="0"/>
              <a:t>frailty AND "end-stage renal disease" AND complication: 3</a:t>
            </a:r>
          </a:p>
          <a:p>
            <a:pPr>
              <a:lnSpc>
                <a:spcPts val="0"/>
              </a:lnSpc>
            </a:pPr>
            <a:r>
              <a:rPr lang="en-US" altLang="zh-TW" sz="700" dirty="0"/>
              <a:t>frailty AND "end-stage renal disease" AND complications: 25</a:t>
            </a:r>
          </a:p>
          <a:p>
            <a:pPr>
              <a:lnSpc>
                <a:spcPts val="0"/>
              </a:lnSpc>
            </a:pPr>
            <a:r>
              <a:rPr lang="en-US" altLang="zh-TW" sz="700" dirty="0"/>
              <a:t>frailty AND "end-stage renal disease" AND cause: 12</a:t>
            </a:r>
          </a:p>
          <a:p>
            <a:pPr>
              <a:lnSpc>
                <a:spcPts val="0"/>
              </a:lnSpc>
            </a:pPr>
            <a:r>
              <a:rPr lang="en-US" altLang="zh-TW" sz="700" dirty="0"/>
              <a:t>frailty AND "end-stage renal disease" AND causes: 27</a:t>
            </a:r>
          </a:p>
          <a:p>
            <a:pPr>
              <a:lnSpc>
                <a:spcPts val="0"/>
              </a:lnSpc>
            </a:pPr>
            <a:r>
              <a:rPr lang="en-US" altLang="zh-TW" sz="700" dirty="0"/>
              <a:t>frailty AND "end-stage renal disease" AND (etiology OR </a:t>
            </a:r>
            <a:r>
              <a:rPr lang="en-US" altLang="zh-TW" sz="700" dirty="0" err="1"/>
              <a:t>aetiology</a:t>
            </a:r>
            <a:r>
              <a:rPr lang="en-US" altLang="zh-TW" sz="700" dirty="0"/>
              <a:t>): </a:t>
            </a:r>
            <a:r>
              <a:rPr lang="en-US" altLang="zh-TW" sz="700" dirty="0" smtClean="0"/>
              <a:t>27</a:t>
            </a:r>
            <a:endParaRPr lang="en-US" altLang="zh-TW" sz="700" dirty="0"/>
          </a:p>
        </p:txBody>
      </p:sp>
    </p:spTree>
    <p:extLst>
      <p:ext uri="{BB962C8B-B14F-4D97-AF65-F5344CB8AC3E}">
        <p14:creationId xmlns:p14="http://schemas.microsoft.com/office/powerpoint/2010/main" val="172176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762" y="2267444"/>
            <a:ext cx="12088238" cy="3000821"/>
          </a:xfrm>
          <a:prstGeom prst="rect">
            <a:avLst/>
          </a:prstGeom>
        </p:spPr>
        <p:txBody>
          <a:bodyPr wrap="square">
            <a:spAutoFit/>
          </a:bodyPr>
          <a:lstStyle/>
          <a:p>
            <a:pPr>
              <a:lnSpc>
                <a:spcPct val="150000"/>
              </a:lnSpc>
            </a:pPr>
            <a:r>
              <a:rPr lang="en-US" altLang="zh-TW" sz="700" dirty="0"/>
              <a:t>(frail AND (frail OR phenotype OR index)) AND "chronic kidney disease": 115</a:t>
            </a:r>
          </a:p>
          <a:p>
            <a:pPr>
              <a:lnSpc>
                <a:spcPct val="150000"/>
              </a:lnSpc>
            </a:pPr>
            <a:r>
              <a:rPr lang="en-US" altLang="zh-TW" sz="700" dirty="0"/>
              <a:t>(frail AND (frail OR phenotype OR index)) AND "chronic kidney disease" AND complication: 2</a:t>
            </a:r>
          </a:p>
          <a:p>
            <a:pPr>
              <a:lnSpc>
                <a:spcPct val="150000"/>
              </a:lnSpc>
            </a:pPr>
            <a:r>
              <a:rPr lang="en-US" altLang="zh-TW" sz="700" dirty="0"/>
              <a:t>(frail AND (frail OR phenotype OR index)) AND "chronic kidney disease" AND complications: 30</a:t>
            </a:r>
          </a:p>
          <a:p>
            <a:pPr>
              <a:lnSpc>
                <a:spcPct val="150000"/>
              </a:lnSpc>
            </a:pPr>
            <a:r>
              <a:rPr lang="en-US" altLang="zh-TW" sz="700" dirty="0"/>
              <a:t>(frail AND (frail OR phenotype OR index)) AND "chronic kidney disease" AND cause: 14</a:t>
            </a:r>
          </a:p>
          <a:p>
            <a:pPr>
              <a:lnSpc>
                <a:spcPct val="150000"/>
              </a:lnSpc>
            </a:pPr>
            <a:r>
              <a:rPr lang="en-US" altLang="zh-TW" sz="700" dirty="0"/>
              <a:t>(frail AND (frail OR phenotype OR index)) AND "chronic kidney disease" AND causes: 39</a:t>
            </a:r>
          </a:p>
          <a:p>
            <a:pPr>
              <a:lnSpc>
                <a:spcPct val="150000"/>
              </a:lnSpc>
            </a:pPr>
            <a:r>
              <a:rPr lang="en-US" altLang="zh-TW" sz="700" dirty="0"/>
              <a:t>(frail AND (frail OR phenotype OR index)) AND "chronic kidney disease" AND (etiology OR </a:t>
            </a:r>
            <a:r>
              <a:rPr lang="en-US" altLang="zh-TW" sz="700" dirty="0" err="1"/>
              <a:t>aetiology</a:t>
            </a:r>
            <a:r>
              <a:rPr lang="en-US" altLang="zh-TW" sz="700" dirty="0"/>
              <a:t>): 37</a:t>
            </a:r>
          </a:p>
          <a:p>
            <a:pPr>
              <a:lnSpc>
                <a:spcPct val="150000"/>
              </a:lnSpc>
            </a:pPr>
            <a:r>
              <a:rPr lang="en-US" altLang="zh-TW" sz="700" dirty="0"/>
              <a:t>(frail AND (frail OR phenotype OR index)) AND ("chronic kidney disease" OR "chronic renal disease" OR "chronic kidney insufficiency" OR "chronic renal insufficiency" OR "kidney transplant" OR "renal transplant" OR "end-stage kidney disease" OR "end-stage renal disease"): 277</a:t>
            </a:r>
          </a:p>
          <a:p>
            <a:pPr>
              <a:lnSpc>
                <a:spcPct val="150000"/>
              </a:lnSpc>
            </a:pPr>
            <a:r>
              <a:rPr lang="en-US" altLang="zh-TW" sz="700" dirty="0"/>
              <a:t>(frail AND (frail OR phenotype OR index)) AND ("chronic kidney disease" OR "chronic renal disease" OR "chronic kidney insufficiency" OR "chronic renal insufficiency" OR "kidney transplant" OR "renal transplant" OR "end-stage kidney disease" OR "end-stage renal disease") AND complication: 4</a:t>
            </a:r>
          </a:p>
          <a:p>
            <a:pPr>
              <a:lnSpc>
                <a:spcPct val="150000"/>
              </a:lnSpc>
            </a:pPr>
            <a:r>
              <a:rPr lang="en-US" altLang="zh-TW" sz="700" dirty="0"/>
              <a:t>(frail AND (frail OR phenotype OR index)) AND ("chronic kidney disease" OR "chronic renal disease" OR "chronic kidney insufficiency" OR "chronic renal insufficiency" OR "kidney transplant" OR "renal transplant" OR "end-stage kidney disease" OR "end-stage renal disease") AND complications: 61</a:t>
            </a:r>
          </a:p>
          <a:p>
            <a:pPr>
              <a:lnSpc>
                <a:spcPct val="150000"/>
              </a:lnSpc>
            </a:pPr>
            <a:r>
              <a:rPr lang="en-US" altLang="zh-TW" sz="700" dirty="0"/>
              <a:t>(frail AND (frail OR phenotype OR index)) AND ("chronic kidney disease" OR "chronic renal disease" OR "chronic kidney insufficiency" OR "chronic renal insufficiency" OR "kidney transplant" OR "renal transplant" OR "end-stage kidney disease" OR "end-stage renal disease") AND cause: 18</a:t>
            </a:r>
          </a:p>
          <a:p>
            <a:pPr>
              <a:lnSpc>
                <a:spcPct val="150000"/>
              </a:lnSpc>
            </a:pPr>
            <a:r>
              <a:rPr lang="en-US" altLang="zh-TW" sz="700" dirty="0"/>
              <a:t>(frail AND (frail OR phenotype OR index)) AND ("chronic kidney disease" OR "chronic renal disease" OR "chronic kidney insufficiency" OR "chronic renal insufficiency" OR "kidney transplant" OR "renal transplant" OR "end-stage kidney disease" OR "end-stage renal disease") AND causes: 80</a:t>
            </a:r>
          </a:p>
          <a:p>
            <a:pPr>
              <a:lnSpc>
                <a:spcPct val="150000"/>
              </a:lnSpc>
            </a:pPr>
            <a:r>
              <a:rPr lang="en-US" altLang="zh-TW" sz="700" dirty="0"/>
              <a:t>(frail AND (frail OR phenotype OR index)) AND ("chronic kidney disease" OR "chronic renal disease" OR "chronic kidney insufficiency" OR "chronic renal insufficiency" OR "kidney transplant" OR "renal transplant" OR "end-stage kidney disease" OR "end-stage renal disease") AND (etiology OR </a:t>
            </a:r>
            <a:r>
              <a:rPr lang="en-US" altLang="zh-TW" sz="700" dirty="0" err="1"/>
              <a:t>aetiology</a:t>
            </a:r>
            <a:r>
              <a:rPr lang="en-US" altLang="zh-TW" sz="700" dirty="0"/>
              <a:t>): 77</a:t>
            </a:r>
          </a:p>
          <a:p>
            <a:pPr>
              <a:lnSpc>
                <a:spcPct val="150000"/>
              </a:lnSpc>
            </a:pPr>
            <a:r>
              <a:rPr lang="en-US" altLang="zh-TW" sz="700" dirty="0"/>
              <a:t>(frail AND (frail OR phenotype OR index)) AND (renal OR kidney)</a:t>
            </a:r>
          </a:p>
          <a:p>
            <a:pPr>
              <a:lnSpc>
                <a:spcPct val="150000"/>
              </a:lnSpc>
            </a:pPr>
            <a:r>
              <a:rPr lang="en-US" altLang="zh-TW" sz="700" dirty="0"/>
              <a:t>(frail AND (frail OR phenotype OR index)) AND (renal OR kidney) AND complication</a:t>
            </a:r>
          </a:p>
          <a:p>
            <a:pPr>
              <a:lnSpc>
                <a:spcPct val="150000"/>
              </a:lnSpc>
            </a:pPr>
            <a:r>
              <a:rPr lang="en-US" altLang="zh-TW" sz="700" dirty="0"/>
              <a:t>(frail AND (frail OR phenotype OR index)) AND (renal OR kidney) AND complications</a:t>
            </a:r>
          </a:p>
          <a:p>
            <a:pPr>
              <a:lnSpc>
                <a:spcPct val="150000"/>
              </a:lnSpc>
            </a:pPr>
            <a:r>
              <a:rPr lang="en-US" altLang="zh-TW" sz="700" dirty="0"/>
              <a:t>(frail AND (frail OR phenotype OR index)) AND (renal OR kidney) AND cause</a:t>
            </a:r>
          </a:p>
          <a:p>
            <a:pPr>
              <a:lnSpc>
                <a:spcPct val="150000"/>
              </a:lnSpc>
            </a:pPr>
            <a:r>
              <a:rPr lang="en-US" altLang="zh-TW" sz="700" dirty="0"/>
              <a:t>(frail AND (frail OR phenotype OR index)) AND (renal OR kidney) AND causes</a:t>
            </a:r>
          </a:p>
          <a:p>
            <a:pPr>
              <a:lnSpc>
                <a:spcPct val="150000"/>
              </a:lnSpc>
            </a:pPr>
            <a:r>
              <a:rPr lang="en-US" altLang="zh-TW" sz="700" dirty="0"/>
              <a:t>(frail AND (frail OR phenotype OR index)) AND (renal OR kidney) AND (etiology OR </a:t>
            </a:r>
            <a:r>
              <a:rPr lang="en-US" altLang="zh-TW" sz="700" dirty="0" err="1"/>
              <a:t>aetiology</a:t>
            </a:r>
            <a:r>
              <a:rPr lang="en-US" altLang="zh-TW" sz="700" dirty="0"/>
              <a:t>)</a:t>
            </a:r>
            <a:endParaRPr lang="zh-TW" altLang="en-US" sz="700" dirty="0"/>
          </a:p>
        </p:txBody>
      </p:sp>
      <p:sp>
        <p:nvSpPr>
          <p:cNvPr id="5" name="矩形 4"/>
          <p:cNvSpPr/>
          <p:nvPr/>
        </p:nvSpPr>
        <p:spPr>
          <a:xfrm>
            <a:off x="103762" y="525256"/>
            <a:ext cx="6096000" cy="1569660"/>
          </a:xfrm>
          <a:prstGeom prst="rect">
            <a:avLst/>
          </a:prstGeom>
        </p:spPr>
        <p:txBody>
          <a:bodyPr>
            <a:spAutoFit/>
          </a:bodyPr>
          <a:lstStyle/>
          <a:p>
            <a:r>
              <a:rPr lang="en-US" altLang="zh-TW" sz="800" dirty="0"/>
              <a:t>frailty AND "kidney": 469</a:t>
            </a:r>
          </a:p>
          <a:p>
            <a:r>
              <a:rPr lang="en-US" altLang="zh-TW" sz="800" dirty="0"/>
              <a:t>frailty AND "kidney" AND complication: 9</a:t>
            </a:r>
          </a:p>
          <a:p>
            <a:r>
              <a:rPr lang="en-US" altLang="zh-TW" sz="800" dirty="0"/>
              <a:t>frailty AND "kidney" AND complications: 130</a:t>
            </a:r>
          </a:p>
          <a:p>
            <a:r>
              <a:rPr lang="en-US" altLang="zh-TW" sz="800" dirty="0"/>
              <a:t>frailty AND "kidney" AND cause: 59</a:t>
            </a:r>
          </a:p>
          <a:p>
            <a:r>
              <a:rPr lang="en-US" altLang="zh-TW" sz="800" dirty="0"/>
              <a:t>frailty AND "kidney" AND causes: 187</a:t>
            </a:r>
          </a:p>
          <a:p>
            <a:r>
              <a:rPr lang="en-US" altLang="zh-TW" sz="800" dirty="0"/>
              <a:t>frailty AND "kidney" AND (etiology OR </a:t>
            </a:r>
            <a:r>
              <a:rPr lang="en-US" altLang="zh-TW" sz="800" dirty="0" err="1"/>
              <a:t>aetiology</a:t>
            </a:r>
            <a:r>
              <a:rPr lang="en-US" altLang="zh-TW" sz="800" dirty="0"/>
              <a:t>): 179</a:t>
            </a:r>
          </a:p>
          <a:p>
            <a:r>
              <a:rPr lang="en-US" altLang="zh-TW" sz="800" dirty="0"/>
              <a:t>frailty AND "renal": 483</a:t>
            </a:r>
          </a:p>
          <a:p>
            <a:r>
              <a:rPr lang="en-US" altLang="zh-TW" sz="800" dirty="0"/>
              <a:t>frailty AND "renal" AND complication: 17</a:t>
            </a:r>
          </a:p>
          <a:p>
            <a:r>
              <a:rPr lang="en-US" altLang="zh-TW" sz="800" dirty="0"/>
              <a:t>frailty AND "renal" AND complications: 141</a:t>
            </a:r>
          </a:p>
          <a:p>
            <a:r>
              <a:rPr lang="en-US" altLang="zh-TW" sz="800" dirty="0"/>
              <a:t>frailty AND "renal" AND cause: 60</a:t>
            </a:r>
          </a:p>
          <a:p>
            <a:r>
              <a:rPr lang="en-US" altLang="zh-TW" sz="800" dirty="0"/>
              <a:t>frailty AND "renal" AND causes: 198</a:t>
            </a:r>
          </a:p>
          <a:p>
            <a:r>
              <a:rPr lang="en-US" altLang="zh-TW" sz="800" dirty="0"/>
              <a:t>frailty AND "renal" AND (etiology OR </a:t>
            </a:r>
            <a:r>
              <a:rPr lang="en-US" altLang="zh-TW" sz="800" dirty="0" err="1"/>
              <a:t>aetiology</a:t>
            </a:r>
            <a:r>
              <a:rPr lang="en-US" altLang="zh-TW" sz="800" dirty="0"/>
              <a:t>): 187</a:t>
            </a:r>
            <a:endParaRPr lang="en-US" altLang="zh-TW" sz="800" dirty="0"/>
          </a:p>
        </p:txBody>
      </p:sp>
    </p:spTree>
    <p:extLst>
      <p:ext uri="{BB962C8B-B14F-4D97-AF65-F5344CB8AC3E}">
        <p14:creationId xmlns:p14="http://schemas.microsoft.com/office/powerpoint/2010/main" val="108462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439416484"/>
              </p:ext>
            </p:extLst>
          </p:nvPr>
        </p:nvGraphicFramePr>
        <p:xfrm>
          <a:off x="0" y="0"/>
          <a:ext cx="10515600" cy="5694680"/>
        </p:xfrm>
        <a:graphic>
          <a:graphicData uri="http://schemas.openxmlformats.org/drawingml/2006/table">
            <a:tbl>
              <a:tblPr firstRow="1" firstCol="1">
                <a:tableStyleId>{5C22544A-7EE6-4342-B048-85BDC9FD1C3A}</a:tableStyleId>
              </a:tblPr>
              <a:tblGrid>
                <a:gridCol w="2103120">
                  <a:extLst>
                    <a:ext uri="{9D8B030D-6E8A-4147-A177-3AD203B41FA5}">
                      <a16:colId xmlns:a16="http://schemas.microsoft.com/office/drawing/2014/main" val="2221073045"/>
                    </a:ext>
                  </a:extLst>
                </a:gridCol>
                <a:gridCol w="2103120">
                  <a:extLst>
                    <a:ext uri="{9D8B030D-6E8A-4147-A177-3AD203B41FA5}">
                      <a16:colId xmlns:a16="http://schemas.microsoft.com/office/drawing/2014/main" val="2604777514"/>
                    </a:ext>
                  </a:extLst>
                </a:gridCol>
                <a:gridCol w="2103120">
                  <a:extLst>
                    <a:ext uri="{9D8B030D-6E8A-4147-A177-3AD203B41FA5}">
                      <a16:colId xmlns:a16="http://schemas.microsoft.com/office/drawing/2014/main" val="1414645160"/>
                    </a:ext>
                  </a:extLst>
                </a:gridCol>
                <a:gridCol w="2103120">
                  <a:extLst>
                    <a:ext uri="{9D8B030D-6E8A-4147-A177-3AD203B41FA5}">
                      <a16:colId xmlns:a16="http://schemas.microsoft.com/office/drawing/2014/main" val="2358388445"/>
                    </a:ext>
                  </a:extLst>
                </a:gridCol>
                <a:gridCol w="2103120">
                  <a:extLst>
                    <a:ext uri="{9D8B030D-6E8A-4147-A177-3AD203B41FA5}">
                      <a16:colId xmlns:a16="http://schemas.microsoft.com/office/drawing/2014/main" val="4146727122"/>
                    </a:ext>
                  </a:extLst>
                </a:gridCol>
              </a:tblGrid>
              <a:tr h="370840">
                <a:tc>
                  <a:txBody>
                    <a:bodyPr/>
                    <a:lstStyle/>
                    <a:p>
                      <a:endParaRPr lang="zh-TW" altLang="en-US" dirty="0"/>
                    </a:p>
                  </a:txBody>
                  <a:tcPr/>
                </a:tc>
                <a:tc>
                  <a:txBody>
                    <a:bodyPr/>
                    <a:lstStyle/>
                    <a:p>
                      <a:r>
                        <a:rPr lang="en-US" altLang="zh-TW" dirty="0" smtClean="0"/>
                        <a:t>Frailty</a:t>
                      </a:r>
                      <a:endParaRPr lang="zh-TW" altLang="en-US" dirty="0"/>
                    </a:p>
                  </a:txBody>
                  <a:tcPr/>
                </a:tc>
                <a:tc>
                  <a:txBody>
                    <a:bodyPr/>
                    <a:lstStyle/>
                    <a:p>
                      <a:r>
                        <a:rPr lang="en-US" altLang="zh-TW" dirty="0" smtClean="0"/>
                        <a:t>Frail</a:t>
                      </a:r>
                      <a:endParaRPr lang="zh-TW" altLang="en-US" dirty="0"/>
                    </a:p>
                  </a:txBody>
                  <a:tcPr/>
                </a:tc>
                <a:tc>
                  <a:txBody>
                    <a:bodyPr/>
                    <a:lstStyle/>
                    <a:p>
                      <a:r>
                        <a:rPr lang="en-US" altLang="zh-TW" dirty="0" smtClean="0"/>
                        <a:t>Frail</a:t>
                      </a:r>
                      <a:r>
                        <a:rPr lang="en-US" altLang="zh-TW" baseline="0" dirty="0" smtClean="0"/>
                        <a:t> phenotype</a:t>
                      </a:r>
                      <a:endParaRPr lang="zh-TW" altLang="en-US" dirty="0"/>
                    </a:p>
                  </a:txBody>
                  <a:tcPr/>
                </a:tc>
                <a:tc>
                  <a:txBody>
                    <a:bodyPr/>
                    <a:lstStyle/>
                    <a:p>
                      <a:r>
                        <a:rPr lang="en-US" altLang="zh-TW" dirty="0" smtClean="0"/>
                        <a:t>Frail index</a:t>
                      </a:r>
                      <a:endParaRPr lang="zh-TW" altLang="en-US" dirty="0"/>
                    </a:p>
                  </a:txBody>
                  <a:tcPr/>
                </a:tc>
                <a:extLst>
                  <a:ext uri="{0D108BD9-81ED-4DB2-BD59-A6C34878D82A}">
                    <a16:rowId xmlns:a16="http://schemas.microsoft.com/office/drawing/2014/main" val="1244375479"/>
                  </a:ext>
                </a:extLst>
              </a:tr>
              <a:tr h="370840">
                <a:tc>
                  <a:txBody>
                    <a:bodyPr/>
                    <a:lstStyle/>
                    <a:p>
                      <a:r>
                        <a:rPr lang="en-US" altLang="zh-TW" dirty="0" smtClean="0"/>
                        <a:t>Chronic</a:t>
                      </a:r>
                      <a:r>
                        <a:rPr lang="en-US" altLang="zh-TW" baseline="0" dirty="0" smtClean="0"/>
                        <a:t> kidney disease</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312520820"/>
                  </a:ext>
                </a:extLst>
              </a:tr>
              <a:tr h="370840">
                <a:tc>
                  <a:txBody>
                    <a:bodyPr/>
                    <a:lstStyle/>
                    <a:p>
                      <a:r>
                        <a:rPr lang="en-US" altLang="zh-TW" dirty="0" smtClean="0"/>
                        <a:t>Chronic</a:t>
                      </a:r>
                      <a:r>
                        <a:rPr lang="en-US" altLang="zh-TW" baseline="0" dirty="0" smtClean="0"/>
                        <a:t> renal disease</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80701672"/>
                  </a:ext>
                </a:extLst>
              </a:tr>
              <a:tr h="370840">
                <a:tc>
                  <a:txBody>
                    <a:bodyPr/>
                    <a:lstStyle/>
                    <a:p>
                      <a:r>
                        <a:rPr lang="en-US" altLang="zh-TW" dirty="0" smtClean="0"/>
                        <a:t>Chronic kidney insufficiency</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719023317"/>
                  </a:ext>
                </a:extLst>
              </a:tr>
              <a:tr h="370840">
                <a:tc>
                  <a:txBody>
                    <a:bodyPr/>
                    <a:lstStyle/>
                    <a:p>
                      <a:r>
                        <a:rPr lang="en-US" altLang="zh-TW" dirty="0" smtClean="0"/>
                        <a:t>Chronic renal</a:t>
                      </a:r>
                      <a:r>
                        <a:rPr lang="en-US" altLang="zh-TW" baseline="0" dirty="0" smtClean="0"/>
                        <a:t> insufficiency</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635175183"/>
                  </a:ext>
                </a:extLst>
              </a:tr>
              <a:tr h="370840">
                <a:tc>
                  <a:txBody>
                    <a:bodyPr/>
                    <a:lstStyle/>
                    <a:p>
                      <a:r>
                        <a:rPr lang="en-US" altLang="zh-TW" dirty="0" smtClean="0"/>
                        <a:t>Kidney</a:t>
                      </a:r>
                      <a:r>
                        <a:rPr lang="en-US" altLang="zh-TW" baseline="0" dirty="0" smtClean="0"/>
                        <a:t> transplant</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343852930"/>
                  </a:ext>
                </a:extLst>
              </a:tr>
              <a:tr h="370840">
                <a:tc>
                  <a:txBody>
                    <a:bodyPr/>
                    <a:lstStyle/>
                    <a:p>
                      <a:r>
                        <a:rPr lang="en-US" altLang="zh-TW" dirty="0" smtClean="0"/>
                        <a:t>Renal transplant</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898870507"/>
                  </a:ext>
                </a:extLst>
              </a:tr>
              <a:tr h="370840">
                <a:tc>
                  <a:txBody>
                    <a:bodyPr/>
                    <a:lstStyle/>
                    <a:p>
                      <a:r>
                        <a:rPr lang="en-US" altLang="zh-TW" dirty="0" smtClean="0"/>
                        <a:t>End-stage kidney disease</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306610508"/>
                  </a:ext>
                </a:extLst>
              </a:tr>
              <a:tr h="370840">
                <a:tc>
                  <a:txBody>
                    <a:bodyPr/>
                    <a:lstStyle/>
                    <a:p>
                      <a:r>
                        <a:rPr lang="en-US" altLang="zh-TW" dirty="0" smtClean="0"/>
                        <a:t>End-stage renal disease</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57334651"/>
                  </a:ext>
                </a:extLst>
              </a:tr>
              <a:tr h="370840">
                <a:tc>
                  <a:txBody>
                    <a:bodyPr/>
                    <a:lstStyle/>
                    <a:p>
                      <a:r>
                        <a:rPr lang="en-US" altLang="zh-TW" dirty="0" smtClean="0"/>
                        <a:t>Kidney</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77148745"/>
                  </a:ext>
                </a:extLst>
              </a:tr>
              <a:tr h="370840">
                <a:tc>
                  <a:txBody>
                    <a:bodyPr/>
                    <a:lstStyle/>
                    <a:p>
                      <a:r>
                        <a:rPr lang="en-US" altLang="zh-TW" dirty="0" smtClean="0"/>
                        <a:t>Renal</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905705694"/>
                  </a:ext>
                </a:extLst>
              </a:tr>
            </a:tbl>
          </a:graphicData>
        </a:graphic>
      </p:graphicFrame>
      <p:sp>
        <p:nvSpPr>
          <p:cNvPr id="5" name="文字方塊 4"/>
          <p:cNvSpPr txBox="1"/>
          <p:nvPr/>
        </p:nvSpPr>
        <p:spPr>
          <a:xfrm>
            <a:off x="10725509" y="6211019"/>
            <a:ext cx="1466491" cy="369332"/>
          </a:xfrm>
          <a:prstGeom prst="rect">
            <a:avLst/>
          </a:prstGeom>
          <a:noFill/>
        </p:spPr>
        <p:txBody>
          <a:bodyPr wrap="square" rtlCol="0">
            <a:spAutoFit/>
          </a:bodyPr>
          <a:lstStyle/>
          <a:p>
            <a:r>
              <a:rPr lang="en-US" altLang="zh-TW" dirty="0" smtClean="0"/>
              <a:t>Medline</a:t>
            </a:r>
            <a:endParaRPr lang="zh-TW" altLang="en-US" dirty="0"/>
          </a:p>
        </p:txBody>
      </p:sp>
      <p:sp>
        <p:nvSpPr>
          <p:cNvPr id="6" name="矩形 5"/>
          <p:cNvSpPr/>
          <p:nvPr/>
        </p:nvSpPr>
        <p:spPr>
          <a:xfrm>
            <a:off x="0" y="6211019"/>
            <a:ext cx="6414385" cy="369332"/>
          </a:xfrm>
          <a:prstGeom prst="rect">
            <a:avLst/>
          </a:prstGeom>
        </p:spPr>
        <p:txBody>
          <a:bodyPr wrap="none">
            <a:spAutoFit/>
          </a:bodyPr>
          <a:lstStyle/>
          <a:p>
            <a:r>
              <a:rPr lang="zh-TW" altLang="en-US" dirty="0"/>
              <a:t>frailty AND "chronic kidney disease" </a:t>
            </a:r>
            <a:r>
              <a:rPr lang="en-US" altLang="zh-TW" dirty="0" smtClean="0"/>
              <a:t>AND …; Sort by “Most recent”</a:t>
            </a:r>
            <a:endParaRPr lang="zh-TW" altLang="en-US" dirty="0"/>
          </a:p>
        </p:txBody>
      </p:sp>
    </p:spTree>
    <p:extLst>
      <p:ext uri="{BB962C8B-B14F-4D97-AF65-F5344CB8AC3E}">
        <p14:creationId xmlns:p14="http://schemas.microsoft.com/office/powerpoint/2010/main" val="95213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0" y="480491"/>
            <a:ext cx="12161520" cy="6243094"/>
          </a:xfrm>
          <a:prstGeom prst="rect">
            <a:avLst/>
          </a:prstGeom>
        </p:spPr>
      </p:pic>
      <p:sp>
        <p:nvSpPr>
          <p:cNvPr id="7" name="矩形 6"/>
          <p:cNvSpPr/>
          <p:nvPr/>
        </p:nvSpPr>
        <p:spPr>
          <a:xfrm>
            <a:off x="-45720" y="32435"/>
            <a:ext cx="12207240" cy="461665"/>
          </a:xfrm>
          <a:prstGeom prst="rect">
            <a:avLst/>
          </a:prstGeom>
        </p:spPr>
        <p:txBody>
          <a:bodyPr wrap="square">
            <a:spAutoFit/>
          </a:bodyPr>
          <a:lstStyle/>
          <a:p>
            <a:r>
              <a:rPr lang="zh-TW" altLang="en-US" sz="1200" dirty="0" smtClean="0"/>
              <a:t>(frailty OR "frail Index" OR "frail phenotype" OR frail) AND ("chronic kidney disease" OR "end-stage kidney disease" OR "end-stage renal disease" OR kidney OR renal OR dialysis OR "renal transplant" OR "kidney transplant")</a:t>
            </a:r>
            <a:endParaRPr lang="zh-TW" altLang="en-US" sz="1200" dirty="0"/>
          </a:p>
        </p:txBody>
      </p:sp>
    </p:spTree>
    <p:extLst>
      <p:ext uri="{BB962C8B-B14F-4D97-AF65-F5344CB8AC3E}">
        <p14:creationId xmlns:p14="http://schemas.microsoft.com/office/powerpoint/2010/main" val="428373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0480" y="461665"/>
            <a:ext cx="12161520" cy="6236157"/>
          </a:xfrm>
          <a:prstGeom prst="rect">
            <a:avLst/>
          </a:prstGeom>
        </p:spPr>
      </p:pic>
      <p:sp>
        <p:nvSpPr>
          <p:cNvPr id="5" name="矩形 4"/>
          <p:cNvSpPr/>
          <p:nvPr/>
        </p:nvSpPr>
        <p:spPr>
          <a:xfrm>
            <a:off x="0" y="0"/>
            <a:ext cx="12192000" cy="461665"/>
          </a:xfrm>
          <a:prstGeom prst="rect">
            <a:avLst/>
          </a:prstGeom>
        </p:spPr>
        <p:txBody>
          <a:bodyPr wrap="square">
            <a:spAutoFit/>
          </a:bodyPr>
          <a:lstStyle/>
          <a:p>
            <a:r>
              <a:rPr lang="zh-TW" altLang="en-US" sz="1200" dirty="0" smtClean="0"/>
              <a:t>(complication OR cause OR etiology) AND (frail OR "frail Index" OR "frail phenotype") AND ("chronic kidney disease" OR "end-stage kidney disease" OR "end-stage renal disease" OR kidney OR renal OR dialysis OR "renal transplant" OR "kidney transplant")</a:t>
            </a:r>
            <a:endParaRPr lang="zh-TW" altLang="en-US" sz="1200" dirty="0"/>
          </a:p>
        </p:txBody>
      </p:sp>
    </p:spTree>
    <p:extLst>
      <p:ext uri="{BB962C8B-B14F-4D97-AF65-F5344CB8AC3E}">
        <p14:creationId xmlns:p14="http://schemas.microsoft.com/office/powerpoint/2010/main" val="200033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461665"/>
          </a:xfrm>
          <a:prstGeom prst="rect">
            <a:avLst/>
          </a:prstGeom>
        </p:spPr>
        <p:txBody>
          <a:bodyPr wrap="square">
            <a:spAutoFit/>
          </a:bodyPr>
          <a:lstStyle/>
          <a:p>
            <a:r>
              <a:rPr lang="zh-TW" altLang="en-US" sz="1200" smtClean="0"/>
              <a:t>(complication OR cause OR etiology) AND (frailty OR "frail Index" OR "frail phenotype") AND ("chronic kidney disease" OR "end-stage kidney disease" OR "end-stage renal disease" OR kidney OR renal OR dialysis OR "renal transplant" OR "kidney transplant")</a:t>
            </a:r>
            <a:endParaRPr lang="zh-TW" altLang="en-US" sz="1200"/>
          </a:p>
        </p:txBody>
      </p:sp>
      <p:pic>
        <p:nvPicPr>
          <p:cNvPr id="5" name="圖片 4"/>
          <p:cNvPicPr>
            <a:picLocks noChangeAspect="1"/>
          </p:cNvPicPr>
          <p:nvPr/>
        </p:nvPicPr>
        <p:blipFill rotWithShape="1">
          <a:blip r:embed="rId2"/>
          <a:srcRect l="426"/>
          <a:stretch/>
        </p:blipFill>
        <p:spPr>
          <a:xfrm>
            <a:off x="41148" y="461665"/>
            <a:ext cx="12109704" cy="6246016"/>
          </a:xfrm>
          <a:prstGeom prst="rect">
            <a:avLst/>
          </a:prstGeom>
        </p:spPr>
      </p:pic>
    </p:spTree>
    <p:extLst>
      <p:ext uri="{BB962C8B-B14F-4D97-AF65-F5344CB8AC3E}">
        <p14:creationId xmlns:p14="http://schemas.microsoft.com/office/powerpoint/2010/main" val="225060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461665"/>
          </a:xfrm>
          <a:prstGeom prst="rect">
            <a:avLst/>
          </a:prstGeom>
        </p:spPr>
        <p:txBody>
          <a:bodyPr wrap="square">
            <a:spAutoFit/>
          </a:bodyPr>
          <a:lstStyle/>
          <a:p>
            <a:r>
              <a:rPr lang="zh-TW" altLang="en-US" sz="1200" dirty="0" smtClean="0"/>
              <a:t>(complication OR cause OR etiology) AND (frailty OR "frail Index" OR "frail phenotype") AND ("chronic kidney disease" OR "end-stage kidney disease" OR "end-stage renal disease" OR dialysis OR "renal transplant" OR "kidney transplant")</a:t>
            </a:r>
            <a:endParaRPr lang="zh-TW" altLang="en-US" sz="1200" dirty="0"/>
          </a:p>
        </p:txBody>
      </p:sp>
      <p:pic>
        <p:nvPicPr>
          <p:cNvPr id="5" name="圖片 4"/>
          <p:cNvPicPr>
            <a:picLocks noChangeAspect="1"/>
          </p:cNvPicPr>
          <p:nvPr/>
        </p:nvPicPr>
        <p:blipFill>
          <a:blip r:embed="rId2"/>
          <a:stretch>
            <a:fillRect/>
          </a:stretch>
        </p:blipFill>
        <p:spPr>
          <a:xfrm>
            <a:off x="0" y="461665"/>
            <a:ext cx="12161520" cy="6260303"/>
          </a:xfrm>
          <a:prstGeom prst="rect">
            <a:avLst/>
          </a:prstGeom>
        </p:spPr>
      </p:pic>
    </p:spTree>
    <p:extLst>
      <p:ext uri="{BB962C8B-B14F-4D97-AF65-F5344CB8AC3E}">
        <p14:creationId xmlns:p14="http://schemas.microsoft.com/office/powerpoint/2010/main" val="361533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461665"/>
          </a:xfrm>
          <a:prstGeom prst="rect">
            <a:avLst/>
          </a:prstGeom>
        </p:spPr>
        <p:txBody>
          <a:bodyPr wrap="square">
            <a:spAutoFit/>
          </a:bodyPr>
          <a:lstStyle/>
          <a:p>
            <a:r>
              <a:rPr lang="zh-TW" altLang="en-US" sz="1200" dirty="0" smtClean="0"/>
              <a:t>(complication OR cause OR etiology) AND (frailty OR "frail Index" OR "frail phenotype") AND ("chronic kidney disease" OR "end-stage kidney disease" OR "end-stage renal disease" OR dialysis OR "renal transplant" OR "kidney transplant") -review</a:t>
            </a:r>
            <a:endParaRPr lang="zh-TW" altLang="en-US" sz="1200" dirty="0"/>
          </a:p>
        </p:txBody>
      </p:sp>
      <p:pic>
        <p:nvPicPr>
          <p:cNvPr id="5" name="圖片 4"/>
          <p:cNvPicPr>
            <a:picLocks noChangeAspect="1"/>
          </p:cNvPicPr>
          <p:nvPr/>
        </p:nvPicPr>
        <p:blipFill>
          <a:blip r:embed="rId2"/>
          <a:stretch>
            <a:fillRect/>
          </a:stretch>
        </p:blipFill>
        <p:spPr>
          <a:xfrm>
            <a:off x="0" y="461665"/>
            <a:ext cx="12161520" cy="6253336"/>
          </a:xfrm>
          <a:prstGeom prst="rect">
            <a:avLst/>
          </a:prstGeom>
        </p:spPr>
      </p:pic>
    </p:spTree>
    <p:extLst>
      <p:ext uri="{BB962C8B-B14F-4D97-AF65-F5344CB8AC3E}">
        <p14:creationId xmlns:p14="http://schemas.microsoft.com/office/powerpoint/2010/main" val="24170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461665"/>
          </a:xfrm>
          <a:prstGeom prst="rect">
            <a:avLst/>
          </a:prstGeom>
        </p:spPr>
        <p:txBody>
          <a:bodyPr wrap="square">
            <a:spAutoFit/>
          </a:bodyPr>
          <a:lstStyle/>
          <a:p>
            <a:r>
              <a:rPr lang="zh-TW" altLang="en-US" sz="1200" dirty="0" smtClean="0"/>
              <a:t>(complication OR cause OR etiology) AND intitle:((frailty OR "frail Index" OR "frail phenotype") AND ("chronic kidney disease" OR "end-stage kidney disease" OR "end-stage renal disease" OR dialysis OR "renal transplant" OR "kidney transplant")) -review</a:t>
            </a:r>
            <a:endParaRPr lang="zh-TW" altLang="en-US" sz="1200" dirty="0"/>
          </a:p>
        </p:txBody>
      </p:sp>
      <p:pic>
        <p:nvPicPr>
          <p:cNvPr id="5" name="圖片 4"/>
          <p:cNvPicPr>
            <a:picLocks noChangeAspect="1"/>
          </p:cNvPicPr>
          <p:nvPr/>
        </p:nvPicPr>
        <p:blipFill>
          <a:blip r:embed="rId2"/>
          <a:stretch>
            <a:fillRect/>
          </a:stretch>
        </p:blipFill>
        <p:spPr>
          <a:xfrm>
            <a:off x="0" y="461665"/>
            <a:ext cx="12161520" cy="6239447"/>
          </a:xfrm>
          <a:prstGeom prst="rect">
            <a:avLst/>
          </a:prstGeom>
        </p:spPr>
      </p:pic>
    </p:spTree>
    <p:extLst>
      <p:ext uri="{BB962C8B-B14F-4D97-AF65-F5344CB8AC3E}">
        <p14:creationId xmlns:p14="http://schemas.microsoft.com/office/powerpoint/2010/main" val="10689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0480" y="468015"/>
            <a:ext cx="12161520" cy="6257014"/>
          </a:xfrm>
          <a:prstGeom prst="rect">
            <a:avLst/>
          </a:prstGeom>
        </p:spPr>
      </p:pic>
      <p:sp>
        <p:nvSpPr>
          <p:cNvPr id="5" name="矩形 4"/>
          <p:cNvSpPr/>
          <p:nvPr/>
        </p:nvSpPr>
        <p:spPr>
          <a:xfrm>
            <a:off x="0" y="0"/>
            <a:ext cx="12192000" cy="461665"/>
          </a:xfrm>
          <a:prstGeom prst="rect">
            <a:avLst/>
          </a:prstGeom>
        </p:spPr>
        <p:txBody>
          <a:bodyPr wrap="square">
            <a:spAutoFit/>
          </a:bodyPr>
          <a:lstStyle/>
          <a:p>
            <a:r>
              <a:rPr lang="zh-TW" altLang="en-US" sz="1200" dirty="0"/>
              <a:t>(complication OR cause OR etiology) AND intitle:((frailty OR "frail Index" OR "frail phenotype") AND ("chronic kidney disease" OR "end-stage kidney disease" OR "end-stage renal disease" OR dialysis OR "renal transplant" OR "kidney transplant")) -review</a:t>
            </a:r>
          </a:p>
        </p:txBody>
      </p:sp>
    </p:spTree>
    <p:extLst>
      <p:ext uri="{BB962C8B-B14F-4D97-AF65-F5344CB8AC3E}">
        <p14:creationId xmlns:p14="http://schemas.microsoft.com/office/powerpoint/2010/main" val="149837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0" y="411480"/>
            <a:ext cx="12192000" cy="1792224"/>
          </a:xfrm>
        </p:spPr>
        <p:txBody>
          <a:bodyPr anchor="ctr"/>
          <a:lstStyle/>
          <a:p>
            <a:r>
              <a:rPr lang="en-US" altLang="zh-TW" dirty="0" smtClean="0"/>
              <a:t>Frailty, frail, frail phenotype, frail index</a:t>
            </a:r>
            <a:endParaRPr lang="zh-TW" altLang="en-US" dirty="0"/>
          </a:p>
        </p:txBody>
      </p:sp>
      <p:sp>
        <p:nvSpPr>
          <p:cNvPr id="6" name="標題 3"/>
          <p:cNvSpPr txBox="1">
            <a:spLocks/>
          </p:cNvSpPr>
          <p:nvPr/>
        </p:nvSpPr>
        <p:spPr>
          <a:xfrm>
            <a:off x="0" y="4178808"/>
            <a:ext cx="12192000" cy="19751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smtClean="0"/>
              <a:t>0, complication, complication, cause, etiology/</a:t>
            </a:r>
            <a:r>
              <a:rPr lang="en-US" altLang="zh-TW" dirty="0" err="1" smtClean="0"/>
              <a:t>aetiology</a:t>
            </a:r>
            <a:endParaRPr lang="zh-TW" altLang="en-US" dirty="0"/>
          </a:p>
        </p:txBody>
      </p:sp>
      <p:sp>
        <p:nvSpPr>
          <p:cNvPr id="7" name="標題 3"/>
          <p:cNvSpPr txBox="1">
            <a:spLocks/>
          </p:cNvSpPr>
          <p:nvPr/>
        </p:nvSpPr>
        <p:spPr>
          <a:xfrm>
            <a:off x="0" y="2203704"/>
            <a:ext cx="12192000" cy="1975104"/>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smtClean="0"/>
              <a:t>Chronic kidney disease, chronic renal disease, chronic kidney insufficiency, chronic renal insufficiency, kidney transplant, renal transplant, end-stage kidney disease, end-stage renal disease, kidney, renal</a:t>
            </a:r>
            <a:endParaRPr lang="zh-TW" altLang="en-US" dirty="0"/>
          </a:p>
        </p:txBody>
      </p:sp>
    </p:spTree>
    <p:extLst>
      <p:ext uri="{BB962C8B-B14F-4D97-AF65-F5344CB8AC3E}">
        <p14:creationId xmlns:p14="http://schemas.microsoft.com/office/powerpoint/2010/main" val="151022131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1974</Words>
  <Application>Microsoft Office PowerPoint</Application>
  <PresentationFormat>寬螢幕</PresentationFormat>
  <Paragraphs>133</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新細明體</vt:lpstr>
      <vt:lpstr>Arial</vt:lpstr>
      <vt:lpstr>Calibri</vt:lpstr>
      <vt:lpstr>Calibri Light</vt:lpstr>
      <vt:lpstr>Office 佈景主題</vt:lpstr>
      <vt:lpstr>Frailty, frail, frail phenotype, frail index</vt:lpstr>
      <vt:lpstr>PowerPoint 簡報</vt:lpstr>
      <vt:lpstr>PowerPoint 簡報</vt:lpstr>
      <vt:lpstr>PowerPoint 簡報</vt:lpstr>
      <vt:lpstr>PowerPoint 簡報</vt:lpstr>
      <vt:lpstr>PowerPoint 簡報</vt:lpstr>
      <vt:lpstr>PowerPoint 簡報</vt:lpstr>
      <vt:lpstr>PowerPoint 簡報</vt:lpstr>
      <vt:lpstr>Frailty, frail, frail phenotype, frail index</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21</cp:revision>
  <dcterms:created xsi:type="dcterms:W3CDTF">2019-02-11T09:59:18Z</dcterms:created>
  <dcterms:modified xsi:type="dcterms:W3CDTF">2019-02-14T09:41:04Z</dcterms:modified>
</cp:coreProperties>
</file>