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71" r:id="rId5"/>
    <p:sldId id="272" r:id="rId6"/>
    <p:sldId id="260" r:id="rId7"/>
    <p:sldId id="262" r:id="rId8"/>
    <p:sldId id="261" r:id="rId9"/>
    <p:sldId id="264" r:id="rId10"/>
    <p:sldId id="263" r:id="rId11"/>
    <p:sldId id="267" r:id="rId12"/>
    <p:sldId id="265" r:id="rId13"/>
    <p:sldId id="269" r:id="rId14"/>
    <p:sldId id="268" r:id="rId15"/>
    <p:sldId id="270" r:id="rId16"/>
    <p:sldId id="266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>
        <p:scale>
          <a:sx n="75" d="100"/>
          <a:sy n="75" d="100"/>
        </p:scale>
        <p:origin x="989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354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1445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7987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729735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3960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0864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7477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699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606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303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579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8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5422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262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6261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242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B8060D-0502-4CCC-AC6B-C46397F8D3CB}" type="datetimeFigureOut">
              <a:rPr lang="fr-FR" smtClean="0"/>
              <a:t>30/04/2025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A26C1B9-C6A7-4BD7-9380-03426860E1A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451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ieti.go.jp/jp/publications/dp/07e026.pdf" TargetMode="External"/><Relationship Id="rId13" Type="http://schemas.openxmlformats.org/officeDocument/2006/relationships/hyperlink" Target="https://www.bbc.com/news/articles/c209x48ndjpo" TargetMode="External"/><Relationship Id="rId18" Type="http://schemas.openxmlformats.org/officeDocument/2006/relationships/hyperlink" Target="https://www.reuters.com/world/china/china-considers-exempting-some-goods-us-tariffs-source-says-2025-04-25/" TargetMode="External"/><Relationship Id="rId3" Type="http://schemas.openxmlformats.org/officeDocument/2006/relationships/hyperlink" Target="https://ec.europa.eu/eurostat/statistics-explained/index.php?title=International_trade_in_goods_-_tariffs" TargetMode="External"/><Relationship Id="rId7" Type="http://schemas.openxmlformats.org/officeDocument/2006/relationships/hyperlink" Target="https://www.fool.com/investing/general/2016/04/05/33-years-ago-today-tariffs-saved-harley-davidson.aspx" TargetMode="External"/><Relationship Id="rId12" Type="http://schemas.openxmlformats.org/officeDocument/2006/relationships/hyperlink" Target="https://www.nytimes.com/2025/03/13/business/economy/trump-tariff-timeline.html" TargetMode="External"/><Relationship Id="rId17" Type="http://schemas.openxmlformats.org/officeDocument/2006/relationships/hyperlink" Target="https://prosperousamerica.org/economic-view-tariff-jumping-investment-the-success-of-the-2018-washing-machine-tariffs/" TargetMode="External"/><Relationship Id="rId2" Type="http://schemas.openxmlformats.org/officeDocument/2006/relationships/hyperlink" Target="https://wits.worldbank.org/CountryProfile/en/Country/FRA/Year/2022/TradeFlow/Import" TargetMode="External"/><Relationship Id="rId16" Type="http://schemas.openxmlformats.org/officeDocument/2006/relationships/hyperlink" Target="https://news.uchicago.edu/story/what-washing-machines-can-teach-us-about-cost-tariff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nvestopedia.com/terms/t/tariff.asp" TargetMode="External"/><Relationship Id="rId11" Type="http://schemas.openxmlformats.org/officeDocument/2006/relationships/hyperlink" Target="https://www.omfif.org/2023/12/import-substitution-and-the-economic-downfall-of-argentina/" TargetMode="External"/><Relationship Id="rId5" Type="http://schemas.openxmlformats.org/officeDocument/2006/relationships/hyperlink" Target="https://www.wto.org/english/thewto_e/whatis_e/tif_e/org6_e.htm" TargetMode="External"/><Relationship Id="rId15" Type="http://schemas.openxmlformats.org/officeDocument/2006/relationships/hyperlink" Target="https://www.industryweek.com/the-economy/trade/article/21280717/washing-machine-tariffs-come-out-clean-sparkling-for-us-manufacturing" TargetMode="External"/><Relationship Id="rId10" Type="http://schemas.openxmlformats.org/officeDocument/2006/relationships/hyperlink" Target="https://www.city-journal.org/article/tariffs-trade-barriers-argentina-kirchner-manufacturing" TargetMode="External"/><Relationship Id="rId19" Type="http://schemas.openxmlformats.org/officeDocument/2006/relationships/hyperlink" Target="https://www.chathamhouse.org/2021/08/lessons-trumps-assault-world-trade-organization" TargetMode="External"/><Relationship Id="rId4" Type="http://schemas.openxmlformats.org/officeDocument/2006/relationships/hyperlink" Target="https://gmk.center/en/news/eu-extends-anti-dumping-measures-against-corrosion-resistant-steel-from-china/" TargetMode="External"/><Relationship Id="rId9" Type="http://schemas.openxmlformats.org/officeDocument/2006/relationships/hyperlink" Target="https://brasilescola.uol.com.br/historiab/a-tarifa-alves-branco.htm" TargetMode="External"/><Relationship Id="rId14" Type="http://schemas.openxmlformats.org/officeDocument/2006/relationships/hyperlink" Target="https://www.atlanticcouncil.org/programs/geoeconomics-center/trump-tariff-tracker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387566"/>
            <a:ext cx="7766936" cy="1646302"/>
          </a:xfrm>
        </p:spPr>
        <p:txBody>
          <a:bodyPr/>
          <a:lstStyle/>
          <a:p>
            <a:r>
              <a:rPr lang="es-ES" sz="4400" dirty="0" smtClean="0"/>
              <a:t>Can </a:t>
            </a:r>
            <a:r>
              <a:rPr lang="es-ES" sz="4400" dirty="0" err="1" smtClean="0"/>
              <a:t>tariffs</a:t>
            </a:r>
            <a:r>
              <a:rPr lang="es-ES" sz="4400" dirty="0" smtClean="0"/>
              <a:t> be beneficial to a </a:t>
            </a:r>
            <a:r>
              <a:rPr lang="es-ES" sz="4400" dirty="0" err="1" smtClean="0"/>
              <a:t>country’s</a:t>
            </a:r>
            <a:r>
              <a:rPr lang="es-ES" sz="4400" dirty="0" smtClean="0"/>
              <a:t> </a:t>
            </a:r>
            <a:r>
              <a:rPr lang="es-ES" sz="4400" dirty="0" err="1" smtClean="0"/>
              <a:t>economy</a:t>
            </a:r>
            <a:r>
              <a:rPr lang="es-ES" sz="4400" dirty="0" smtClean="0"/>
              <a:t>?</a:t>
            </a:r>
            <a:endParaRPr lang="fr-FR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2726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7907"/>
          </a:xfrm>
        </p:spPr>
        <p:txBody>
          <a:bodyPr>
            <a:normAutofit/>
          </a:bodyPr>
          <a:lstStyle/>
          <a:p>
            <a:r>
              <a:rPr lang="es-ES" dirty="0" smtClean="0"/>
              <a:t>Argentina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80" y="1595188"/>
            <a:ext cx="6505981" cy="46483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During the Great Depression Era (1930s), general tariffs on most foreign goods were up to 50%, following an import substitution strategy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2011, a 35% tariff was imposed on imported electronics, cars, and auto parts</a:t>
            </a:r>
            <a:r>
              <a:rPr lang="en-US" dirty="0" smtClean="0"/>
              <a:t>.</a:t>
            </a:r>
          </a:p>
          <a:p>
            <a:r>
              <a:rPr lang="en-US" dirty="0"/>
              <a:t>The government banned the import of many electronics, requiring them to be made domestically</a:t>
            </a:r>
            <a:r>
              <a:rPr lang="en-US" dirty="0" smtClean="0"/>
              <a:t>.</a:t>
            </a:r>
          </a:p>
          <a:p>
            <a:r>
              <a:rPr lang="en-US" dirty="0"/>
              <a:t>Prices of cars nearly doubled, and iPhones were no longer sold in the country</a:t>
            </a:r>
            <a:r>
              <a:rPr lang="en-US" dirty="0" smtClean="0"/>
              <a:t>.</a:t>
            </a:r>
          </a:p>
          <a:p>
            <a:r>
              <a:rPr lang="en-US" dirty="0"/>
              <a:t>BlackBerry could not compete with newer phones, smuggled through customs, and after two years of the company's installation in the country, it closed down</a:t>
            </a:r>
            <a:r>
              <a:rPr lang="en-US" dirty="0" smtClean="0"/>
              <a:t>.</a:t>
            </a:r>
          </a:p>
          <a:p>
            <a:r>
              <a:rPr lang="en-US" dirty="0" smtClean="0"/>
              <a:t>Argentina went from being the 5th largest economy at the beginning of the 20th century </a:t>
            </a:r>
            <a:r>
              <a:rPr lang="en-US" dirty="0"/>
              <a:t>to being the </a:t>
            </a:r>
            <a:r>
              <a:rPr lang="en-US" dirty="0" smtClean="0"/>
              <a:t>24th </a:t>
            </a:r>
            <a:r>
              <a:rPr lang="en-US" dirty="0"/>
              <a:t>today.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185" y="1070975"/>
            <a:ext cx="3127224" cy="21787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795" y="3711122"/>
            <a:ext cx="4435212" cy="2391934"/>
          </a:xfrm>
          <a:prstGeom prst="rect">
            <a:avLst/>
          </a:prstGeom>
        </p:spPr>
      </p:pic>
      <p:pic>
        <p:nvPicPr>
          <p:cNvPr id="3074" name="Picture 2" descr="In Argentina, an iPhone Costs 150% More than It Does in the U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4592" y="1070975"/>
            <a:ext cx="2267922" cy="2440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87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Washing</a:t>
            </a:r>
            <a:r>
              <a:rPr lang="es-ES" dirty="0" smtClean="0"/>
              <a:t> machine </a:t>
            </a:r>
            <a:r>
              <a:rPr lang="es-ES" dirty="0" err="1" smtClean="0"/>
              <a:t>Tariffs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445"/>
            <a:ext cx="7225095" cy="5021692"/>
          </a:xfrm>
        </p:spPr>
        <p:txBody>
          <a:bodyPr>
            <a:normAutofit/>
          </a:bodyPr>
          <a:lstStyle/>
          <a:p>
            <a:r>
              <a:rPr lang="en-US" dirty="0"/>
              <a:t>In January 2018, the Trump administration imposed tariffs of 20% or 50% on large residential washing machines. The tariffs expired in February 2021</a:t>
            </a:r>
            <a:r>
              <a:rPr lang="en-US" dirty="0" smtClean="0"/>
              <a:t>.</a:t>
            </a:r>
          </a:p>
          <a:p>
            <a:r>
              <a:rPr lang="en-US" dirty="0"/>
              <a:t>The tariffs were considered a success, as measured by over 1,800 new jobs and economic stimulus with the construction of new factories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dirty="0"/>
              <a:t>tariffs brought jobs and economic prosperity to two </a:t>
            </a:r>
            <a:r>
              <a:rPr lang="en-US" dirty="0" smtClean="0"/>
              <a:t>regions</a:t>
            </a:r>
          </a:p>
          <a:p>
            <a:r>
              <a:rPr lang="en-US" dirty="0" smtClean="0"/>
              <a:t>In </a:t>
            </a:r>
            <a:r>
              <a:rPr lang="en-US" dirty="0"/>
              <a:t>2018, LG Electronics completed an investment of $360 million in a new smart factory in Clarksville, to be staffed with 700 employees</a:t>
            </a:r>
            <a:r>
              <a:rPr lang="en-US" dirty="0" smtClean="0"/>
              <a:t>.</a:t>
            </a:r>
          </a:p>
          <a:p>
            <a:r>
              <a:rPr lang="en-US" dirty="0"/>
              <a:t>Conversely, according to UC Chicago scholars in 2019, the increase in consumer prices translated to a total consumer cost of $1.5 billion per year, or about $</a:t>
            </a:r>
            <a:r>
              <a:rPr lang="en-US" dirty="0" smtClean="0"/>
              <a:t>820,000 </a:t>
            </a:r>
            <a:r>
              <a:rPr lang="en-US" dirty="0"/>
              <a:t>per new job</a:t>
            </a:r>
            <a:r>
              <a:rPr lang="en-US" dirty="0" smtClean="0"/>
              <a:t>.</a:t>
            </a:r>
          </a:p>
          <a:p>
            <a:r>
              <a:rPr lang="en-US" dirty="0"/>
              <a:t>Research from 2024 suggests there is no sustained effect on washing machine prices.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043" y="2509612"/>
            <a:ext cx="3536495" cy="295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64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Trump's</a:t>
            </a:r>
            <a:r>
              <a:rPr lang="fr-FR" dirty="0"/>
              <a:t> </a:t>
            </a:r>
            <a:r>
              <a:rPr lang="fr-FR" dirty="0" err="1"/>
              <a:t>Tariffs</a:t>
            </a:r>
            <a:r>
              <a:rPr lang="fr-FR" dirty="0"/>
              <a:t>: </a:t>
            </a:r>
            <a:r>
              <a:rPr lang="fr-FR" dirty="0" err="1"/>
              <a:t>Timeline</a:t>
            </a:r>
            <a:endParaRPr lang="fr-FR" sz="1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863" y="1437918"/>
            <a:ext cx="910512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Jan. 20 -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announces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on Canada and Mexico.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Feb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1 -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imposes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on Canada, Mexico, and China.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Feb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2 -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acknowledges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negative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consequences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Feb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3 -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pauses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on Mexico and Canada,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threatens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EU.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Feb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4 -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Trump's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on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Chinese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imports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begin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China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retaliates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Feb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10 -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resurrects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steel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aluminum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Feb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13 -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outlines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 for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reciprocal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Feb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27 -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Canada, Mexico, and China for March 4.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March 4 -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on Canada, Mexico, and China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effect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; Canada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retaliates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March 5 -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pauses car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on Canada and Mexico.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 6 -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suspends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steel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aluminum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 10 - China and Ontario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announce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retaliatory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March 11 -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threatens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to double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steel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aluminum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backs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down.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March 12 - EU and Canada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announce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retaliatory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, EU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delays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implementation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 13 -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threatens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EU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alcoholic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March 24 -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announces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countries trading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Venezuela.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April 2 -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implements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baseline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reciprocal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April 4 - China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announces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retaliatory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business bans.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April 5 - Vietnam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delay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April 7 - Bangladesh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reprieve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threatens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China.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April 9 -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Trump's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China and EU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respond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pauses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reciprocal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raises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China.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April 10 - White House clarifies China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EU plans to pause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April 11 -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exempts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some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electronics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April 13 -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Trump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recasts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exceptions as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temporary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plans new chip </a:t>
            </a:r>
            <a:r>
              <a:rPr kumimoji="0" lang="fr-FR" altLang="fr-FR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tariffs</a:t>
            </a:r>
            <a:r>
              <a:rPr kumimoji="0" lang="fr-FR" altLang="fr-F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358" y="625723"/>
            <a:ext cx="5049511" cy="2609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2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Trump's</a:t>
            </a:r>
            <a:r>
              <a:rPr lang="fr-FR" dirty="0"/>
              <a:t>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trade</a:t>
            </a:r>
            <a:r>
              <a:rPr lang="fr-FR" dirty="0"/>
              <a:t> deals</a:t>
            </a:r>
          </a:p>
          <a:p>
            <a:r>
              <a:rPr lang="fr-FR" dirty="0" err="1"/>
              <a:t>Boosting</a:t>
            </a:r>
            <a:r>
              <a:rPr lang="fr-FR" dirty="0"/>
              <a:t> American </a:t>
            </a:r>
            <a:r>
              <a:rPr lang="fr-FR" dirty="0" err="1"/>
              <a:t>industry</a:t>
            </a:r>
            <a:endParaRPr lang="fr-FR" dirty="0"/>
          </a:p>
          <a:p>
            <a:r>
              <a:rPr lang="fr-FR" dirty="0" err="1"/>
              <a:t>Facing</a:t>
            </a:r>
            <a:r>
              <a:rPr lang="fr-FR" dirty="0"/>
              <a:t> off </a:t>
            </a:r>
            <a:r>
              <a:rPr lang="fr-FR" dirty="0" err="1"/>
              <a:t>with</a:t>
            </a:r>
            <a:r>
              <a:rPr lang="fr-FR" dirty="0"/>
              <a:t> China</a:t>
            </a:r>
          </a:p>
          <a:p>
            <a:r>
              <a:rPr lang="fr-FR" dirty="0" err="1"/>
              <a:t>Raising</a:t>
            </a:r>
            <a:r>
              <a:rPr lang="fr-FR" dirty="0"/>
              <a:t> revenue</a:t>
            </a:r>
          </a:p>
          <a:p>
            <a:r>
              <a:rPr lang="en-US" dirty="0"/>
              <a:t>Lower prices for US consumers</a:t>
            </a:r>
          </a:p>
          <a:p>
            <a:endParaRPr lang="fr-F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446" y="2091957"/>
            <a:ext cx="6073567" cy="277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China vs USA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255" y="1430633"/>
            <a:ext cx="4560710" cy="3880773"/>
          </a:xfrm>
        </p:spPr>
        <p:txBody>
          <a:bodyPr/>
          <a:lstStyle/>
          <a:p>
            <a:r>
              <a:rPr lang="en-US" sz="1600" dirty="0"/>
              <a:t>The US currently runs a trade deficit with China. In 2024, the US imported far more from China ($440bn) than Beijing imported from America ($145bn</a:t>
            </a:r>
            <a:r>
              <a:rPr lang="en-US" sz="1600" dirty="0" smtClean="0"/>
              <a:t>).</a:t>
            </a:r>
          </a:p>
          <a:p>
            <a:r>
              <a:rPr lang="en-US" sz="1600" dirty="0"/>
              <a:t>Since Trump's first term, the trade barriers helped to reduce the amount the US bought from China from 21% of America's total imports in 2016 to 13% in </a:t>
            </a:r>
            <a:r>
              <a:rPr lang="en-US" sz="1600" dirty="0" smtClean="0"/>
              <a:t>2024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230" y="1502878"/>
            <a:ext cx="3186067" cy="3201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675" y="995680"/>
            <a:ext cx="3261090" cy="4098865"/>
          </a:xfrm>
          <a:prstGeom prst="rect">
            <a:avLst/>
          </a:prstGeom>
        </p:spPr>
      </p:pic>
      <p:pic>
        <p:nvPicPr>
          <p:cNvPr id="4098" name="Picture 2" descr="Chart of the Day: Biggest Imports to the U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62" y="3753729"/>
            <a:ext cx="3689197" cy="293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32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China vs USA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rmAutofit/>
          </a:bodyPr>
          <a:lstStyle/>
          <a:p>
            <a:r>
              <a:rPr lang="en-US" dirty="0"/>
              <a:t>The USA exempted some electronic goods (smartphones and computers</a:t>
            </a:r>
            <a:r>
              <a:rPr lang="en-US" dirty="0" smtClean="0"/>
              <a:t>)</a:t>
            </a:r>
          </a:p>
          <a:p>
            <a:r>
              <a:rPr lang="en-US" dirty="0"/>
              <a:t>China exempted some US imports from its </a:t>
            </a:r>
            <a:r>
              <a:rPr lang="en-US" dirty="0" smtClean="0"/>
              <a:t>125</a:t>
            </a:r>
            <a:r>
              <a:rPr lang="en-US" dirty="0"/>
              <a:t>% </a:t>
            </a:r>
            <a:r>
              <a:rPr lang="en-US" dirty="0" smtClean="0"/>
              <a:t>tariffs </a:t>
            </a:r>
          </a:p>
          <a:p>
            <a:pPr lvl="1"/>
            <a:r>
              <a:rPr lang="en-US" dirty="0"/>
              <a:t>The China Semiconductor Industry Association (CSIA) announced the issuance of waivers on imports of eight types of microchips, while a Ministry of Commerce task force is collecting lists of items that could be exempted from tariffs and is inviting companies to submit their own requests, according to </a:t>
            </a:r>
            <a:r>
              <a:rPr lang="en-US" dirty="0" smtClean="0"/>
              <a:t>sources</a:t>
            </a:r>
          </a:p>
          <a:p>
            <a:r>
              <a:rPr lang="en-US" dirty="0"/>
              <a:t>Allegedly, the list includes 131 categories of products, representing $45 billion worth of U.S. exports to China last year, out of a total of $</a:t>
            </a:r>
            <a:r>
              <a:rPr lang="en-US" dirty="0" smtClean="0"/>
              <a:t>145 </a:t>
            </a:r>
            <a:r>
              <a:rPr lang="en-US" dirty="0"/>
              <a:t>billion</a:t>
            </a:r>
            <a:r>
              <a:rPr lang="en-US" dirty="0" smtClean="0"/>
              <a:t>.</a:t>
            </a:r>
          </a:p>
          <a:p>
            <a:r>
              <a:rPr lang="en-US" dirty="0"/>
              <a:t>Chinese local industries are struggling, unable to compete with larger export-focused companies that are flooding the domestic market with their </a:t>
            </a:r>
            <a:r>
              <a:rPr lang="en-US" dirty="0" smtClean="0"/>
              <a:t>products</a:t>
            </a:r>
          </a:p>
          <a:p>
            <a:r>
              <a:rPr lang="en-US" dirty="0"/>
              <a:t>China relies on U.S. imports such as </a:t>
            </a:r>
            <a:r>
              <a:rPr lang="en-US" dirty="0" smtClean="0"/>
              <a:t>semiconductors</a:t>
            </a:r>
            <a:r>
              <a:rPr lang="en-US" dirty="0"/>
              <a:t>, which are essential for producing its export </a:t>
            </a:r>
            <a:r>
              <a:rPr lang="en-US" dirty="0" smtClean="0"/>
              <a:t>goods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1012634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 smtClean="0"/>
              <a:t>Conclusion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52631"/>
            <a:ext cx="9011790" cy="4388731"/>
          </a:xfrm>
        </p:spPr>
        <p:txBody>
          <a:bodyPr>
            <a:normAutofit/>
          </a:bodyPr>
          <a:lstStyle/>
          <a:p>
            <a:r>
              <a:rPr lang="en-US" dirty="0"/>
              <a:t>Tariffs can offer short-term benefits if implemented strategically and with appropriate </a:t>
            </a:r>
            <a:r>
              <a:rPr lang="en-US" dirty="0" smtClean="0"/>
              <a:t>pricing</a:t>
            </a:r>
          </a:p>
          <a:p>
            <a:r>
              <a:rPr lang="en-US" dirty="0"/>
              <a:t>While not a primary driver of </a:t>
            </a:r>
            <a:r>
              <a:rPr lang="en-US" dirty="0" smtClean="0"/>
              <a:t>economic growth</a:t>
            </a:r>
            <a:r>
              <a:rPr lang="en-US" dirty="0"/>
              <a:t>, tariffs can be used as leverage in economic </a:t>
            </a:r>
            <a:r>
              <a:rPr lang="en-US" dirty="0"/>
              <a:t>negotiations as a protective measure for local economies against harmful practices like </a:t>
            </a:r>
            <a:r>
              <a:rPr lang="en-US" dirty="0" smtClean="0"/>
              <a:t>dumping</a:t>
            </a:r>
            <a:endParaRPr lang="en-US" dirty="0" smtClean="0"/>
          </a:p>
          <a:p>
            <a:r>
              <a:rPr lang="en-US" dirty="0"/>
              <a:t>However, in today's interconnected global economy, tariffs are generally detrimental, although they can still be important for mitigating economic disruptions </a:t>
            </a:r>
            <a:r>
              <a:rPr lang="en-US" dirty="0" smtClean="0"/>
              <a:t>in </a:t>
            </a:r>
            <a:r>
              <a:rPr lang="en-US" dirty="0"/>
              <a:t>specific </a:t>
            </a:r>
            <a:r>
              <a:rPr lang="en-US" dirty="0" smtClean="0"/>
              <a:t>sectors and regions</a:t>
            </a:r>
            <a:endParaRPr lang="es-ES" dirty="0"/>
          </a:p>
          <a:p>
            <a:endParaRPr lang="es-ES" dirty="0" smtClean="0"/>
          </a:p>
          <a:p>
            <a:pPr marL="0" indent="0">
              <a:buNone/>
            </a:pPr>
            <a:endParaRPr lang="es-E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6889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3544"/>
          </a:xfrm>
        </p:spPr>
        <p:txBody>
          <a:bodyPr/>
          <a:lstStyle/>
          <a:p>
            <a:r>
              <a:rPr lang="es-ES" dirty="0" err="1" smtClean="0"/>
              <a:t>Sources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33144"/>
            <a:ext cx="8596668" cy="4776584"/>
          </a:xfrm>
        </p:spPr>
        <p:txBody>
          <a:bodyPr>
            <a:normAutofit fontScale="85000" lnSpcReduction="10000"/>
          </a:bodyPr>
          <a:lstStyle/>
          <a:p>
            <a:r>
              <a:rPr lang="fr-FR" sz="1100" dirty="0">
                <a:hlinkClick r:id="rId2"/>
              </a:rPr>
              <a:t>https://</a:t>
            </a:r>
            <a:r>
              <a:rPr lang="fr-FR" sz="1100" dirty="0" smtClean="0">
                <a:hlinkClick r:id="rId2"/>
              </a:rPr>
              <a:t>wits.worldbank.org/CountryProfile/en/Country/FRA/Year/2022/TradeFlow/Import</a:t>
            </a:r>
            <a:endParaRPr lang="fr-FR" sz="1100" dirty="0" smtClean="0"/>
          </a:p>
          <a:p>
            <a:r>
              <a:rPr lang="fr-FR" sz="1100" dirty="0">
                <a:hlinkClick r:id="rId3"/>
              </a:rPr>
              <a:t>https://ec.europa.eu/eurostat/statistics-explained/index.php?title=International_trade_in_goods_-_</a:t>
            </a:r>
            <a:r>
              <a:rPr lang="fr-FR" sz="1100" dirty="0" smtClean="0">
                <a:hlinkClick r:id="rId3"/>
              </a:rPr>
              <a:t>tariffs</a:t>
            </a:r>
            <a:endParaRPr lang="fr-FR" sz="1100" dirty="0" smtClean="0"/>
          </a:p>
          <a:p>
            <a:r>
              <a:rPr lang="fr-FR" sz="1100" dirty="0">
                <a:hlinkClick r:id="rId4"/>
              </a:rPr>
              <a:t>https://gmk.center/en/news/eu-extends-anti-dumping-measures-against-corrosion-resistant-steel-from-china</a:t>
            </a:r>
            <a:r>
              <a:rPr lang="fr-FR" sz="1100" dirty="0" smtClean="0">
                <a:hlinkClick r:id="rId4"/>
              </a:rPr>
              <a:t>/</a:t>
            </a:r>
            <a:endParaRPr lang="fr-FR" sz="1100" dirty="0" smtClean="0"/>
          </a:p>
          <a:p>
            <a:r>
              <a:rPr lang="fr-FR" sz="1100" dirty="0">
                <a:hlinkClick r:id="rId5"/>
              </a:rPr>
              <a:t>https://</a:t>
            </a:r>
            <a:r>
              <a:rPr lang="fr-FR" sz="1100" dirty="0" smtClean="0">
                <a:hlinkClick r:id="rId5"/>
              </a:rPr>
              <a:t>www.wto.org/english/thewto_e/whatis_e/tif_e/org6_e.htm</a:t>
            </a:r>
            <a:endParaRPr lang="fr-FR" sz="1100" dirty="0" smtClean="0"/>
          </a:p>
          <a:p>
            <a:r>
              <a:rPr lang="fr-FR" sz="1100" dirty="0">
                <a:hlinkClick r:id="rId6"/>
              </a:rPr>
              <a:t>https://</a:t>
            </a:r>
            <a:r>
              <a:rPr lang="fr-FR" sz="1100" dirty="0" smtClean="0">
                <a:hlinkClick r:id="rId6"/>
              </a:rPr>
              <a:t>www.investopedia.com/terms/t/tariff.asp</a:t>
            </a:r>
            <a:endParaRPr lang="fr-FR" sz="1100" dirty="0" smtClean="0"/>
          </a:p>
          <a:p>
            <a:r>
              <a:rPr lang="fr-FR" sz="1100" dirty="0">
                <a:hlinkClick r:id="rId7"/>
              </a:rPr>
              <a:t>https://</a:t>
            </a:r>
            <a:r>
              <a:rPr lang="fr-FR" sz="1100" dirty="0" smtClean="0">
                <a:hlinkClick r:id="rId7"/>
              </a:rPr>
              <a:t>www.fool.com/investing/general/2016/04/05/33-years-ago-today-tariffs-saved-harley-davidson.aspx</a:t>
            </a:r>
            <a:endParaRPr lang="fr-FR" sz="1100" dirty="0" smtClean="0"/>
          </a:p>
          <a:p>
            <a:r>
              <a:rPr lang="fr-FR" sz="1100" dirty="0">
                <a:hlinkClick r:id="rId8"/>
              </a:rPr>
              <a:t>https://</a:t>
            </a:r>
            <a:r>
              <a:rPr lang="fr-FR" sz="1100" dirty="0" smtClean="0">
                <a:hlinkClick r:id="rId8"/>
              </a:rPr>
              <a:t>www.rieti.go.jp/jp/publications/dp/07e026.pdf</a:t>
            </a:r>
            <a:endParaRPr lang="fr-FR" sz="1100" dirty="0" smtClean="0"/>
          </a:p>
          <a:p>
            <a:r>
              <a:rPr lang="fr-FR" sz="1100" dirty="0">
                <a:hlinkClick r:id="rId9"/>
              </a:rPr>
              <a:t>https://</a:t>
            </a:r>
            <a:r>
              <a:rPr lang="fr-FR" sz="1100" dirty="0" smtClean="0">
                <a:hlinkClick r:id="rId9"/>
              </a:rPr>
              <a:t>brasilescola.uol.com.br/historiab/a-tarifa-alves-branco.htm</a:t>
            </a:r>
            <a:endParaRPr lang="fr-FR" sz="1100" dirty="0" smtClean="0"/>
          </a:p>
          <a:p>
            <a:r>
              <a:rPr lang="fr-FR" sz="1100" dirty="0">
                <a:hlinkClick r:id="rId10"/>
              </a:rPr>
              <a:t>https://</a:t>
            </a:r>
            <a:r>
              <a:rPr lang="fr-FR" sz="1100" dirty="0" smtClean="0">
                <a:hlinkClick r:id="rId10"/>
              </a:rPr>
              <a:t>www.city-journal.org/article/tariffs-trade-barriers-argentina-kirchner-manufacturing</a:t>
            </a:r>
            <a:endParaRPr lang="fr-FR" sz="1100" dirty="0" smtClean="0"/>
          </a:p>
          <a:p>
            <a:r>
              <a:rPr lang="fr-FR" sz="1100" dirty="0">
                <a:hlinkClick r:id="rId11"/>
              </a:rPr>
              <a:t>https://www.omfif.org/2023/12/import-substitution-and-the-economic-downfall-of-argentina</a:t>
            </a:r>
            <a:r>
              <a:rPr lang="fr-FR" sz="1100" dirty="0" smtClean="0">
                <a:hlinkClick r:id="rId11"/>
              </a:rPr>
              <a:t>/</a:t>
            </a:r>
            <a:endParaRPr lang="fr-FR" sz="1100" dirty="0" smtClean="0"/>
          </a:p>
          <a:p>
            <a:r>
              <a:rPr lang="fr-FR" sz="1100" dirty="0">
                <a:hlinkClick r:id="rId12"/>
              </a:rPr>
              <a:t>https://</a:t>
            </a:r>
            <a:r>
              <a:rPr lang="fr-FR" sz="1100" dirty="0" smtClean="0">
                <a:hlinkClick r:id="rId12"/>
              </a:rPr>
              <a:t>www.nytimes.com/2025/03/13/business/economy/trump-tariff-timeline.html</a:t>
            </a:r>
            <a:endParaRPr lang="fr-FR" sz="1100" dirty="0" smtClean="0"/>
          </a:p>
          <a:p>
            <a:r>
              <a:rPr lang="fr-FR" sz="1100" dirty="0">
                <a:hlinkClick r:id="rId13"/>
              </a:rPr>
              <a:t>https://</a:t>
            </a:r>
            <a:r>
              <a:rPr lang="fr-FR" sz="1100" dirty="0" smtClean="0">
                <a:hlinkClick r:id="rId13"/>
              </a:rPr>
              <a:t>www.bbc.com/news/articles/c209x48ndjpo</a:t>
            </a:r>
            <a:endParaRPr lang="fr-FR" sz="1100" dirty="0" smtClean="0"/>
          </a:p>
          <a:p>
            <a:r>
              <a:rPr lang="fr-FR" sz="1100" dirty="0">
                <a:hlinkClick r:id="rId14"/>
              </a:rPr>
              <a:t>https://www.atlanticcouncil.org/programs/geoeconomics-center/trump-tariff-tracker</a:t>
            </a:r>
            <a:r>
              <a:rPr lang="fr-FR" sz="1100" dirty="0" smtClean="0">
                <a:hlinkClick r:id="rId14"/>
              </a:rPr>
              <a:t>/</a:t>
            </a:r>
            <a:endParaRPr lang="fr-FR" sz="1100" dirty="0" smtClean="0"/>
          </a:p>
          <a:p>
            <a:r>
              <a:rPr lang="fr-FR" sz="1100" dirty="0">
                <a:hlinkClick r:id="rId13"/>
              </a:rPr>
              <a:t>https://</a:t>
            </a:r>
            <a:r>
              <a:rPr lang="fr-FR" sz="1100" dirty="0" smtClean="0">
                <a:hlinkClick r:id="rId13"/>
              </a:rPr>
              <a:t>www.bbc.com/news/articles/c209x48ndjpo</a:t>
            </a:r>
            <a:endParaRPr lang="fr-FR" sz="1100" dirty="0" smtClean="0"/>
          </a:p>
          <a:p>
            <a:r>
              <a:rPr lang="fr-FR" sz="1100" dirty="0">
                <a:hlinkClick r:id="rId15"/>
              </a:rPr>
              <a:t>https://</a:t>
            </a:r>
            <a:r>
              <a:rPr lang="fr-FR" sz="1100" dirty="0" smtClean="0">
                <a:hlinkClick r:id="rId15"/>
              </a:rPr>
              <a:t>www.industryweek.com/the-economy/trade/article/21280717/washing-machine-tariffs-come-out-clean-sparkling-for-us-manufacturing</a:t>
            </a:r>
            <a:endParaRPr lang="fr-FR" sz="1100" dirty="0" smtClean="0"/>
          </a:p>
          <a:p>
            <a:r>
              <a:rPr lang="fr-FR" sz="1100" dirty="0">
                <a:hlinkClick r:id="rId16"/>
              </a:rPr>
              <a:t>https://</a:t>
            </a:r>
            <a:r>
              <a:rPr lang="fr-FR" sz="1100" dirty="0" smtClean="0">
                <a:hlinkClick r:id="rId16"/>
              </a:rPr>
              <a:t>news.uchicago.edu/story/what-washing-machines-can-teach-us-about-cost-tariffs</a:t>
            </a:r>
            <a:endParaRPr lang="fr-FR" sz="1100" dirty="0" smtClean="0"/>
          </a:p>
          <a:p>
            <a:r>
              <a:rPr lang="fr-FR" sz="1100" dirty="0">
                <a:hlinkClick r:id="rId17"/>
              </a:rPr>
              <a:t>https://prosperousamerica.org/economic-view-tariff-jumping-investment-the-success-of-the-2018-washing-machine-tariffs</a:t>
            </a:r>
            <a:r>
              <a:rPr lang="fr-FR" sz="1100" dirty="0" smtClean="0">
                <a:hlinkClick r:id="rId17"/>
              </a:rPr>
              <a:t>/</a:t>
            </a:r>
            <a:endParaRPr lang="fr-FR" sz="1100" dirty="0" smtClean="0"/>
          </a:p>
          <a:p>
            <a:r>
              <a:rPr lang="fr-FR" sz="1100" dirty="0">
                <a:hlinkClick r:id="rId18"/>
              </a:rPr>
              <a:t>https://www.reuters.com/world/china/china-considers-exempting-some-goods-us-tariffs-source-says-2025-04-25</a:t>
            </a:r>
            <a:r>
              <a:rPr lang="fr-FR" sz="1100" dirty="0" smtClean="0">
                <a:hlinkClick r:id="rId18"/>
              </a:rPr>
              <a:t>/</a:t>
            </a:r>
            <a:endParaRPr lang="fr-FR" sz="1100" dirty="0" smtClean="0"/>
          </a:p>
          <a:p>
            <a:r>
              <a:rPr lang="fr-FR" sz="1100" dirty="0">
                <a:hlinkClick r:id="rId19"/>
              </a:rPr>
              <a:t>https://</a:t>
            </a:r>
            <a:r>
              <a:rPr lang="fr-FR" sz="1100" dirty="0" smtClean="0">
                <a:hlinkClick r:id="rId19"/>
              </a:rPr>
              <a:t>www.chathamhouse.org/2021/08/lessons-trumps-assault-world-trade-organization</a:t>
            </a:r>
            <a:endParaRPr lang="fr-FR" sz="1100" dirty="0" smtClean="0"/>
          </a:p>
          <a:p>
            <a:endParaRPr lang="fr-FR" sz="1100" dirty="0" smtClean="0"/>
          </a:p>
          <a:p>
            <a:endParaRPr lang="fr-FR" sz="1100" dirty="0" smtClean="0"/>
          </a:p>
          <a:p>
            <a:endParaRPr lang="fr-FR" sz="1100" dirty="0" smtClean="0"/>
          </a:p>
          <a:p>
            <a:endParaRPr lang="fr-FR" sz="1100" dirty="0" smtClean="0"/>
          </a:p>
          <a:p>
            <a:endParaRPr lang="es-ES" sz="1100" dirty="0" smtClean="0"/>
          </a:p>
          <a:p>
            <a:endParaRPr lang="fr-FR" sz="1100" dirty="0" smtClean="0"/>
          </a:p>
          <a:p>
            <a:endParaRPr lang="fr-FR" sz="1100" dirty="0" smtClean="0"/>
          </a:p>
          <a:p>
            <a:endParaRPr lang="fr-FR" sz="1100" dirty="0" smtClean="0"/>
          </a:p>
          <a:p>
            <a:endParaRPr lang="fr-FR" sz="1100" dirty="0" smtClean="0"/>
          </a:p>
          <a:p>
            <a:endParaRPr lang="fr-FR" sz="1100" dirty="0" smtClean="0"/>
          </a:p>
          <a:p>
            <a:endParaRPr lang="fr-FR" sz="1100" dirty="0" smtClean="0"/>
          </a:p>
          <a:p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89717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Plan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 smtClean="0"/>
              <a:t>Introduction</a:t>
            </a:r>
            <a:endParaRPr lang="es-ES" dirty="0" smtClean="0"/>
          </a:p>
          <a:p>
            <a:r>
              <a:rPr lang="es-ES" dirty="0" smtClean="0"/>
              <a:t>WTO</a:t>
            </a:r>
            <a:endParaRPr lang="es-ES" dirty="0" smtClean="0"/>
          </a:p>
          <a:p>
            <a:r>
              <a:rPr lang="es-ES" dirty="0" err="1" smtClean="0"/>
              <a:t>Goals</a:t>
            </a:r>
            <a:endParaRPr lang="es-ES" dirty="0"/>
          </a:p>
          <a:p>
            <a:r>
              <a:rPr lang="fr-FR" dirty="0" err="1"/>
              <a:t>Unintended</a:t>
            </a:r>
            <a:r>
              <a:rPr lang="fr-FR" dirty="0"/>
              <a:t>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 smtClean="0"/>
              <a:t>consequences</a:t>
            </a:r>
            <a:endParaRPr lang="fr-FR" dirty="0" smtClean="0"/>
          </a:p>
          <a:p>
            <a:r>
              <a:rPr lang="es-ES" dirty="0" smtClean="0"/>
              <a:t>Case </a:t>
            </a:r>
            <a:r>
              <a:rPr lang="es-ES" dirty="0" err="1" smtClean="0"/>
              <a:t>Studies</a:t>
            </a:r>
            <a:endParaRPr lang="es-ES" dirty="0"/>
          </a:p>
          <a:p>
            <a:r>
              <a:rPr lang="es-ES" dirty="0" err="1" smtClean="0"/>
              <a:t>Conclusion</a:t>
            </a:r>
            <a:endParaRPr lang="es-ES" dirty="0" smtClean="0"/>
          </a:p>
          <a:p>
            <a:endParaRPr lang="es-ES" dirty="0" smtClean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0462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66273"/>
          </a:xfrm>
        </p:spPr>
        <p:txBody>
          <a:bodyPr/>
          <a:lstStyle/>
          <a:p>
            <a:r>
              <a:rPr lang="es-ES" dirty="0" err="1" smtClean="0"/>
              <a:t>Introduction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75873"/>
            <a:ext cx="5081628" cy="4665489"/>
          </a:xfrm>
        </p:spPr>
        <p:txBody>
          <a:bodyPr>
            <a:normAutofit/>
          </a:bodyPr>
          <a:lstStyle/>
          <a:p>
            <a:r>
              <a:rPr lang="en-US" dirty="0"/>
              <a:t>Tariffs are taxes imposed by a government on goods and services imported from other countries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EU’s anti-dumping measures against corrosion-resistant steel from China (</a:t>
            </a:r>
            <a:r>
              <a:rPr lang="fr-FR" dirty="0" smtClean="0"/>
              <a:t>17.2-27.9%</a:t>
            </a:r>
            <a:r>
              <a:rPr lang="en-US" dirty="0" smtClean="0"/>
              <a:t>)</a:t>
            </a:r>
          </a:p>
          <a:p>
            <a:r>
              <a:rPr lang="en-US" dirty="0" smtClean="0"/>
              <a:t>To reduce tariffs, many countries enter into trade agreements</a:t>
            </a:r>
          </a:p>
          <a:p>
            <a:pPr lvl="1"/>
            <a:r>
              <a:rPr lang="en-US" dirty="0"/>
              <a:t>In 2023, around 72 % of the imports that entered the EU did so at zero tariff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lvl="1"/>
            <a:endParaRPr lang="fr-FR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034" y="1584722"/>
            <a:ext cx="4673757" cy="299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241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WTO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Establishes</a:t>
            </a:r>
            <a:r>
              <a:rPr lang="fr-FR" dirty="0"/>
              <a:t> global </a:t>
            </a:r>
            <a:r>
              <a:rPr lang="fr-FR" dirty="0" err="1"/>
              <a:t>tariff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</a:t>
            </a:r>
            <a:endParaRPr lang="fr-FR" dirty="0" smtClean="0"/>
          </a:p>
          <a:p>
            <a:r>
              <a:rPr lang="fr-FR" dirty="0" err="1"/>
              <a:t>Limits</a:t>
            </a:r>
            <a:r>
              <a:rPr lang="fr-FR" dirty="0"/>
              <a:t> </a:t>
            </a:r>
            <a:r>
              <a:rPr lang="fr-FR" dirty="0" err="1"/>
              <a:t>tariffs</a:t>
            </a:r>
            <a:r>
              <a:rPr lang="fr-FR" dirty="0"/>
              <a:t> and encourages </a:t>
            </a:r>
            <a:r>
              <a:rPr lang="fr-FR" dirty="0" err="1"/>
              <a:t>reductions</a:t>
            </a:r>
            <a:r>
              <a:rPr lang="fr-FR" dirty="0"/>
              <a:t>. </a:t>
            </a:r>
            <a:endParaRPr lang="fr-FR" dirty="0" smtClean="0"/>
          </a:p>
          <a:p>
            <a:r>
              <a:rPr lang="en-US" dirty="0"/>
              <a:t>Provides a mechanism for settling tariff disputes</a:t>
            </a:r>
            <a:r>
              <a:rPr lang="en-US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744" y="391911"/>
            <a:ext cx="4718118" cy="266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819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WTO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468315"/>
            <a:ext cx="4263943" cy="4633547"/>
          </a:xfrm>
        </p:spPr>
        <p:txBody>
          <a:bodyPr/>
          <a:lstStyle/>
          <a:p>
            <a:pPr algn="just"/>
            <a:r>
              <a:rPr lang="en-US" dirty="0"/>
              <a:t>Since December 2020, all seven seats on the appellate body have been </a:t>
            </a:r>
            <a:r>
              <a:rPr lang="en-US" dirty="0" smtClean="0"/>
              <a:t>vacant</a:t>
            </a:r>
          </a:p>
          <a:p>
            <a:pPr algn="just"/>
            <a:r>
              <a:rPr lang="en-US" dirty="0" smtClean="0"/>
              <a:t>Starting </a:t>
            </a:r>
            <a:r>
              <a:rPr lang="en-US" dirty="0"/>
              <a:t>in Obama </a:t>
            </a:r>
            <a:r>
              <a:rPr lang="en-US" dirty="0" smtClean="0"/>
              <a:t>administration, USA began </a:t>
            </a:r>
            <a:r>
              <a:rPr lang="en-US" dirty="0"/>
              <a:t>blocking the reappointment of judges to the appellate </a:t>
            </a:r>
            <a:r>
              <a:rPr lang="en-US" dirty="0" smtClean="0"/>
              <a:t>body</a:t>
            </a:r>
          </a:p>
          <a:p>
            <a:pPr algn="just"/>
            <a:r>
              <a:rPr lang="en-US" dirty="0" smtClean="0"/>
              <a:t>In 2024, for </a:t>
            </a:r>
            <a:r>
              <a:rPr lang="en-US" dirty="0"/>
              <a:t>the 75th time, the United States </a:t>
            </a:r>
            <a:r>
              <a:rPr lang="en-US" dirty="0" smtClean="0"/>
              <a:t>blocked </a:t>
            </a:r>
            <a:r>
              <a:rPr lang="en-US" dirty="0"/>
              <a:t>a request from 130 members for filling the vacancies at the World Trade Organization’s Appellate Body (AB),</a:t>
            </a:r>
            <a:endParaRPr lang="en-US" dirty="0" smtClean="0"/>
          </a:p>
        </p:txBody>
      </p:sp>
      <p:pic>
        <p:nvPicPr>
          <p:cNvPr id="1026" name="Picture 2" descr="https://www.drishtiias.com/images/uploads/1567677894_image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244" y="1720361"/>
            <a:ext cx="60769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3043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 err="1" smtClean="0"/>
              <a:t>Goals</a:t>
            </a:r>
            <a:endParaRPr lang="fr-FR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3200" dirty="0"/>
              <a:t>To </a:t>
            </a:r>
            <a:r>
              <a:rPr lang="fr-FR" sz="3200" dirty="0" err="1"/>
              <a:t>raise</a:t>
            </a:r>
            <a:r>
              <a:rPr lang="fr-FR" sz="3200" dirty="0"/>
              <a:t> </a:t>
            </a:r>
            <a:r>
              <a:rPr lang="fr-FR" sz="3200" dirty="0" smtClean="0"/>
              <a:t>revenues</a:t>
            </a:r>
          </a:p>
          <a:p>
            <a:r>
              <a:rPr lang="fr-FR" sz="3200" dirty="0"/>
              <a:t>To </a:t>
            </a:r>
            <a:r>
              <a:rPr lang="fr-FR" sz="3200" dirty="0" err="1"/>
              <a:t>protect</a:t>
            </a:r>
            <a:r>
              <a:rPr lang="fr-FR" sz="3200" dirty="0"/>
              <a:t> </a:t>
            </a:r>
            <a:r>
              <a:rPr lang="fr-FR" sz="3200" dirty="0" err="1"/>
              <a:t>domestic</a:t>
            </a:r>
            <a:r>
              <a:rPr lang="fr-FR" sz="3200" dirty="0"/>
              <a:t> </a:t>
            </a:r>
            <a:r>
              <a:rPr lang="fr-FR" sz="3200" dirty="0" smtClean="0"/>
              <a:t>industries</a:t>
            </a:r>
          </a:p>
          <a:p>
            <a:r>
              <a:rPr lang="es-ES" sz="3200" dirty="0" smtClean="0"/>
              <a:t>To </a:t>
            </a:r>
            <a:r>
              <a:rPr lang="es-ES" sz="3200" dirty="0" err="1" smtClean="0"/>
              <a:t>protect</a:t>
            </a:r>
            <a:r>
              <a:rPr lang="es-ES" sz="3200" dirty="0" smtClean="0"/>
              <a:t> </a:t>
            </a:r>
            <a:r>
              <a:rPr lang="es-ES" sz="3200" dirty="0" err="1" smtClean="0"/>
              <a:t>domestic</a:t>
            </a:r>
            <a:r>
              <a:rPr lang="es-ES" sz="3200" dirty="0" smtClean="0"/>
              <a:t> </a:t>
            </a:r>
            <a:r>
              <a:rPr lang="es-ES" sz="3200" dirty="0" err="1" smtClean="0"/>
              <a:t>consumers</a:t>
            </a:r>
            <a:endParaRPr lang="es-ES" sz="3200" dirty="0" smtClean="0"/>
          </a:p>
          <a:p>
            <a:r>
              <a:rPr lang="es-ES" sz="3200" dirty="0" smtClean="0"/>
              <a:t>To </a:t>
            </a:r>
            <a:r>
              <a:rPr lang="es-ES" sz="3200" dirty="0" err="1" smtClean="0"/>
              <a:t>protect</a:t>
            </a:r>
            <a:r>
              <a:rPr lang="es-ES" sz="3200" dirty="0" smtClean="0"/>
              <a:t> </a:t>
            </a:r>
            <a:r>
              <a:rPr lang="es-ES" sz="3200" dirty="0" err="1" smtClean="0"/>
              <a:t>national</a:t>
            </a:r>
            <a:r>
              <a:rPr lang="es-ES" sz="3200" dirty="0" smtClean="0"/>
              <a:t> </a:t>
            </a:r>
            <a:r>
              <a:rPr lang="es-ES" sz="3200" dirty="0" err="1" smtClean="0"/>
              <a:t>interests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04676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Unintended</a:t>
            </a:r>
            <a:r>
              <a:rPr lang="fr-FR" dirty="0"/>
              <a:t> </a:t>
            </a:r>
            <a:r>
              <a:rPr lang="fr-FR" dirty="0" err="1"/>
              <a:t>negative</a:t>
            </a:r>
            <a:r>
              <a:rPr lang="fr-FR" dirty="0"/>
              <a:t> </a:t>
            </a:r>
            <a:r>
              <a:rPr lang="fr-FR" dirty="0" err="1"/>
              <a:t>consequences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can make domestic industries less efficient and innovative by reducing </a:t>
            </a:r>
            <a:r>
              <a:rPr lang="en-US" dirty="0" smtClean="0"/>
              <a:t>competition</a:t>
            </a:r>
            <a:endParaRPr lang="en-US" dirty="0"/>
          </a:p>
          <a:p>
            <a:r>
              <a:rPr lang="en-US" dirty="0"/>
              <a:t>They can hurt domestic consumers since a lack of competition tends to push up </a:t>
            </a:r>
            <a:r>
              <a:rPr lang="en-US" dirty="0" smtClean="0"/>
              <a:t>prices</a:t>
            </a:r>
            <a:endParaRPr lang="en-US" dirty="0"/>
          </a:p>
          <a:p>
            <a:r>
              <a:rPr lang="en-US" dirty="0"/>
              <a:t>They can generate tensions by favoring specific industries or geographic regions over </a:t>
            </a:r>
            <a:r>
              <a:rPr lang="en-US" dirty="0" smtClean="0"/>
              <a:t>others</a:t>
            </a:r>
          </a:p>
          <a:p>
            <a:r>
              <a:rPr lang="en-US" dirty="0" smtClean="0"/>
              <a:t>They can create a Trade War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8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3916"/>
          </a:xfrm>
        </p:spPr>
        <p:txBody>
          <a:bodyPr/>
          <a:lstStyle/>
          <a:p>
            <a:r>
              <a:rPr lang="fr-FR" dirty="0"/>
              <a:t>The Harley-Davidson "</a:t>
            </a:r>
            <a:r>
              <a:rPr lang="fr-FR" dirty="0" err="1"/>
              <a:t>success</a:t>
            </a:r>
            <a:r>
              <a:rPr lang="fr-FR" dirty="0"/>
              <a:t>"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7149"/>
            <a:ext cx="8596668" cy="4614214"/>
          </a:xfrm>
        </p:spPr>
        <p:txBody>
          <a:bodyPr>
            <a:noAutofit/>
          </a:bodyPr>
          <a:lstStyle/>
          <a:p>
            <a:r>
              <a:rPr lang="en-US" sz="1600" dirty="0" smtClean="0"/>
              <a:t>In 198</a:t>
            </a:r>
            <a:r>
              <a:rPr lang="fr-FR" sz="1600" dirty="0"/>
              <a:t>3</a:t>
            </a:r>
            <a:r>
              <a:rPr lang="en-US" sz="1600" dirty="0" smtClean="0"/>
              <a:t>, Harley-Davidson was on the brink of bankruptcy, holding only 5% of the U.S. motorcycle market, facing heavy competition from Japanese brands like Honda</a:t>
            </a:r>
          </a:p>
          <a:p>
            <a:r>
              <a:rPr lang="en-US" sz="1600" dirty="0" smtClean="0"/>
              <a:t>Harley-Davidson requested import protection, receiving temporary relief from tariffs on heavy motorcycle imports. </a:t>
            </a:r>
          </a:p>
          <a:p>
            <a:r>
              <a:rPr lang="en-US" sz="1600" dirty="0" smtClean="0"/>
              <a:t>Reagan raised the tariffs from 4.4% to 49.4%</a:t>
            </a:r>
          </a:p>
          <a:p>
            <a:pPr lvl="1"/>
            <a:r>
              <a:rPr lang="en-US" sz="1400" dirty="0" smtClean="0"/>
              <a:t>The plan was to keep them for 5 years</a:t>
            </a:r>
          </a:p>
          <a:p>
            <a:r>
              <a:rPr lang="en-US" sz="1600" dirty="0"/>
              <a:t>Internal Improvements: Modernization of the factories, new engines and better quality control</a:t>
            </a:r>
          </a:p>
          <a:p>
            <a:r>
              <a:rPr lang="en-US" sz="1600" dirty="0" smtClean="0"/>
              <a:t>But </a:t>
            </a:r>
            <a:r>
              <a:rPr lang="en-US" sz="1600" dirty="0" smtClean="0"/>
              <a:t>the tariffs also caused prices to rise</a:t>
            </a:r>
          </a:p>
          <a:p>
            <a:pPr lvl="1"/>
            <a:r>
              <a:rPr lang="en-US" sz="1400" dirty="0"/>
              <a:t>F</a:t>
            </a:r>
            <a:r>
              <a:rPr lang="en-US" sz="1400" dirty="0" smtClean="0"/>
              <a:t>or the first two years after the tariffs were imposed, they maintained the same percentage price difference over their Japanese rivals</a:t>
            </a:r>
          </a:p>
          <a:p>
            <a:r>
              <a:rPr lang="en-US" sz="1600" dirty="0"/>
              <a:t>Sales increased rapidly and Harley-Davidson requested the final year of tariff protection to be </a:t>
            </a:r>
            <a:r>
              <a:rPr lang="en-US" sz="1600" dirty="0" smtClean="0"/>
              <a:t>cancelled</a:t>
            </a:r>
            <a:endParaRPr lang="en-US" sz="1600" dirty="0" smtClean="0"/>
          </a:p>
          <a:p>
            <a:r>
              <a:rPr lang="en-US" sz="1600" dirty="0" smtClean="0"/>
              <a:t>Simulation </a:t>
            </a:r>
            <a:r>
              <a:rPr lang="en-US" sz="1600" dirty="0"/>
              <a:t>results showed that the tariff explained only 6% of Harley-Davidson's recovery </a:t>
            </a:r>
            <a:endParaRPr lang="en-US" sz="1600" dirty="0" smtClean="0"/>
          </a:p>
          <a:p>
            <a:pPr lvl="1"/>
            <a:r>
              <a:rPr lang="en-US" sz="1400" dirty="0" smtClean="0"/>
              <a:t>most of it was attributed to </a:t>
            </a:r>
            <a:r>
              <a:rPr lang="en-US" sz="1400" dirty="0"/>
              <a:t>Harley-Davidson's own </a:t>
            </a:r>
            <a:r>
              <a:rPr lang="en-US" sz="1400" dirty="0" smtClean="0"/>
              <a:t>initiatives: the </a:t>
            </a:r>
            <a:r>
              <a:rPr lang="en-US" sz="1400" dirty="0"/>
              <a:t>modernized factories, the new engines, </a:t>
            </a:r>
            <a:r>
              <a:rPr lang="en-US" sz="1400" dirty="0" smtClean="0"/>
              <a:t>etc…</a:t>
            </a:r>
            <a:endParaRPr lang="fr-FR" sz="1400" dirty="0"/>
          </a:p>
        </p:txBody>
      </p:sp>
      <p:sp>
        <p:nvSpPr>
          <p:cNvPr id="4" name="AutoShape 2" descr="Harley Davidson Stickers Logo HD PNG | Citypng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002" y="0"/>
            <a:ext cx="2917998" cy="291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3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Alves Branco </a:t>
            </a:r>
            <a:r>
              <a:rPr lang="es-ES" dirty="0" err="1" smtClean="0"/>
              <a:t>Tariffs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0973"/>
            <a:ext cx="8596668" cy="4460390"/>
          </a:xfrm>
        </p:spPr>
        <p:txBody>
          <a:bodyPr>
            <a:normAutofit/>
          </a:bodyPr>
          <a:lstStyle/>
          <a:p>
            <a:r>
              <a:rPr lang="en-US" dirty="0" smtClean="0"/>
              <a:t>In </a:t>
            </a:r>
            <a:r>
              <a:rPr lang="en-US" dirty="0"/>
              <a:t>the 19th century, Brazil was flooded with European goods, having no industries until 1808</a:t>
            </a:r>
            <a:r>
              <a:rPr lang="en-US" dirty="0" smtClean="0"/>
              <a:t>.</a:t>
            </a:r>
          </a:p>
          <a:p>
            <a:r>
              <a:rPr lang="es-ES" dirty="0" smtClean="0"/>
              <a:t>1808: </a:t>
            </a:r>
            <a:r>
              <a:rPr lang="en-US" dirty="0"/>
              <a:t>Brazil was permitted to establish </a:t>
            </a:r>
            <a:r>
              <a:rPr lang="en-US" dirty="0" smtClean="0"/>
              <a:t>industries</a:t>
            </a:r>
          </a:p>
          <a:p>
            <a:r>
              <a:rPr lang="en-US" dirty="0" smtClean="0"/>
              <a:t>From </a:t>
            </a:r>
            <a:r>
              <a:rPr lang="en-US" dirty="0"/>
              <a:t>1828: Protectionism involved tariffs on imported </a:t>
            </a:r>
            <a:r>
              <a:rPr lang="en-US" dirty="0" smtClean="0"/>
              <a:t>goods</a:t>
            </a:r>
          </a:p>
          <a:p>
            <a:pPr lvl="1"/>
            <a:r>
              <a:rPr lang="en-US" dirty="0" smtClean="0"/>
              <a:t>For example : England </a:t>
            </a:r>
            <a:r>
              <a:rPr lang="en-US" dirty="0"/>
              <a:t>15% and Portugal 16</a:t>
            </a:r>
            <a:r>
              <a:rPr lang="en-US" dirty="0" smtClean="0"/>
              <a:t>%.</a:t>
            </a:r>
          </a:p>
          <a:p>
            <a:r>
              <a:rPr lang="en-US" dirty="0"/>
              <a:t>1844: The Alves </a:t>
            </a:r>
            <a:r>
              <a:rPr lang="en-US" dirty="0" err="1"/>
              <a:t>Branco</a:t>
            </a:r>
            <a:r>
              <a:rPr lang="en-US" dirty="0"/>
              <a:t> Law was implemented, taxing 30% on products not produced in Brazil and 60% on those that were</a:t>
            </a:r>
            <a:r>
              <a:rPr lang="en-US" dirty="0" smtClean="0"/>
              <a:t>.</a:t>
            </a:r>
          </a:p>
          <a:p>
            <a:r>
              <a:rPr lang="en-US" dirty="0"/>
              <a:t>This law was mainly created to fund the </a:t>
            </a:r>
            <a:r>
              <a:rPr lang="en-US" dirty="0" smtClean="0"/>
              <a:t>government</a:t>
            </a:r>
          </a:p>
          <a:p>
            <a:r>
              <a:rPr lang="en-US" dirty="0" smtClean="0"/>
              <a:t>It </a:t>
            </a:r>
            <a:r>
              <a:rPr lang="en-US" dirty="0"/>
              <a:t>helped increase investments in Brazilian industry, marking the second phase of the country's industrialization. However, it was not solely responsible for solid industrialization, which occurred decades later.</a:t>
            </a:r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val="359956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2757</TotalTime>
  <Words>1225</Words>
  <Application>Microsoft Office PowerPoint</Application>
  <PresentationFormat>Widescreen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Can tariffs be beneficial to a country’s economy?</vt:lpstr>
      <vt:lpstr>Plan</vt:lpstr>
      <vt:lpstr>Introduction</vt:lpstr>
      <vt:lpstr>WTO</vt:lpstr>
      <vt:lpstr>WTO</vt:lpstr>
      <vt:lpstr>Goals</vt:lpstr>
      <vt:lpstr>Unintended negative consequences</vt:lpstr>
      <vt:lpstr>The Harley-Davidson "success" case</vt:lpstr>
      <vt:lpstr>Alves Branco Tariffs</vt:lpstr>
      <vt:lpstr>Argentina</vt:lpstr>
      <vt:lpstr>Washing machine Tariffs</vt:lpstr>
      <vt:lpstr>Trump's Tariffs: Timeline</vt:lpstr>
      <vt:lpstr>Trump's Goals</vt:lpstr>
      <vt:lpstr>China vs USA</vt:lpstr>
      <vt:lpstr>China vs USA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Are tariffs beneficial for the international economy?</dc:title>
  <dc:creator>patrickyadavmsi@outlook.com</dc:creator>
  <cp:lastModifiedBy>patrickyadavmsi@outlook.com</cp:lastModifiedBy>
  <cp:revision>57</cp:revision>
  <dcterms:created xsi:type="dcterms:W3CDTF">2025-04-26T10:48:59Z</dcterms:created>
  <dcterms:modified xsi:type="dcterms:W3CDTF">2025-04-30T15:52:13Z</dcterms:modified>
</cp:coreProperties>
</file>