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81B43-BFCF-4701-A356-49CFF1C36E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26CED-8FD3-4DBC-AB00-D508518DDA2A}">
      <dgm:prSet phldrT="[Text]"/>
      <dgm:spPr/>
      <dgm:t>
        <a:bodyPr/>
        <a:lstStyle/>
        <a:p>
          <a:r>
            <a:rPr lang="en-US" dirty="0"/>
            <a:t>Data Gathering</a:t>
          </a:r>
        </a:p>
      </dgm:t>
    </dgm:pt>
    <dgm:pt modelId="{33318D24-9247-44E7-A40C-82A07EB1BC0F}" type="parTrans" cxnId="{A56ED4A4-288C-4DEA-8132-AE5880B6C755}">
      <dgm:prSet/>
      <dgm:spPr/>
      <dgm:t>
        <a:bodyPr/>
        <a:lstStyle/>
        <a:p>
          <a:endParaRPr lang="en-US"/>
        </a:p>
      </dgm:t>
    </dgm:pt>
    <dgm:pt modelId="{D617B856-5F38-45B9-B8F5-360BB05D8A1B}" type="sibTrans" cxnId="{A56ED4A4-288C-4DEA-8132-AE5880B6C755}">
      <dgm:prSet/>
      <dgm:spPr/>
      <dgm:t>
        <a:bodyPr/>
        <a:lstStyle/>
        <a:p>
          <a:endParaRPr lang="en-US"/>
        </a:p>
      </dgm:t>
    </dgm:pt>
    <dgm:pt modelId="{1B5A953D-8BCB-4BF7-9543-C47F533EEE42}">
      <dgm:prSet phldrT="[Text]"/>
      <dgm:spPr/>
      <dgm:t>
        <a:bodyPr/>
        <a:lstStyle/>
        <a:p>
          <a:r>
            <a:rPr lang="en-US" dirty="0"/>
            <a:t>Crime Data – Government City Website.</a:t>
          </a:r>
        </a:p>
      </dgm:t>
    </dgm:pt>
    <dgm:pt modelId="{A7C6864E-6B6F-4C44-95FC-FA5D2783750B}" type="parTrans" cxnId="{21F66843-39EC-49C3-ACD4-F5AD5AF2BCD9}">
      <dgm:prSet/>
      <dgm:spPr/>
      <dgm:t>
        <a:bodyPr/>
        <a:lstStyle/>
        <a:p>
          <a:endParaRPr lang="en-US"/>
        </a:p>
      </dgm:t>
    </dgm:pt>
    <dgm:pt modelId="{70865056-91C6-47D3-9BCF-82CCC67B88E2}" type="sibTrans" cxnId="{21F66843-39EC-49C3-ACD4-F5AD5AF2BCD9}">
      <dgm:prSet/>
      <dgm:spPr/>
      <dgm:t>
        <a:bodyPr/>
        <a:lstStyle/>
        <a:p>
          <a:endParaRPr lang="en-US"/>
        </a:p>
      </dgm:t>
    </dgm:pt>
    <dgm:pt modelId="{18A03117-A14A-43CC-A277-61D159763B7C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FFD26FD9-FAB0-4B41-A111-984A555C4F59}" type="parTrans" cxnId="{17519442-BE8E-4458-9D84-01A333DAA5B6}">
      <dgm:prSet/>
      <dgm:spPr/>
      <dgm:t>
        <a:bodyPr/>
        <a:lstStyle/>
        <a:p>
          <a:endParaRPr lang="en-US"/>
        </a:p>
      </dgm:t>
    </dgm:pt>
    <dgm:pt modelId="{7770CAF9-E92D-4912-9393-0F14D8BEE984}" type="sibTrans" cxnId="{17519442-BE8E-4458-9D84-01A333DAA5B6}">
      <dgm:prSet/>
      <dgm:spPr/>
      <dgm:t>
        <a:bodyPr/>
        <a:lstStyle/>
        <a:p>
          <a:endParaRPr lang="en-US"/>
        </a:p>
      </dgm:t>
    </dgm:pt>
    <dgm:pt modelId="{AB9DAA93-47EE-4516-8FE4-3E9C2DB8A886}">
      <dgm:prSet phldrT="[Text]"/>
      <dgm:spPr/>
      <dgm:t>
        <a:bodyPr/>
        <a:lstStyle/>
        <a:p>
          <a:r>
            <a:rPr lang="en-US" dirty="0"/>
            <a:t>Reviewed the files and performed Data Munging and Data Wrangling tasks using Python. Some of them include. </a:t>
          </a:r>
        </a:p>
      </dgm:t>
    </dgm:pt>
    <dgm:pt modelId="{275DF1FB-2DDA-41A5-AEF4-43DE89553A70}" type="parTrans" cxnId="{C3BA2611-8538-4318-9D51-F5329F72085E}">
      <dgm:prSet/>
      <dgm:spPr/>
      <dgm:t>
        <a:bodyPr/>
        <a:lstStyle/>
        <a:p>
          <a:endParaRPr lang="en-US"/>
        </a:p>
      </dgm:t>
    </dgm:pt>
    <dgm:pt modelId="{B9578F0B-BEA3-4970-8491-B4D66D975088}" type="sibTrans" cxnId="{C3BA2611-8538-4318-9D51-F5329F72085E}">
      <dgm:prSet/>
      <dgm:spPr/>
      <dgm:t>
        <a:bodyPr/>
        <a:lstStyle/>
        <a:p>
          <a:endParaRPr lang="en-US"/>
        </a:p>
      </dgm:t>
    </dgm:pt>
    <dgm:pt modelId="{1A04BB7F-A369-4415-883E-B14D4BCB820C}">
      <dgm:prSet phldrT="[Text]"/>
      <dgm:spPr/>
      <dgm:t>
        <a:bodyPr/>
        <a:lstStyle/>
        <a:p>
          <a:r>
            <a:rPr lang="en-US" dirty="0"/>
            <a:t>Data Visualizations</a:t>
          </a:r>
        </a:p>
      </dgm:t>
    </dgm:pt>
    <dgm:pt modelId="{6BE24745-C727-4ACE-AEE5-52E97519D85E}" type="parTrans" cxnId="{39E27825-2931-4C0C-89B5-3CFEFC2C237F}">
      <dgm:prSet/>
      <dgm:spPr/>
      <dgm:t>
        <a:bodyPr/>
        <a:lstStyle/>
        <a:p>
          <a:endParaRPr lang="en-US"/>
        </a:p>
      </dgm:t>
    </dgm:pt>
    <dgm:pt modelId="{8ED73DA2-89C9-4284-95EB-0D1A11D7011B}" type="sibTrans" cxnId="{39E27825-2931-4C0C-89B5-3CFEFC2C237F}">
      <dgm:prSet/>
      <dgm:spPr/>
      <dgm:t>
        <a:bodyPr/>
        <a:lstStyle/>
        <a:p>
          <a:endParaRPr lang="en-US"/>
        </a:p>
      </dgm:t>
    </dgm:pt>
    <dgm:pt modelId="{6C07358A-8572-4ACF-BB8E-13DAE0A18B22}">
      <dgm:prSet phldrT="[Text]"/>
      <dgm:spPr/>
      <dgm:t>
        <a:bodyPr/>
        <a:lstStyle/>
        <a:p>
          <a:r>
            <a:rPr lang="en-US" dirty="0"/>
            <a:t>Converted the CSV files to Data Frame using Pandas</a:t>
          </a:r>
        </a:p>
      </dgm:t>
    </dgm:pt>
    <dgm:pt modelId="{C2B83273-0F6C-4F69-9615-35C594C5FBB6}" type="parTrans" cxnId="{A3C18337-76B6-419A-8181-F340161D14EF}">
      <dgm:prSet/>
      <dgm:spPr/>
      <dgm:t>
        <a:bodyPr/>
        <a:lstStyle/>
        <a:p>
          <a:endParaRPr lang="en-US"/>
        </a:p>
      </dgm:t>
    </dgm:pt>
    <dgm:pt modelId="{0A091877-F1FC-4901-AA9D-78DFBB41D496}" type="sibTrans" cxnId="{A3C18337-76B6-419A-8181-F340161D14EF}">
      <dgm:prSet/>
      <dgm:spPr/>
      <dgm:t>
        <a:bodyPr/>
        <a:lstStyle/>
        <a:p>
          <a:endParaRPr lang="en-US"/>
        </a:p>
      </dgm:t>
    </dgm:pt>
    <dgm:pt modelId="{D2838887-10F7-4AE6-87BD-F4FFC4678B54}">
      <dgm:prSet phldrT="[Text]"/>
      <dgm:spPr/>
      <dgm:t>
        <a:bodyPr/>
        <a:lstStyle/>
        <a:p>
          <a:r>
            <a:rPr lang="en-US" dirty="0"/>
            <a:t>Generated the necessary Bar Stacked Charts to represent Crime  using Matplotlib.</a:t>
          </a:r>
        </a:p>
      </dgm:t>
    </dgm:pt>
    <dgm:pt modelId="{BA3BAF6C-771E-404D-A1BB-5F996FF3E68D}" type="parTrans" cxnId="{C98CAA06-4C93-4CF2-861E-99102F3BDA39}">
      <dgm:prSet/>
      <dgm:spPr/>
      <dgm:t>
        <a:bodyPr/>
        <a:lstStyle/>
        <a:p>
          <a:endParaRPr lang="en-US"/>
        </a:p>
      </dgm:t>
    </dgm:pt>
    <dgm:pt modelId="{6976330E-D8E2-4A73-BF6F-18EFDFE1E8DE}" type="sibTrans" cxnId="{C98CAA06-4C93-4CF2-861E-99102F3BDA39}">
      <dgm:prSet/>
      <dgm:spPr/>
      <dgm:t>
        <a:bodyPr/>
        <a:lstStyle/>
        <a:p>
          <a:endParaRPr lang="en-US"/>
        </a:p>
      </dgm:t>
    </dgm:pt>
    <dgm:pt modelId="{07D706F3-8278-4538-AABE-CC184F721C9C}">
      <dgm:prSet phldrT="[Text]"/>
      <dgm:spPr/>
      <dgm:t>
        <a:bodyPr/>
        <a:lstStyle/>
        <a:p>
          <a:endParaRPr lang="en-US" dirty="0"/>
        </a:p>
      </dgm:t>
    </dgm:pt>
    <dgm:pt modelId="{88B62C82-B2ED-4BF4-ABA9-AAA1BB9464CC}" type="parTrans" cxnId="{B60585FB-836D-44AA-83E2-17FD99E8BB48}">
      <dgm:prSet/>
      <dgm:spPr/>
      <dgm:t>
        <a:bodyPr/>
        <a:lstStyle/>
        <a:p>
          <a:endParaRPr lang="en-US"/>
        </a:p>
      </dgm:t>
    </dgm:pt>
    <dgm:pt modelId="{6AB766C7-E0F6-4341-9B48-2757EAA56E5B}" type="sibTrans" cxnId="{B60585FB-836D-44AA-83E2-17FD99E8BB48}">
      <dgm:prSet/>
      <dgm:spPr/>
      <dgm:t>
        <a:bodyPr/>
        <a:lstStyle/>
        <a:p>
          <a:endParaRPr lang="en-US"/>
        </a:p>
      </dgm:t>
    </dgm:pt>
    <dgm:pt modelId="{781E927E-D741-46D1-B791-A20344CD9C08}">
      <dgm:prSet phldrT="[Text]"/>
      <dgm:spPr/>
      <dgm:t>
        <a:bodyPr/>
        <a:lstStyle/>
        <a:p>
          <a:r>
            <a:rPr lang="en-US" dirty="0"/>
            <a:t>Housing – Zillow, Government Website to get the unemployment Rate and Federal Interest Rates. </a:t>
          </a:r>
        </a:p>
      </dgm:t>
    </dgm:pt>
    <dgm:pt modelId="{813BE1FD-116E-40F2-84DB-DC7F286DC72A}" type="parTrans" cxnId="{795A4295-83A0-46C9-8C76-51C84266B100}">
      <dgm:prSet/>
      <dgm:spPr/>
      <dgm:t>
        <a:bodyPr/>
        <a:lstStyle/>
        <a:p>
          <a:endParaRPr lang="en-US"/>
        </a:p>
      </dgm:t>
    </dgm:pt>
    <dgm:pt modelId="{02063BAA-0C25-499A-82CB-6DD58A33B410}" type="sibTrans" cxnId="{795A4295-83A0-46C9-8C76-51C84266B100}">
      <dgm:prSet/>
      <dgm:spPr/>
      <dgm:t>
        <a:bodyPr/>
        <a:lstStyle/>
        <a:p>
          <a:endParaRPr lang="en-US"/>
        </a:p>
      </dgm:t>
    </dgm:pt>
    <dgm:pt modelId="{5B769748-40E2-49E1-A5AA-D7B443C4907E}">
      <dgm:prSet phldrT="[Text]"/>
      <dgm:spPr/>
      <dgm:t>
        <a:bodyPr/>
        <a:lstStyle/>
        <a:p>
          <a:r>
            <a:rPr lang="en-US" dirty="0"/>
            <a:t>Weather -  Data Market </a:t>
          </a:r>
        </a:p>
      </dgm:t>
    </dgm:pt>
    <dgm:pt modelId="{8DE621FB-B286-4831-97AE-6B3BF8C57F9F}" type="parTrans" cxnId="{BDB690F5-9E21-413F-B11C-CFCABC42E3EA}">
      <dgm:prSet/>
      <dgm:spPr/>
      <dgm:t>
        <a:bodyPr/>
        <a:lstStyle/>
        <a:p>
          <a:endParaRPr lang="en-US"/>
        </a:p>
      </dgm:t>
    </dgm:pt>
    <dgm:pt modelId="{9D28405F-C8D1-4BF2-8F21-85E68396D6ED}" type="sibTrans" cxnId="{BDB690F5-9E21-413F-B11C-CFCABC42E3EA}">
      <dgm:prSet/>
      <dgm:spPr/>
      <dgm:t>
        <a:bodyPr/>
        <a:lstStyle/>
        <a:p>
          <a:endParaRPr lang="en-US"/>
        </a:p>
      </dgm:t>
    </dgm:pt>
    <dgm:pt modelId="{8C678517-AFF2-451A-A674-C14D9D1DC3F7}">
      <dgm:prSet phldrT="[Text]"/>
      <dgm:spPr/>
      <dgm:t>
        <a:bodyPr/>
        <a:lstStyle/>
        <a:p>
          <a:r>
            <a:rPr lang="en-US" dirty="0"/>
            <a:t>The data was obtained from various sources. The data captured was in the CSV format. Major sources include. </a:t>
          </a:r>
        </a:p>
      </dgm:t>
    </dgm:pt>
    <dgm:pt modelId="{1F53DDD3-6E42-44C5-8CA5-70CED64C988C}" type="parTrans" cxnId="{9B7A388E-D4C3-40E6-A4CA-EE1984073C1F}">
      <dgm:prSet/>
      <dgm:spPr/>
      <dgm:t>
        <a:bodyPr/>
        <a:lstStyle/>
        <a:p>
          <a:endParaRPr lang="en-US"/>
        </a:p>
      </dgm:t>
    </dgm:pt>
    <dgm:pt modelId="{801F075C-CFBC-4D5E-9CE3-97E87F1ECAB2}" type="sibTrans" cxnId="{9B7A388E-D4C3-40E6-A4CA-EE1984073C1F}">
      <dgm:prSet/>
      <dgm:spPr/>
      <dgm:t>
        <a:bodyPr/>
        <a:lstStyle/>
        <a:p>
          <a:endParaRPr lang="en-US"/>
        </a:p>
      </dgm:t>
    </dgm:pt>
    <dgm:pt modelId="{E997A579-FD01-4BB2-9227-CB7B9C7FC06E}">
      <dgm:prSet phldrT="[Text]"/>
      <dgm:spPr/>
      <dgm:t>
        <a:bodyPr/>
        <a:lstStyle/>
        <a:p>
          <a:r>
            <a:rPr lang="en-US" dirty="0"/>
            <a:t>Jobs -  Kaggle</a:t>
          </a:r>
        </a:p>
      </dgm:t>
    </dgm:pt>
    <dgm:pt modelId="{B833BAFF-1D0E-4DC8-A214-914E74318979}" type="parTrans" cxnId="{171B2BED-45F4-4C28-8A04-B241FDC91195}">
      <dgm:prSet/>
      <dgm:spPr/>
      <dgm:t>
        <a:bodyPr/>
        <a:lstStyle/>
        <a:p>
          <a:endParaRPr lang="en-US"/>
        </a:p>
      </dgm:t>
    </dgm:pt>
    <dgm:pt modelId="{537EA53C-28F7-4AF3-BDC3-FA3D788E2487}" type="sibTrans" cxnId="{171B2BED-45F4-4C28-8A04-B241FDC91195}">
      <dgm:prSet/>
      <dgm:spPr/>
      <dgm:t>
        <a:bodyPr/>
        <a:lstStyle/>
        <a:p>
          <a:endParaRPr lang="en-US"/>
        </a:p>
      </dgm:t>
    </dgm:pt>
    <dgm:pt modelId="{1DA2C9BB-35BA-44CB-A257-F83C78ED4C0B}">
      <dgm:prSet phldrT="[Text]"/>
      <dgm:spPr/>
      <dgm:t>
        <a:bodyPr/>
        <a:lstStyle/>
        <a:p>
          <a:r>
            <a:rPr lang="en-US" dirty="0"/>
            <a:t>finalized the Offence Type for Crime Data. Dropped the unnecessary columns. </a:t>
          </a:r>
        </a:p>
      </dgm:t>
    </dgm:pt>
    <dgm:pt modelId="{D9E864A7-A38F-4763-89E8-FD69894C71B1}" type="parTrans" cxnId="{8C92012F-5928-4961-B68C-38A162FD5389}">
      <dgm:prSet/>
      <dgm:spPr/>
    </dgm:pt>
    <dgm:pt modelId="{CEC96DC5-D905-423C-8FD2-CFC7F345DBF4}" type="sibTrans" cxnId="{8C92012F-5928-4961-B68C-38A162FD5389}">
      <dgm:prSet/>
      <dgm:spPr/>
    </dgm:pt>
    <dgm:pt modelId="{25C72A66-A4E6-4CE2-A90B-70345C30C276}">
      <dgm:prSet phldrT="[Text]"/>
      <dgm:spPr/>
      <dgm:t>
        <a:bodyPr/>
        <a:lstStyle/>
        <a:p>
          <a:r>
            <a:rPr lang="en-US" dirty="0"/>
            <a:t>Separated the Housing Data for the selected cities </a:t>
          </a:r>
        </a:p>
      </dgm:t>
    </dgm:pt>
    <dgm:pt modelId="{38B87067-D3B1-448A-BBE7-539318C6F5A2}" type="parTrans" cxnId="{34EF88DE-0E06-4D9A-A837-18D76BCD004D}">
      <dgm:prSet/>
      <dgm:spPr/>
    </dgm:pt>
    <dgm:pt modelId="{66E70159-C890-41F8-86E7-D461DB46342E}" type="sibTrans" cxnId="{34EF88DE-0E06-4D9A-A837-18D76BCD004D}">
      <dgm:prSet/>
      <dgm:spPr/>
    </dgm:pt>
    <dgm:pt modelId="{1F69017F-7886-488C-B9FE-7ADED54D0569}">
      <dgm:prSet phldrT="[Text]"/>
      <dgm:spPr/>
      <dgm:t>
        <a:bodyPr/>
        <a:lstStyle/>
        <a:p>
          <a:r>
            <a:rPr lang="en-US" dirty="0"/>
            <a:t>The Data Visualizations and the necessary information was presented via a User Interface developed using Bootstrap, HTML and JavaScript</a:t>
          </a:r>
        </a:p>
      </dgm:t>
    </dgm:pt>
    <dgm:pt modelId="{2F8F6575-1962-4DFA-A87D-38E7F06C9C48}" type="parTrans" cxnId="{1C1489E1-46F2-4805-9316-D8831F68CF5B}">
      <dgm:prSet/>
      <dgm:spPr/>
    </dgm:pt>
    <dgm:pt modelId="{27BA84A9-95EB-40AE-9524-591E0D38A979}" type="sibTrans" cxnId="{1C1489E1-46F2-4805-9316-D8831F68CF5B}">
      <dgm:prSet/>
      <dgm:spPr/>
    </dgm:pt>
    <dgm:pt modelId="{82616FAC-A1DD-494D-B2D1-612679849DE7}">
      <dgm:prSet phldrT="[Text]"/>
      <dgm:spPr/>
      <dgm:t>
        <a:bodyPr/>
        <a:lstStyle/>
        <a:p>
          <a:r>
            <a:rPr lang="en-US" dirty="0"/>
            <a:t>Generated Comparison charts for Housing using Plotly</a:t>
          </a:r>
        </a:p>
      </dgm:t>
    </dgm:pt>
    <dgm:pt modelId="{7F1F8720-04FF-4141-A840-30899D85B3B0}" type="parTrans" cxnId="{D198D45A-DCD6-44B0-9D73-EE972399A607}">
      <dgm:prSet/>
      <dgm:spPr/>
    </dgm:pt>
    <dgm:pt modelId="{3A408A35-22E4-43F8-9183-F1E47692E9A3}" type="sibTrans" cxnId="{D198D45A-DCD6-44B0-9D73-EE972399A607}">
      <dgm:prSet/>
      <dgm:spPr/>
    </dgm:pt>
    <dgm:pt modelId="{515619F7-9A85-437C-AAB8-8E05C3B67437}">
      <dgm:prSet phldrT="[Text]"/>
      <dgm:spPr/>
      <dgm:t>
        <a:bodyPr/>
        <a:lstStyle/>
        <a:p>
          <a:r>
            <a:rPr lang="en-US" dirty="0"/>
            <a:t>Used Machine learning to predict the House prices for the selected cities. </a:t>
          </a:r>
        </a:p>
      </dgm:t>
    </dgm:pt>
    <dgm:pt modelId="{1A6D702C-6D39-4164-AB18-C674BB43730C}" type="parTrans" cxnId="{268A12AD-9EA7-4558-9C3A-C20431AF3163}">
      <dgm:prSet/>
      <dgm:spPr/>
    </dgm:pt>
    <dgm:pt modelId="{FD45AAC1-CBD0-459C-AE0D-CE51010523BD}" type="sibTrans" cxnId="{268A12AD-9EA7-4558-9C3A-C20431AF3163}">
      <dgm:prSet/>
      <dgm:spPr/>
    </dgm:pt>
    <dgm:pt modelId="{37FBE2A5-FB8D-4B15-912D-344C099959E6}" type="pres">
      <dgm:prSet presAssocID="{32381B43-BFCF-4701-A356-49CFF1C36E39}" presName="linearFlow" presStyleCnt="0">
        <dgm:presLayoutVars>
          <dgm:dir/>
          <dgm:animLvl val="lvl"/>
          <dgm:resizeHandles val="exact"/>
        </dgm:presLayoutVars>
      </dgm:prSet>
      <dgm:spPr/>
    </dgm:pt>
    <dgm:pt modelId="{235E136F-EE0C-4300-AF47-05F9E43FA7D7}" type="pres">
      <dgm:prSet presAssocID="{B0D26CED-8FD3-4DBC-AB00-D508518DDA2A}" presName="composite" presStyleCnt="0"/>
      <dgm:spPr/>
    </dgm:pt>
    <dgm:pt modelId="{8FB0658C-E734-4625-BDCD-82CCCE122770}" type="pres">
      <dgm:prSet presAssocID="{B0D26CED-8FD3-4DBC-AB00-D508518DDA2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D8588E2-A67D-40EE-B097-914F9E7D35D8}" type="pres">
      <dgm:prSet presAssocID="{B0D26CED-8FD3-4DBC-AB00-D508518DDA2A}" presName="descendantText" presStyleLbl="alignAcc1" presStyleIdx="0" presStyleCnt="3">
        <dgm:presLayoutVars>
          <dgm:bulletEnabled val="1"/>
        </dgm:presLayoutVars>
      </dgm:prSet>
      <dgm:spPr/>
    </dgm:pt>
    <dgm:pt modelId="{04A25AAE-5F83-40BB-8371-841448EE4012}" type="pres">
      <dgm:prSet presAssocID="{D617B856-5F38-45B9-B8F5-360BB05D8A1B}" presName="sp" presStyleCnt="0"/>
      <dgm:spPr/>
    </dgm:pt>
    <dgm:pt modelId="{49C85DA7-B442-46EA-99C5-8C6ACC230A92}" type="pres">
      <dgm:prSet presAssocID="{18A03117-A14A-43CC-A277-61D159763B7C}" presName="composite" presStyleCnt="0"/>
      <dgm:spPr/>
    </dgm:pt>
    <dgm:pt modelId="{40332E26-9655-4041-BAE4-9321574441ED}" type="pres">
      <dgm:prSet presAssocID="{18A03117-A14A-43CC-A277-61D159763B7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7A2C6F8-F7B2-4AAC-AEB5-8C98894B36AD}" type="pres">
      <dgm:prSet presAssocID="{18A03117-A14A-43CC-A277-61D159763B7C}" presName="descendantText" presStyleLbl="alignAcc1" presStyleIdx="1" presStyleCnt="3">
        <dgm:presLayoutVars>
          <dgm:bulletEnabled val="1"/>
        </dgm:presLayoutVars>
      </dgm:prSet>
      <dgm:spPr/>
    </dgm:pt>
    <dgm:pt modelId="{A2CF2ABA-7D03-4315-ACCA-7654C46823DB}" type="pres">
      <dgm:prSet presAssocID="{7770CAF9-E92D-4912-9393-0F14D8BEE984}" presName="sp" presStyleCnt="0"/>
      <dgm:spPr/>
    </dgm:pt>
    <dgm:pt modelId="{8744CF58-0080-47E4-A8DC-C9F591C79222}" type="pres">
      <dgm:prSet presAssocID="{1A04BB7F-A369-4415-883E-B14D4BCB820C}" presName="composite" presStyleCnt="0"/>
      <dgm:spPr/>
    </dgm:pt>
    <dgm:pt modelId="{5F487EA2-3E38-4ABE-9CA8-2DDBF1C115A9}" type="pres">
      <dgm:prSet presAssocID="{1A04BB7F-A369-4415-883E-B14D4BCB820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B1D63BE-0341-4EB7-AC6D-43C04EBA1DB8}" type="pres">
      <dgm:prSet presAssocID="{1A04BB7F-A369-4415-883E-B14D4BCB820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A4F9006-70FF-401C-A111-451F6826EE4D}" type="presOf" srcId="{781E927E-D741-46D1-B791-A20344CD9C08}" destId="{AD8588E2-A67D-40EE-B097-914F9E7D35D8}" srcOrd="0" destOrd="2" presId="urn:microsoft.com/office/officeart/2005/8/layout/chevron2"/>
    <dgm:cxn modelId="{C98CAA06-4C93-4CF2-861E-99102F3BDA39}" srcId="{1A04BB7F-A369-4415-883E-B14D4BCB820C}" destId="{D2838887-10F7-4AE6-87BD-F4FFC4678B54}" srcOrd="1" destOrd="0" parTransId="{BA3BAF6C-771E-404D-A1BB-5F996FF3E68D}" sibTransId="{6976330E-D8E2-4A73-BF6F-18EFDFE1E8DE}"/>
    <dgm:cxn modelId="{C3B1050E-97F1-4321-AD24-B04C4C7E3C68}" type="presOf" srcId="{6C07358A-8572-4ACF-BB8E-13DAE0A18B22}" destId="{CB1D63BE-0341-4EB7-AC6D-43C04EBA1DB8}" srcOrd="0" destOrd="0" presId="urn:microsoft.com/office/officeart/2005/8/layout/chevron2"/>
    <dgm:cxn modelId="{C3BA2611-8538-4318-9D51-F5329F72085E}" srcId="{18A03117-A14A-43CC-A277-61D159763B7C}" destId="{AB9DAA93-47EE-4516-8FE4-3E9C2DB8A886}" srcOrd="0" destOrd="0" parTransId="{275DF1FB-2DDA-41A5-AEF4-43DE89553A70}" sibTransId="{B9578F0B-BEA3-4970-8491-B4D66D975088}"/>
    <dgm:cxn modelId="{18FD4413-52B6-4730-8604-8FFE573DF9DA}" type="presOf" srcId="{515619F7-9A85-437C-AAB8-8E05C3B67437}" destId="{CB1D63BE-0341-4EB7-AC6D-43C04EBA1DB8}" srcOrd="0" destOrd="3" presId="urn:microsoft.com/office/officeart/2005/8/layout/chevron2"/>
    <dgm:cxn modelId="{028C2414-8F1F-406D-BD27-A322E5B6CACB}" type="presOf" srcId="{07D706F3-8278-4538-AABE-CC184F721C9C}" destId="{C7A2C6F8-F7B2-4AAC-AEB5-8C98894B36AD}" srcOrd="0" destOrd="3" presId="urn:microsoft.com/office/officeart/2005/8/layout/chevron2"/>
    <dgm:cxn modelId="{39E27825-2931-4C0C-89B5-3CFEFC2C237F}" srcId="{32381B43-BFCF-4701-A356-49CFF1C36E39}" destId="{1A04BB7F-A369-4415-883E-B14D4BCB820C}" srcOrd="2" destOrd="0" parTransId="{6BE24745-C727-4ACE-AEE5-52E97519D85E}" sibTransId="{8ED73DA2-89C9-4284-95EB-0D1A11D7011B}"/>
    <dgm:cxn modelId="{8C92012F-5928-4961-B68C-38A162FD5389}" srcId="{AB9DAA93-47EE-4516-8FE4-3E9C2DB8A886}" destId="{1DA2C9BB-35BA-44CB-A257-F83C78ED4C0B}" srcOrd="0" destOrd="0" parTransId="{D9E864A7-A38F-4763-89E8-FD69894C71B1}" sibTransId="{CEC96DC5-D905-423C-8FD2-CFC7F345DBF4}"/>
    <dgm:cxn modelId="{E8E3AD2F-B8E8-44CA-8560-863861C9BBF5}" type="presOf" srcId="{AB9DAA93-47EE-4516-8FE4-3E9C2DB8A886}" destId="{C7A2C6F8-F7B2-4AAC-AEB5-8C98894B36AD}" srcOrd="0" destOrd="0" presId="urn:microsoft.com/office/officeart/2005/8/layout/chevron2"/>
    <dgm:cxn modelId="{A3C18337-76B6-419A-8181-F340161D14EF}" srcId="{1A04BB7F-A369-4415-883E-B14D4BCB820C}" destId="{6C07358A-8572-4ACF-BB8E-13DAE0A18B22}" srcOrd="0" destOrd="0" parTransId="{C2B83273-0F6C-4F69-9615-35C594C5FBB6}" sibTransId="{0A091877-F1FC-4901-AA9D-78DFBB41D496}"/>
    <dgm:cxn modelId="{17519442-BE8E-4458-9D84-01A333DAA5B6}" srcId="{32381B43-BFCF-4701-A356-49CFF1C36E39}" destId="{18A03117-A14A-43CC-A277-61D159763B7C}" srcOrd="1" destOrd="0" parTransId="{FFD26FD9-FAB0-4B41-A111-984A555C4F59}" sibTransId="{7770CAF9-E92D-4912-9393-0F14D8BEE984}"/>
    <dgm:cxn modelId="{21F66843-39EC-49C3-ACD4-F5AD5AF2BCD9}" srcId="{8C678517-AFF2-451A-A674-C14D9D1DC3F7}" destId="{1B5A953D-8BCB-4BF7-9543-C47F533EEE42}" srcOrd="0" destOrd="0" parTransId="{A7C6864E-6B6F-4C44-95FC-FA5D2783750B}" sibTransId="{70865056-91C6-47D3-9BCF-82CCC67B88E2}"/>
    <dgm:cxn modelId="{434AE957-2B5B-44F7-9A92-35DC29537213}" type="presOf" srcId="{25C72A66-A4E6-4CE2-A90B-70345C30C276}" destId="{C7A2C6F8-F7B2-4AAC-AEB5-8C98894B36AD}" srcOrd="0" destOrd="2" presId="urn:microsoft.com/office/officeart/2005/8/layout/chevron2"/>
    <dgm:cxn modelId="{D198D45A-DCD6-44B0-9D73-EE972399A607}" srcId="{1A04BB7F-A369-4415-883E-B14D4BCB820C}" destId="{82616FAC-A1DD-494D-B2D1-612679849DE7}" srcOrd="2" destOrd="0" parTransId="{7F1F8720-04FF-4141-A840-30899D85B3B0}" sibTransId="{3A408A35-22E4-43F8-9183-F1E47692E9A3}"/>
    <dgm:cxn modelId="{06A4457F-4C4F-43BA-84F5-B0DB78A825E7}" type="presOf" srcId="{1B5A953D-8BCB-4BF7-9543-C47F533EEE42}" destId="{AD8588E2-A67D-40EE-B097-914F9E7D35D8}" srcOrd="0" destOrd="1" presId="urn:microsoft.com/office/officeart/2005/8/layout/chevron2"/>
    <dgm:cxn modelId="{9B7A388E-D4C3-40E6-A4CA-EE1984073C1F}" srcId="{B0D26CED-8FD3-4DBC-AB00-D508518DDA2A}" destId="{8C678517-AFF2-451A-A674-C14D9D1DC3F7}" srcOrd="0" destOrd="0" parTransId="{1F53DDD3-6E42-44C5-8CA5-70CED64C988C}" sibTransId="{801F075C-CFBC-4D5E-9CE3-97E87F1ECAB2}"/>
    <dgm:cxn modelId="{53E88592-1C7F-4B7A-9EDA-1BE4EBF99D14}" type="presOf" srcId="{E997A579-FD01-4BB2-9227-CB7B9C7FC06E}" destId="{AD8588E2-A67D-40EE-B097-914F9E7D35D8}" srcOrd="0" destOrd="4" presId="urn:microsoft.com/office/officeart/2005/8/layout/chevron2"/>
    <dgm:cxn modelId="{795A4295-83A0-46C9-8C76-51C84266B100}" srcId="{8C678517-AFF2-451A-A674-C14D9D1DC3F7}" destId="{781E927E-D741-46D1-B791-A20344CD9C08}" srcOrd="1" destOrd="0" parTransId="{813BE1FD-116E-40F2-84DB-DC7F286DC72A}" sibTransId="{02063BAA-0C25-499A-82CB-6DD58A33B410}"/>
    <dgm:cxn modelId="{8424D19B-147A-4A47-A145-8954C1AB0150}" type="presOf" srcId="{B0D26CED-8FD3-4DBC-AB00-D508518DDA2A}" destId="{8FB0658C-E734-4625-BDCD-82CCCE122770}" srcOrd="0" destOrd="0" presId="urn:microsoft.com/office/officeart/2005/8/layout/chevron2"/>
    <dgm:cxn modelId="{8F6BFCA1-2EFF-4DEC-86C9-CB6C39B4D372}" type="presOf" srcId="{18A03117-A14A-43CC-A277-61D159763B7C}" destId="{40332E26-9655-4041-BAE4-9321574441ED}" srcOrd="0" destOrd="0" presId="urn:microsoft.com/office/officeart/2005/8/layout/chevron2"/>
    <dgm:cxn modelId="{A56ED4A4-288C-4DEA-8132-AE5880B6C755}" srcId="{32381B43-BFCF-4701-A356-49CFF1C36E39}" destId="{B0D26CED-8FD3-4DBC-AB00-D508518DDA2A}" srcOrd="0" destOrd="0" parTransId="{33318D24-9247-44E7-A40C-82A07EB1BC0F}" sibTransId="{D617B856-5F38-45B9-B8F5-360BB05D8A1B}"/>
    <dgm:cxn modelId="{037394A9-A072-41AF-9F87-104FD91745FB}" type="presOf" srcId="{1F69017F-7886-488C-B9FE-7ADED54D0569}" destId="{CB1D63BE-0341-4EB7-AC6D-43C04EBA1DB8}" srcOrd="0" destOrd="4" presId="urn:microsoft.com/office/officeart/2005/8/layout/chevron2"/>
    <dgm:cxn modelId="{268A12AD-9EA7-4558-9C3A-C20431AF3163}" srcId="{1A04BB7F-A369-4415-883E-B14D4BCB820C}" destId="{515619F7-9A85-437C-AAB8-8E05C3B67437}" srcOrd="3" destOrd="0" parTransId="{1A6D702C-6D39-4164-AB18-C674BB43730C}" sibTransId="{FD45AAC1-CBD0-459C-AE0D-CE51010523BD}"/>
    <dgm:cxn modelId="{E7B5C0BC-81BF-4A10-97EB-CB00173EBC27}" type="presOf" srcId="{8C678517-AFF2-451A-A674-C14D9D1DC3F7}" destId="{AD8588E2-A67D-40EE-B097-914F9E7D35D8}" srcOrd="0" destOrd="0" presId="urn:microsoft.com/office/officeart/2005/8/layout/chevron2"/>
    <dgm:cxn modelId="{29D4CBCF-A2EC-47E8-833B-BD0E866E09A7}" type="presOf" srcId="{82616FAC-A1DD-494D-B2D1-612679849DE7}" destId="{CB1D63BE-0341-4EB7-AC6D-43C04EBA1DB8}" srcOrd="0" destOrd="2" presId="urn:microsoft.com/office/officeart/2005/8/layout/chevron2"/>
    <dgm:cxn modelId="{BF8C19DD-66E0-4C86-B684-C7D228A016C0}" type="presOf" srcId="{5B769748-40E2-49E1-A5AA-D7B443C4907E}" destId="{AD8588E2-A67D-40EE-B097-914F9E7D35D8}" srcOrd="0" destOrd="3" presId="urn:microsoft.com/office/officeart/2005/8/layout/chevron2"/>
    <dgm:cxn modelId="{34EF88DE-0E06-4D9A-A837-18D76BCD004D}" srcId="{AB9DAA93-47EE-4516-8FE4-3E9C2DB8A886}" destId="{25C72A66-A4E6-4CE2-A90B-70345C30C276}" srcOrd="1" destOrd="0" parTransId="{38B87067-D3B1-448A-BBE7-539318C6F5A2}" sibTransId="{66E70159-C890-41F8-86E7-D461DB46342E}"/>
    <dgm:cxn modelId="{1C1489E1-46F2-4805-9316-D8831F68CF5B}" srcId="{1A04BB7F-A369-4415-883E-B14D4BCB820C}" destId="{1F69017F-7886-488C-B9FE-7ADED54D0569}" srcOrd="4" destOrd="0" parTransId="{2F8F6575-1962-4DFA-A87D-38E7F06C9C48}" sibTransId="{27BA84A9-95EB-40AE-9524-591E0D38A979}"/>
    <dgm:cxn modelId="{535564E2-CC8C-44BA-A9DB-0D1CE32E859A}" type="presOf" srcId="{32381B43-BFCF-4701-A356-49CFF1C36E39}" destId="{37FBE2A5-FB8D-4B15-912D-344C099959E6}" srcOrd="0" destOrd="0" presId="urn:microsoft.com/office/officeart/2005/8/layout/chevron2"/>
    <dgm:cxn modelId="{CCADF7E5-0A35-4DD4-9A5B-A8DD7DEB77D6}" type="presOf" srcId="{1A04BB7F-A369-4415-883E-B14D4BCB820C}" destId="{5F487EA2-3E38-4ABE-9CA8-2DDBF1C115A9}" srcOrd="0" destOrd="0" presId="urn:microsoft.com/office/officeart/2005/8/layout/chevron2"/>
    <dgm:cxn modelId="{171B2BED-45F4-4C28-8A04-B241FDC91195}" srcId="{8C678517-AFF2-451A-A674-C14D9D1DC3F7}" destId="{E997A579-FD01-4BB2-9227-CB7B9C7FC06E}" srcOrd="3" destOrd="0" parTransId="{B833BAFF-1D0E-4DC8-A214-914E74318979}" sibTransId="{537EA53C-28F7-4AF3-BDC3-FA3D788E2487}"/>
    <dgm:cxn modelId="{8293BDF3-44A7-45EA-AA40-41599136F805}" type="presOf" srcId="{D2838887-10F7-4AE6-87BD-F4FFC4678B54}" destId="{CB1D63BE-0341-4EB7-AC6D-43C04EBA1DB8}" srcOrd="0" destOrd="1" presId="urn:microsoft.com/office/officeart/2005/8/layout/chevron2"/>
    <dgm:cxn modelId="{BDB690F5-9E21-413F-B11C-CFCABC42E3EA}" srcId="{8C678517-AFF2-451A-A674-C14D9D1DC3F7}" destId="{5B769748-40E2-49E1-A5AA-D7B443C4907E}" srcOrd="2" destOrd="0" parTransId="{8DE621FB-B286-4831-97AE-6B3BF8C57F9F}" sibTransId="{9D28405F-C8D1-4BF2-8F21-85E68396D6ED}"/>
    <dgm:cxn modelId="{2A38E2F6-DA70-49BC-8742-9400EED89F52}" type="presOf" srcId="{1DA2C9BB-35BA-44CB-A257-F83C78ED4C0B}" destId="{C7A2C6F8-F7B2-4AAC-AEB5-8C98894B36AD}" srcOrd="0" destOrd="1" presId="urn:microsoft.com/office/officeart/2005/8/layout/chevron2"/>
    <dgm:cxn modelId="{B60585FB-836D-44AA-83E2-17FD99E8BB48}" srcId="{18A03117-A14A-43CC-A277-61D159763B7C}" destId="{07D706F3-8278-4538-AABE-CC184F721C9C}" srcOrd="1" destOrd="0" parTransId="{88B62C82-B2ED-4BF4-ABA9-AAA1BB9464CC}" sibTransId="{6AB766C7-E0F6-4341-9B48-2757EAA56E5B}"/>
    <dgm:cxn modelId="{00A5B7BC-93FD-495D-8A77-4B6CCF76BF20}" type="presParOf" srcId="{37FBE2A5-FB8D-4B15-912D-344C099959E6}" destId="{235E136F-EE0C-4300-AF47-05F9E43FA7D7}" srcOrd="0" destOrd="0" presId="urn:microsoft.com/office/officeart/2005/8/layout/chevron2"/>
    <dgm:cxn modelId="{524C4121-7DEA-40E0-96F2-B8B627B30220}" type="presParOf" srcId="{235E136F-EE0C-4300-AF47-05F9E43FA7D7}" destId="{8FB0658C-E734-4625-BDCD-82CCCE122770}" srcOrd="0" destOrd="0" presId="urn:microsoft.com/office/officeart/2005/8/layout/chevron2"/>
    <dgm:cxn modelId="{B8C34684-4D59-47D2-9C90-AAE3A0EC7069}" type="presParOf" srcId="{235E136F-EE0C-4300-AF47-05F9E43FA7D7}" destId="{AD8588E2-A67D-40EE-B097-914F9E7D35D8}" srcOrd="1" destOrd="0" presId="urn:microsoft.com/office/officeart/2005/8/layout/chevron2"/>
    <dgm:cxn modelId="{6CD9FF40-0F11-4FA2-AB8E-754916E88D2F}" type="presParOf" srcId="{37FBE2A5-FB8D-4B15-912D-344C099959E6}" destId="{04A25AAE-5F83-40BB-8371-841448EE4012}" srcOrd="1" destOrd="0" presId="urn:microsoft.com/office/officeart/2005/8/layout/chevron2"/>
    <dgm:cxn modelId="{E13C8C62-E573-4B92-B1C2-99C995228430}" type="presParOf" srcId="{37FBE2A5-FB8D-4B15-912D-344C099959E6}" destId="{49C85DA7-B442-46EA-99C5-8C6ACC230A92}" srcOrd="2" destOrd="0" presId="urn:microsoft.com/office/officeart/2005/8/layout/chevron2"/>
    <dgm:cxn modelId="{A5D14392-5AFC-4577-A2F2-9D757995BF2F}" type="presParOf" srcId="{49C85DA7-B442-46EA-99C5-8C6ACC230A92}" destId="{40332E26-9655-4041-BAE4-9321574441ED}" srcOrd="0" destOrd="0" presId="urn:microsoft.com/office/officeart/2005/8/layout/chevron2"/>
    <dgm:cxn modelId="{658A0ECF-59ED-4DA6-B884-608619E2F527}" type="presParOf" srcId="{49C85DA7-B442-46EA-99C5-8C6ACC230A92}" destId="{C7A2C6F8-F7B2-4AAC-AEB5-8C98894B36AD}" srcOrd="1" destOrd="0" presId="urn:microsoft.com/office/officeart/2005/8/layout/chevron2"/>
    <dgm:cxn modelId="{50258FE8-5732-4F6A-BAB6-76B6DD54132A}" type="presParOf" srcId="{37FBE2A5-FB8D-4B15-912D-344C099959E6}" destId="{A2CF2ABA-7D03-4315-ACCA-7654C46823DB}" srcOrd="3" destOrd="0" presId="urn:microsoft.com/office/officeart/2005/8/layout/chevron2"/>
    <dgm:cxn modelId="{4097304C-AD93-4503-B249-007E51281AC3}" type="presParOf" srcId="{37FBE2A5-FB8D-4B15-912D-344C099959E6}" destId="{8744CF58-0080-47E4-A8DC-C9F591C79222}" srcOrd="4" destOrd="0" presId="urn:microsoft.com/office/officeart/2005/8/layout/chevron2"/>
    <dgm:cxn modelId="{B9587B98-BB1B-4C68-8475-6E496F53A94E}" type="presParOf" srcId="{8744CF58-0080-47E4-A8DC-C9F591C79222}" destId="{5F487EA2-3E38-4ABE-9CA8-2DDBF1C115A9}" srcOrd="0" destOrd="0" presId="urn:microsoft.com/office/officeart/2005/8/layout/chevron2"/>
    <dgm:cxn modelId="{9121C2F4-4DC2-408B-9C20-79EA1A25185F}" type="presParOf" srcId="{8744CF58-0080-47E4-A8DC-C9F591C79222}" destId="{CB1D63BE-0341-4EB7-AC6D-43C04EBA1DB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0658C-E734-4625-BDCD-82CCCE122770}">
      <dsp:nvSpPr>
        <dsp:cNvPr id="0" name=""/>
        <dsp:cNvSpPr/>
      </dsp:nvSpPr>
      <dsp:spPr>
        <a:xfrm rot="5400000">
          <a:off x="-342810" y="344901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Gathering</a:t>
          </a:r>
        </a:p>
      </dsp:txBody>
      <dsp:txXfrm rot="-5400000">
        <a:off x="0" y="801981"/>
        <a:ext cx="1599780" cy="685620"/>
      </dsp:txXfrm>
    </dsp:sp>
    <dsp:sp modelId="{AD8588E2-A67D-40EE-B097-914F9E7D35D8}">
      <dsp:nvSpPr>
        <dsp:cNvPr id="0" name=""/>
        <dsp:cNvSpPr/>
      </dsp:nvSpPr>
      <dsp:spPr>
        <a:xfrm rot="5400000">
          <a:off x="3143235" y="-1541363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The data was obtained from various sources. The data captured was in the CSV format. Major sources include. 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Crime Data – Government City Website.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Housing – Zillow, Government Website to get the unemployment Rate and Federal Interest Rates. 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Weather -  Data Market 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Jobs -  Kaggle</a:t>
          </a:r>
        </a:p>
      </dsp:txBody>
      <dsp:txXfrm rot="-5400000">
        <a:off x="1599781" y="74608"/>
        <a:ext cx="4499902" cy="1340476"/>
      </dsp:txXfrm>
    </dsp:sp>
    <dsp:sp modelId="{40332E26-9655-4041-BAE4-9321574441ED}">
      <dsp:nvSpPr>
        <dsp:cNvPr id="0" name=""/>
        <dsp:cNvSpPr/>
      </dsp:nvSpPr>
      <dsp:spPr>
        <a:xfrm rot="5400000">
          <a:off x="-342810" y="2441453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Processing</a:t>
          </a:r>
        </a:p>
      </dsp:txBody>
      <dsp:txXfrm rot="-5400000">
        <a:off x="0" y="2898533"/>
        <a:ext cx="1599780" cy="685620"/>
      </dsp:txXfrm>
    </dsp:sp>
    <dsp:sp modelId="{C7A2C6F8-F7B2-4AAC-AEB5-8C98894B36AD}">
      <dsp:nvSpPr>
        <dsp:cNvPr id="0" name=""/>
        <dsp:cNvSpPr/>
      </dsp:nvSpPr>
      <dsp:spPr>
        <a:xfrm rot="5400000">
          <a:off x="3143235" y="555188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Reviewed the files and performed Data Munging and Data Wrangling tasks using Python. Some of them include. 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finalized the Offence Type for Crime Data. Dropped the unnecessary columns. 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Separated the Housing Data for the selected cities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 rot="-5400000">
        <a:off x="1599781" y="2171160"/>
        <a:ext cx="4499902" cy="1340476"/>
      </dsp:txXfrm>
    </dsp:sp>
    <dsp:sp modelId="{5F487EA2-3E38-4ABE-9CA8-2DDBF1C115A9}">
      <dsp:nvSpPr>
        <dsp:cNvPr id="0" name=""/>
        <dsp:cNvSpPr/>
      </dsp:nvSpPr>
      <dsp:spPr>
        <a:xfrm rot="5400000">
          <a:off x="-342810" y="4538005"/>
          <a:ext cx="2285400" cy="15997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Visualizations</a:t>
          </a:r>
        </a:p>
      </dsp:txBody>
      <dsp:txXfrm rot="-5400000">
        <a:off x="0" y="4995085"/>
        <a:ext cx="1599780" cy="685620"/>
      </dsp:txXfrm>
    </dsp:sp>
    <dsp:sp modelId="{CB1D63BE-0341-4EB7-AC6D-43C04EBA1DB8}">
      <dsp:nvSpPr>
        <dsp:cNvPr id="0" name=""/>
        <dsp:cNvSpPr/>
      </dsp:nvSpPr>
      <dsp:spPr>
        <a:xfrm rot="5400000">
          <a:off x="3143235" y="2651740"/>
          <a:ext cx="1485510" cy="4572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Converted the CSV files to Data Frame using Pandas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Generated the necessary Bar Stacked Charts to represent Crime  using Matplotlib.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Generated Comparison charts for Housing using Plotly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Used Machine learning to predict the House prices for the selected cities.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The Data Visualizations and the necessary information was presented via a User Interface developed using Bootstrap, HTML and JavaScript</a:t>
          </a:r>
        </a:p>
      </dsp:txBody>
      <dsp:txXfrm rot="-5400000">
        <a:off x="1599781" y="4267712"/>
        <a:ext cx="4499902" cy="134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0D-EA57-4411-AC25-070AA7BC2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340A9-6163-4B18-82D2-AD9D9E83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F7F38-9111-4D35-835A-DEECC882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4250-34AD-4C07-8981-0F0437E1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06B1-22D4-403D-BC6A-4CA146E4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1DC5-AA4F-49E7-88F6-D108DCDB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BF5B8-7856-46F6-AAFF-8263C90B6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B6B2-11F3-4E17-BBF5-3C876D7C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EE96-EC82-45AF-91BC-679AAFD3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4CEF-AD9C-4EA4-B87F-4C35B3AF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3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79D54-6571-4354-94B1-4170F962A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F788E-0599-4385-8DFB-48FF1F0C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1995-7939-41E5-80E6-958FFA64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6EA1-51B9-457C-A67C-82B4365B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9766-47AB-412B-84C4-79D11146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6776-1425-49EC-BC7A-4EAED538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28A9-8169-46E6-BDA2-4411AA7E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0A77-6B1B-4AA4-A903-686650CD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AE12-E37D-4031-95C7-3A238A94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7B6C-F9C4-4A1B-BC2C-A4AB0A6A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878E-A440-4D6A-8223-CE1B4CDE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0675-F79C-475D-8AB4-160579F1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5725-10D3-44E5-AE7F-BDED22AA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9D10-54AB-48B5-97A0-AA97E5A5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6646-C21C-4B52-AA3A-A735E5AE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9A17-CA6A-4C02-B136-246A9B6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A788-51A7-4ACD-BE0D-92E9199F9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86BE-20FD-4B26-B0BF-58A5494E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68499-57D3-4D27-A01B-76A45282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1E26-9E6C-4FA1-8D81-1018F388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C06D-1A5E-4246-A972-D0146F66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3513-A09B-4480-9BFB-CF688417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38F4E-8FB8-44F1-8B27-0826C452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EDC7C-5280-49FA-98DC-12CACABA5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C0087-3BE3-4B87-829A-DB99D0D24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84497-0911-4936-94DC-3E167F792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AC5B6-CFB7-4459-9F0F-FB68E6B9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D6636-CBE8-46DD-A550-8779B997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0B1F-3194-4358-B9B4-E62679C9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90E1-A668-4501-BDD3-9E3FAEA7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90425-6A5F-4455-9064-A4769C47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9F1F3-9EB7-4B41-A8F6-D1489E0E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77917-8531-425B-85EF-D1E03A14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7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A82AF-5B8E-4E8A-893A-337897A7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FB05C-57C7-4CC4-B40B-8FB7021D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1744-481A-4D6A-BDF0-8D6AA292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5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3526-26E0-44A1-804F-01510406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E214-78C8-4741-8DCE-6FA87025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F8BDF-0ADD-41F1-8AB9-CC601E4DC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CC26-CF93-4B09-A61C-743E8E49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954AD-39A1-4930-8815-1694A9C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B3E1C-359B-4B89-8CAD-B0305B15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7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13DB-CD83-4A87-8643-DD22C6E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17221-8A5B-4F8F-880B-27781B2A1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DCFB-4C8C-42F4-830B-450BA161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D4CA-91CC-4E09-9F0F-95E57DC9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77AB-EC87-4962-8D27-ED7A0344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90E8-1AA9-41E0-9E08-8D96911B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B1189-4AD1-4747-8C38-69299965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4B8B-6CC3-47E6-B170-2EB5536D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E21B-AFE2-4136-BA6E-4B5ECB493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BF02-697C-49E1-B399-CC0277F18F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73A1-8F06-400C-8278-EE70C6C56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BE59-EE97-4C8D-BF8C-661967A0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3A05-1951-46BC-BC49-3F94641F7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fgov.org/Public-Safety/Police-Department-Incident-Reports-Historical-2003/tmnf-yvry" TargetMode="External"/><Relationship Id="rId7" Type="http://schemas.openxmlformats.org/officeDocument/2006/relationships/hyperlink" Target="https://www.kaggle.com/sl6149/data-scientist-job-market-in-the-us" TargetMode="External"/><Relationship Id="rId2" Type="http://schemas.openxmlformats.org/officeDocument/2006/relationships/hyperlink" Target="https://data.cityofnewyork.us/Public-Safety/NYPD-Complaint-Data-Historic/qgea-i56i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atamarket.com/data/set/51w3/daily-weather-in-20-us-cities#!ds=51w3!8sfj=9.1.k:8sfk&amp;display=line" TargetMode="External"/><Relationship Id="rId5" Type="http://schemas.openxmlformats.org/officeDocument/2006/relationships/hyperlink" Target="https://www.zillow.com/research/data/" TargetMode="External"/><Relationship Id="rId4" Type="http://schemas.openxmlformats.org/officeDocument/2006/relationships/hyperlink" Target="https://data.austintexas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B2F-8661-4768-89C9-34B06CE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760"/>
            <a:ext cx="3932237" cy="6619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Project Approach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238513-D1CF-4149-B5C5-31EBD3B96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589702"/>
              </p:ext>
            </p:extLst>
          </p:nvPr>
        </p:nvGraphicFramePr>
        <p:xfrm>
          <a:off x="5183188" y="204716"/>
          <a:ext cx="6172200" cy="648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01F6-AFF9-4AFB-9D8A-E27E3CBB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27798"/>
            <a:ext cx="3932237" cy="623020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Business Objective</a:t>
            </a:r>
            <a:endParaRPr lang="en-US" dirty="0"/>
          </a:p>
          <a:p>
            <a:r>
              <a:rPr lang="en-US" dirty="0"/>
              <a:t>Our analysis would provide a snap shot to an IT professional wanting to move to a city of his/her choice to seek Job opportunities primarily in the Data Analytics field . The selected cities include  Austin, New York City  and San Francisco. The factors taken into account which would drive the decision.</a:t>
            </a:r>
          </a:p>
          <a:p>
            <a:pPr lvl="0"/>
            <a:r>
              <a:rPr lang="en-US" dirty="0"/>
              <a:t>Demographics </a:t>
            </a:r>
          </a:p>
          <a:p>
            <a:pPr lvl="0"/>
            <a:r>
              <a:rPr lang="en-US" dirty="0"/>
              <a:t>Weather</a:t>
            </a:r>
          </a:p>
          <a:p>
            <a:pPr lvl="0"/>
            <a:r>
              <a:rPr lang="en-US" dirty="0"/>
              <a:t>Housing</a:t>
            </a:r>
          </a:p>
          <a:p>
            <a:pPr lvl="0"/>
            <a:r>
              <a:rPr lang="en-US" dirty="0"/>
              <a:t>Crime</a:t>
            </a:r>
          </a:p>
          <a:p>
            <a:pPr lvl="0"/>
            <a:r>
              <a:rPr lang="en-US" dirty="0"/>
              <a:t>Transportation</a:t>
            </a:r>
          </a:p>
          <a:p>
            <a:pPr lvl="0"/>
            <a:r>
              <a:rPr lang="en-US" dirty="0"/>
              <a:t>Major Companies </a:t>
            </a:r>
          </a:p>
          <a:p>
            <a:pPr lvl="0"/>
            <a:r>
              <a:rPr lang="en-US" dirty="0"/>
              <a:t>IT Jobs available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Data Analysis Tools Used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Plotly</a:t>
            </a:r>
          </a:p>
          <a:p>
            <a:r>
              <a:rPr lang="en-US" dirty="0"/>
              <a:t>Bootstrap, 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7930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B831-9699-4A08-9625-C7F5326D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7096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Data Visualizations -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0F206-4975-4837-8B18-2A3709B98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81" y="1094928"/>
            <a:ext cx="3781425" cy="25527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2AE99-7DE0-4D63-9635-2F97B4E89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4" y="4103170"/>
            <a:ext cx="3657600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73DEB-832F-448A-A0CA-147B6A7D9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91" y="1118982"/>
            <a:ext cx="3781425" cy="255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A0071-488D-43AC-9085-F7EBDDD05E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03" y="4087466"/>
            <a:ext cx="3657600" cy="255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AF204C-3F1A-43F0-B3A2-4639885A9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30" y="1099927"/>
            <a:ext cx="3838575" cy="2571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8BA07B-8A8C-4696-89F9-BF73DB4FD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34" y="4074216"/>
            <a:ext cx="3657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B831-9699-4A08-9625-C7F5326D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7096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Data Visualizations - Crime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A27BD5-D058-4297-AF94-E958869C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219"/>
            <a:ext cx="10515600" cy="53717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FCBD9-F0E8-468C-9B29-FD64624A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5" y="1099930"/>
            <a:ext cx="4886325" cy="2828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C7D96D-D471-4FBD-9BFA-16B48AA4F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31" y="1127676"/>
            <a:ext cx="4991100" cy="2800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9E4721-8033-4104-AC66-7147BC10F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49" y="3963643"/>
            <a:ext cx="5057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B831-9699-4A08-9625-C7F5326D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7096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Data Visualizations - Weather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06C63-DD26-4F1F-8B18-80140BF4E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1" y="1145486"/>
            <a:ext cx="3600450" cy="255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947070-D507-4CBA-8142-309C75ED8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55" y="1145486"/>
            <a:ext cx="3600450" cy="255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7ED32D-A370-4719-A4F1-DFDC829E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26" y="3962405"/>
            <a:ext cx="3543300" cy="25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D5DC-4139-43F9-932E-7FCA8574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6CB9E-99DF-4213-89D4-2C1464C6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5704"/>
            <a:ext cx="10676351" cy="561229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1) Crime Data not available on a yearly basis for all the cities.</a:t>
            </a:r>
          </a:p>
          <a:p>
            <a:r>
              <a:rPr lang="en-US" sz="2800" dirty="0"/>
              <a:t>Resolved the issues by splitting large amounts of data to smaller files by writing a python program. </a:t>
            </a:r>
          </a:p>
          <a:p>
            <a:r>
              <a:rPr lang="en-US" sz="2800" dirty="0"/>
              <a:t>2) Current Weather data (2015-2018)  for 3 cities was not readily available. Where it was the website required a fee to obtain the data. </a:t>
            </a:r>
          </a:p>
          <a:p>
            <a:r>
              <a:rPr lang="en-US" sz="2800" dirty="0"/>
              <a:t>Resolved: found the data from Data Market for 2010 – 2015. </a:t>
            </a:r>
          </a:p>
          <a:p>
            <a:r>
              <a:rPr lang="en-US" sz="2800" dirty="0"/>
              <a:t>3) Considerable time spent during user interface (UI) development.  </a:t>
            </a:r>
          </a:p>
          <a:p>
            <a:r>
              <a:rPr lang="en-US" sz="2800" dirty="0"/>
              <a:t>Resolved : Figured out how to read a CSV file in JavaScript using Bootstrap. </a:t>
            </a:r>
          </a:p>
          <a:p>
            <a:r>
              <a:rPr lang="en-US" sz="2800" dirty="0"/>
              <a:t>4) Actual Housing data regarding Home sales for the selected cities was not available to predict Home prices using machine learning.</a:t>
            </a:r>
          </a:p>
          <a:p>
            <a:r>
              <a:rPr lang="en-US" sz="2800" dirty="0"/>
              <a:t>Resolved: Used Economic indicators like Federal Interest rate and Unemployment rate to predict the home price. Used Linear regression model in python. 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9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D5DC-4139-43F9-932E-7FCA8574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6CB9E-99DF-4213-89D4-2C1464C6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5704"/>
            <a:ext cx="10676351" cy="5612296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Crime is on the decline in New York. In Austin there is a slight improvement. In San Francisco no change is noticed.</a:t>
            </a:r>
          </a:p>
          <a:p>
            <a:pPr marL="514350" indent="-514350">
              <a:buAutoNum type="arabicParenR"/>
            </a:pPr>
            <a:r>
              <a:rPr lang="en-US" sz="2800" dirty="0"/>
              <a:t>The housing price is on the rise for all the 3 cities. The maximum appreciation is in New York (84%), followed by San Francisco (70%) and Austin (63%). </a:t>
            </a:r>
          </a:p>
          <a:p>
            <a:pPr marL="514350" indent="-514350">
              <a:buAutoNum type="arabicParenR" startAt="3"/>
            </a:pPr>
            <a:r>
              <a:rPr lang="en-US" sz="2800" dirty="0"/>
              <a:t>The Monthly Rent in San Francisco and Austin are on the rise. The      increase is under 30%. In New York Renting an apartment this year is almost the same price as it was in 2010. </a:t>
            </a:r>
          </a:p>
          <a:p>
            <a:pPr marL="514350" indent="-514350">
              <a:buAutoNum type="arabicParenR" startAt="4"/>
            </a:pPr>
            <a:r>
              <a:rPr lang="en-US" sz="2800" dirty="0"/>
              <a:t>The most job openings for Data analytics are in San Francisco and New York City.   </a:t>
            </a:r>
          </a:p>
          <a:p>
            <a:r>
              <a:rPr lang="en-US" sz="28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8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D5DC-4139-43F9-932E-7FCA8574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6CB9E-99DF-4213-89D4-2C1464C6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5704"/>
            <a:ext cx="10676351" cy="5612296"/>
          </a:xfrm>
        </p:spPr>
        <p:txBody>
          <a:bodyPr>
            <a:normAutofit/>
          </a:bodyPr>
          <a:lstStyle/>
          <a:p>
            <a:r>
              <a:rPr lang="en-US" sz="2000" b="1" dirty="0"/>
              <a:t>Crime Data </a:t>
            </a:r>
          </a:p>
          <a:p>
            <a:r>
              <a:rPr lang="en-US" sz="1800" dirty="0"/>
              <a:t>New York:  </a:t>
            </a:r>
            <a:r>
              <a:rPr lang="en-US" sz="1800" dirty="0">
                <a:hlinkClick r:id="rId2"/>
              </a:rPr>
              <a:t>https://data.cityofnewyork.us/Public-Safety/NYPD-Complaint-Data-Historic/qgea-i56i</a:t>
            </a:r>
            <a:endParaRPr lang="en-US" sz="1800" dirty="0"/>
          </a:p>
          <a:p>
            <a:r>
              <a:rPr lang="en-US" sz="2000" dirty="0"/>
              <a:t>San Francisco: </a:t>
            </a:r>
            <a:r>
              <a:rPr lang="en-US" u="sng" dirty="0">
                <a:hlinkClick r:id="rId3"/>
              </a:rPr>
              <a:t>https://data.sfgov.org/Public-Safety/Police-Department-Incident-Reports-Historical-2003/tmnf-yvry</a:t>
            </a:r>
            <a:r>
              <a:rPr lang="en-US" u="sng" dirty="0"/>
              <a:t>   </a:t>
            </a:r>
          </a:p>
          <a:p>
            <a:r>
              <a:rPr lang="en-US" sz="2000" dirty="0"/>
              <a:t>Austin: </a:t>
            </a:r>
            <a:r>
              <a:rPr lang="en-US" u="sng" dirty="0">
                <a:hlinkClick r:id="rId4"/>
              </a:rPr>
              <a:t>https://data.austintexas.gov/</a:t>
            </a:r>
            <a:endParaRPr lang="en-US" u="sng" dirty="0"/>
          </a:p>
          <a:p>
            <a:endParaRPr lang="en-US" sz="2000" dirty="0"/>
          </a:p>
          <a:p>
            <a:r>
              <a:rPr lang="en-US" sz="2000" b="1" dirty="0"/>
              <a:t>Housing: </a:t>
            </a:r>
            <a:r>
              <a:rPr lang="en-US" sz="2000" dirty="0">
                <a:hlinkClick r:id="rId5"/>
              </a:rPr>
              <a:t>https://www.zillow.com/research/data/</a:t>
            </a:r>
            <a:endParaRPr lang="en-US" sz="2000" dirty="0"/>
          </a:p>
          <a:p>
            <a:r>
              <a:rPr lang="en-US" sz="2000" b="1" dirty="0"/>
              <a:t>Weather: </a:t>
            </a:r>
            <a:r>
              <a:rPr lang="en-US" sz="2000" dirty="0">
                <a:hlinkClick r:id="rId6"/>
              </a:rPr>
              <a:t>https://datamarket.com/data/set/51w3/daily-weather-in-20-us-cities#!ds=51w3!8sfj=9.1.k:8sfk&amp;display=line</a:t>
            </a:r>
            <a:endParaRPr lang="en-US" sz="2000" dirty="0"/>
          </a:p>
          <a:p>
            <a:r>
              <a:rPr lang="en-US" sz="2000" b="1" dirty="0"/>
              <a:t>Jobs: </a:t>
            </a:r>
            <a:r>
              <a:rPr lang="en-US" u="sng" dirty="0">
                <a:hlinkClick r:id="rId7"/>
              </a:rPr>
              <a:t>https://www.kaggle.com/sl6149/data-scientist-job-market-in-the-us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3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628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Project Approach</vt:lpstr>
      <vt:lpstr> Data Visualizations - Housing</vt:lpstr>
      <vt:lpstr> Data Visualizations - Crime</vt:lpstr>
      <vt:lpstr> Data Visualizations - Weather</vt:lpstr>
      <vt:lpstr>Challenges</vt:lpstr>
      <vt:lpstr>Analysis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– Data Visualizations</dc:title>
  <dc:creator>Rajesh Sikka</dc:creator>
  <cp:lastModifiedBy>Rajesh Sikka</cp:lastModifiedBy>
  <cp:revision>63</cp:revision>
  <dcterms:created xsi:type="dcterms:W3CDTF">2018-08-19T15:25:23Z</dcterms:created>
  <dcterms:modified xsi:type="dcterms:W3CDTF">2018-12-15T05:04:57Z</dcterms:modified>
</cp:coreProperties>
</file>