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3" r:id="rId6"/>
    <p:sldId id="258" r:id="rId7"/>
    <p:sldId id="259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1 - Dummy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Zdanowski (0410378)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Repräsentation</a:t>
            </a:r>
          </a:p>
        </p:txBody>
      </p:sp>
      <p:pic>
        <p:nvPicPr>
          <p:cNvPr id="5" name="Grafik 4" descr="Ein Bild, das Text, Screenshot, Grafik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0B1E3ABA-AE67-BD29-78C4-90D8B856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90688"/>
            <a:ext cx="7772400" cy="49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7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Zuggenerierung</a:t>
            </a:r>
          </a:p>
        </p:txBody>
      </p:sp>
      <p:pic>
        <p:nvPicPr>
          <p:cNvPr id="4" name="Grafik 3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44639E50-39BF-5D8A-DD72-9AEAF411C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04" y="1690688"/>
            <a:ext cx="5041392" cy="43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2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KI</a:t>
            </a:r>
          </a:p>
        </p:txBody>
      </p:sp>
      <p:pic>
        <p:nvPicPr>
          <p:cNvPr id="5" name="Grafik 4" descr="Ein Bild, das Text, Screenshot, Multimedia-Software, Grafiksoftware enthält.&#10;&#10;Automatisch generierte Beschreibung">
            <a:extLst>
              <a:ext uri="{FF2B5EF4-FFF2-40B4-BE49-F238E27FC236}">
                <a16:creationId xmlns:a16="http://schemas.microsoft.com/office/drawing/2014/main" id="{F9D60DFF-2C9A-C137-F41F-F581E1BD4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90688"/>
            <a:ext cx="57150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2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Benchmark &amp; Tests</a:t>
            </a:r>
          </a:p>
        </p:txBody>
      </p:sp>
      <p:pic>
        <p:nvPicPr>
          <p:cNvPr id="4" name="Grafik 3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93B7F32F-B693-A428-9FA6-AE2B7951C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22" y="1690688"/>
            <a:ext cx="3885782" cy="2852420"/>
          </a:xfrm>
          <a:prstGeom prst="rect">
            <a:avLst/>
          </a:prstGeom>
        </p:spPr>
      </p:pic>
      <p:pic>
        <p:nvPicPr>
          <p:cNvPr id="7" name="Grafik 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A2FAAE33-A924-0835-EB6D-2A3823500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216284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7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Zuggenerator Benchmarks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7F45AFD-A7C5-BADF-B2B9-B7777542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988267"/>
              </p:ext>
            </p:extLst>
          </p:nvPr>
        </p:nvGraphicFramePr>
        <p:xfrm>
          <a:off x="838200" y="1928272"/>
          <a:ext cx="10515600" cy="3001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1696">
                  <a:extLst>
                    <a:ext uri="{9D8B030D-6E8A-4147-A177-3AD203B41FA5}">
                      <a16:colId xmlns:a16="http://schemas.microsoft.com/office/drawing/2014/main" val="3039502522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56649565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29561781"/>
                    </a:ext>
                  </a:extLst>
                </a:gridCol>
                <a:gridCol w="2557272">
                  <a:extLst>
                    <a:ext uri="{9D8B030D-6E8A-4147-A177-3AD203B41FA5}">
                      <a16:colId xmlns:a16="http://schemas.microsoft.com/office/drawing/2014/main" val="66889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Rechnerkonfiguration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Startstellung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Mittelspiel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Endspiel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0,026279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0,030968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0,020254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0,013014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0,011473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0,011056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</a:t>
                      </a:r>
                      <a:r>
                        <a:rPr lang="de-DE">
                          <a:latin typeface="DM Sans" pitchFamily="2" charset="77"/>
                        </a:rPr>
                        <a:t>: 8 </a:t>
                      </a:r>
                      <a:r>
                        <a:rPr lang="de-DE" dirty="0">
                          <a:latin typeface="DM Sans" pitchFamily="2" charset="77"/>
                        </a:rPr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0,034963ms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0,03285ms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0,0465ms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96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C7D70F1-0D43-F854-578D-D28757DE5231}"/>
              </a:ext>
            </a:extLst>
          </p:cNvPr>
          <p:cNvSpPr txBox="1"/>
          <p:nvPr/>
        </p:nvSpPr>
        <p:spPr>
          <a:xfrm>
            <a:off x="838200" y="556869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DM Sans" pitchFamily="2" charset="77"/>
              </a:rPr>
              <a:t>Startstellung:	</a:t>
            </a:r>
            <a:r>
              <a:rPr lang="de-DE" dirty="0" err="1">
                <a:effectLst/>
                <a:latin typeface="DM Sans" pitchFamily="2" charset="77"/>
              </a:rPr>
              <a:t>rnbqkbnr</a:t>
            </a:r>
            <a:r>
              <a:rPr lang="de-DE" dirty="0">
                <a:effectLst/>
                <a:latin typeface="DM Sans" pitchFamily="2" charset="77"/>
              </a:rPr>
              <a:t>/</a:t>
            </a:r>
            <a:r>
              <a:rPr lang="de-DE" dirty="0" err="1">
                <a:effectLst/>
                <a:latin typeface="DM Sans" pitchFamily="2" charset="77"/>
              </a:rPr>
              <a:t>pppppppp</a:t>
            </a:r>
            <a:r>
              <a:rPr lang="de-DE" dirty="0">
                <a:effectLst/>
                <a:latin typeface="DM Sans" pitchFamily="2" charset="77"/>
              </a:rPr>
              <a:t>/8/8/8/8/PPPPPPPP/RNBQKBNR </a:t>
            </a:r>
            <a:r>
              <a:rPr lang="de-DE" dirty="0" err="1">
                <a:effectLst/>
                <a:latin typeface="DM Sans" pitchFamily="2" charset="77"/>
              </a:rPr>
              <a:t>w</a:t>
            </a:r>
            <a:r>
              <a:rPr lang="de-DE" dirty="0">
                <a:effectLst/>
                <a:latin typeface="DM Sans" pitchFamily="2" charset="77"/>
              </a:rPr>
              <a:t>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latin typeface="DM Sans" pitchFamily="2" charset="77"/>
            </a:endParaRPr>
          </a:p>
          <a:p>
            <a:r>
              <a:rPr lang="de-DE" dirty="0">
                <a:latin typeface="DM Sans" pitchFamily="2" charset="77"/>
              </a:rPr>
              <a:t>Mittelspiel: 	</a:t>
            </a:r>
            <a:r>
              <a:rPr lang="de-DE" dirty="0">
                <a:effectLst/>
                <a:latin typeface="DM Sans" pitchFamily="2" charset="77"/>
              </a:rPr>
              <a:t>4r1k1/1bqr1pbp/p2p2p1/4p1B1/2p1P3/PnP2N1P/BP2QPP1/3RR1K1 </a:t>
            </a:r>
            <a:r>
              <a:rPr lang="de-DE" dirty="0" err="1">
                <a:effectLst/>
                <a:latin typeface="DM Sans" pitchFamily="2" charset="77"/>
              </a:rPr>
              <a:t>w</a:t>
            </a:r>
            <a:r>
              <a:rPr lang="de-DE" dirty="0">
                <a:effectLst/>
                <a:latin typeface="DM Sans" pitchFamily="2" charset="77"/>
              </a:rPr>
              <a:t>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latin typeface="DM Sans" pitchFamily="2" charset="77"/>
            </a:endParaRPr>
          </a:p>
          <a:p>
            <a:r>
              <a:rPr lang="de-DE" dirty="0">
                <a:latin typeface="DM Sans" pitchFamily="2" charset="77"/>
              </a:rPr>
              <a:t>Endspiel: 	</a:t>
            </a:r>
            <a:r>
              <a:rPr lang="de-DE" dirty="0">
                <a:effectLst/>
                <a:latin typeface="DM Sans" pitchFamily="2" charset="77"/>
              </a:rPr>
              <a:t>8/6k1/5bP1/4p2p/3pP2P/1b1qBK2/p1r5/6R1 b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effectLst/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Verbesserungen / Refactorings: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Überarbeitung der Bitboard-Masken-Generation: Bei jedem Zugriff auf die Bitmasken wird aktuell noch gerechnet, ein direkter Zugriff ohne Berechnungen wäre wünschenswert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 err="1">
                <a:latin typeface="DM Sans" pitchFamily="2" charset="77"/>
              </a:rPr>
              <a:t>isGameWon</a:t>
            </a:r>
            <a:r>
              <a:rPr lang="de-DE" sz="1600" dirty="0">
                <a:latin typeface="DM Sans" pitchFamily="2" charset="77"/>
              </a:rPr>
              <a:t>() ausbauen mit </a:t>
            </a:r>
            <a:r>
              <a:rPr lang="de-DE" sz="1600" dirty="0" err="1">
                <a:latin typeface="DM Sans" pitchFamily="2" charset="77"/>
              </a:rPr>
              <a:t>gameState</a:t>
            </a:r>
            <a:r>
              <a:rPr lang="de-DE" sz="1600" dirty="0">
                <a:latin typeface="DM Sans" pitchFamily="2" charset="77"/>
              </a:rPr>
              <a:t> (Anfangsspiel, Mittelspiel, Endspiel, Sieg, Unentschieden)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de-DE" sz="1600" dirty="0">
              <a:latin typeface="DM Sans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Weiterentwicklung: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Alpha-Beta-Suche soll nun statt der Dummy-KI verwendet werden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Überarbeitetes Zeitmanagement: Iterative Tiefensuche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Die Spielstand-Bewertungsfunktion soll erweitert werden: Aktuell berechnet sie nur die Materialdifferenz, mögliche weitere Aspekte für den zweiten Meilenstein wären: Beachtung von Bauernstrukturen (Dopplung, Isolation, Blockierung), Piece-Square-Tables, Betrachtung der Spielphase, …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1600" dirty="0">
                <a:latin typeface="DM Sans" pitchFamily="2" charset="77"/>
              </a:rPr>
              <a:t>Abgabetermin für Meilenstein 2 – Basis-KI: 22.05.2023, 23:59 Uhr</a:t>
            </a:r>
          </a:p>
        </p:txBody>
      </p:sp>
    </p:spTree>
    <p:extLst>
      <p:ext uri="{BB962C8B-B14F-4D97-AF65-F5344CB8AC3E}">
        <p14:creationId xmlns:p14="http://schemas.microsoft.com/office/powerpoint/2010/main" val="212879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Macintosh PowerPoint</Application>
  <PresentationFormat>Breitbild</PresentationFormat>
  <Paragraphs>43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DM Sans</vt:lpstr>
      <vt:lpstr>Office</vt:lpstr>
      <vt:lpstr>Projekt symbolische Künstliche Intelligenz Meilenstein 1 - Dummy KI</vt:lpstr>
      <vt:lpstr>Klassendiagramm: Repräsentation</vt:lpstr>
      <vt:lpstr>Klassendiagramm: Zuggenerierung</vt:lpstr>
      <vt:lpstr>Klassendiagramm: KI</vt:lpstr>
      <vt:lpstr>Klassendiagramm: Benchmark &amp; Tests</vt:lpstr>
      <vt:lpstr>Zuggenerator Benchmarks</vt:lpstr>
      <vt:lpstr>Ausblick und nächste Schritte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Draier, Lia (SRH Hochschulen Berlin Student)</cp:lastModifiedBy>
  <cp:revision>49</cp:revision>
  <dcterms:created xsi:type="dcterms:W3CDTF">2023-05-07T14:15:26Z</dcterms:created>
  <dcterms:modified xsi:type="dcterms:W3CDTF">2023-05-10T13:43:31Z</dcterms:modified>
</cp:coreProperties>
</file>