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5" r:id="rId4"/>
    <p:sldId id="266" r:id="rId5"/>
    <p:sldId id="267" r:id="rId6"/>
    <p:sldId id="259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100" d="100"/>
          <a:sy n="100" d="100"/>
        </p:scale>
        <p:origin x="12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75473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0,014271ms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0,024283ms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0,015082ms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</a:t>
            </a:r>
            <a:r>
              <a:rPr lang="de-DE" dirty="0" err="1">
                <a:latin typeface="DM Sans" pitchFamily="2" charset="77"/>
              </a:rPr>
              <a:t>cutoff</a:t>
            </a:r>
            <a:r>
              <a:rPr lang="de-DE" dirty="0">
                <a:latin typeface="DM Sans" pitchFamily="2" charset="77"/>
              </a:rPr>
              <a:t>) Benchmarks</a:t>
            </a: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0392"/>
              </p:ext>
            </p:extLst>
          </p:nvPr>
        </p:nvGraphicFramePr>
        <p:xfrm>
          <a:off x="282874" y="1024242"/>
          <a:ext cx="11626251" cy="4678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1052422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1969351072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2232959945"/>
                    </a:ext>
                  </a:extLst>
                </a:gridCol>
                <a:gridCol w="867314">
                  <a:extLst>
                    <a:ext uri="{9D8B030D-6E8A-4147-A177-3AD203B41FA5}">
                      <a16:colId xmlns:a16="http://schemas.microsoft.com/office/drawing/2014/main" val="4184487007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</a:t>
                      </a:r>
                      <a:r>
                        <a:rPr lang="de-DE" sz="1600" dirty="0" err="1"/>
                        <a:t>ms</a:t>
                      </a:r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Untersuchte Stellungen / Stellungen pro Sekunde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4,018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69,775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1066,056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368 /</a:t>
                      </a:r>
                    </a:p>
                    <a:p>
                      <a:pPr algn="ctr"/>
                      <a:r>
                        <a:rPr lang="de-DE" sz="1600" dirty="0"/>
                        <a:t>102524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5464 /</a:t>
                      </a:r>
                    </a:p>
                    <a:p>
                      <a:pPr algn="ctr"/>
                      <a:r>
                        <a:rPr lang="de-DE" sz="1600" dirty="0"/>
                        <a:t>86721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102024 /</a:t>
                      </a:r>
                    </a:p>
                    <a:p>
                      <a:pPr algn="ctr"/>
                      <a:r>
                        <a:rPr lang="de-DE" sz="1600" dirty="0"/>
                        <a:t>92228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29,503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1184,344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45761,745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1526 /</a:t>
                      </a:r>
                    </a:p>
                    <a:p>
                      <a:pPr algn="ctr"/>
                      <a:r>
                        <a:rPr lang="de-DE" sz="1600" dirty="0"/>
                        <a:t>51046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58027 /</a:t>
                      </a:r>
                    </a:p>
                    <a:p>
                      <a:pPr algn="ctr"/>
                      <a:r>
                        <a:rPr lang="de-DE" sz="1600" dirty="0"/>
                        <a:t>48702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2211805 /</a:t>
                      </a:r>
                    </a:p>
                    <a:p>
                      <a:pPr algn="ctr"/>
                      <a:r>
                        <a:rPr lang="de-DE" sz="1600" dirty="0"/>
                        <a:t>48211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16,262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544,305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19260,375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985 /</a:t>
                      </a:r>
                    </a:p>
                    <a:p>
                      <a:pPr algn="ctr"/>
                      <a:r>
                        <a:rPr lang="de-DE" sz="1600" dirty="0"/>
                        <a:t>62074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33150 /</a:t>
                      </a:r>
                    </a:p>
                    <a:p>
                      <a:pPr algn="ctr"/>
                      <a:r>
                        <a:rPr lang="de-DE" sz="1600" dirty="0"/>
                        <a:t>61905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1035767 /</a:t>
                      </a:r>
                    </a:p>
                    <a:p>
                      <a:pPr algn="ctr"/>
                      <a:r>
                        <a:rPr lang="de-DE" sz="1600" dirty="0"/>
                        <a:t>52654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>
                <a:latin typeface="DM Sans" pitchFamily="2" charset="77"/>
              </a:rPr>
              <a:t>AlphaBeta</a:t>
            </a:r>
            <a:r>
              <a:rPr lang="de-DE" dirty="0">
                <a:latin typeface="DM Sans" pitchFamily="2" charset="77"/>
              </a:rPr>
              <a:t> (mit </a:t>
            </a:r>
            <a:r>
              <a:rPr lang="de-DE" dirty="0" err="1">
                <a:latin typeface="DM Sans" pitchFamily="2" charset="77"/>
              </a:rPr>
              <a:t>cutoffs</a:t>
            </a:r>
            <a:r>
              <a:rPr lang="de-DE" dirty="0">
                <a:latin typeface="DM Sans" pitchFamily="2" charset="77"/>
              </a:rPr>
              <a:t>) Benchmarks</a:t>
            </a:r>
          </a:p>
        </p:txBody>
      </p:sp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70298"/>
              </p:ext>
            </p:extLst>
          </p:nvPr>
        </p:nvGraphicFramePr>
        <p:xfrm>
          <a:off x="282874" y="1024242"/>
          <a:ext cx="11626251" cy="4678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1969351072"/>
                    </a:ext>
                  </a:extLst>
                </a:gridCol>
                <a:gridCol w="948905">
                  <a:extLst>
                    <a:ext uri="{9D8B030D-6E8A-4147-A177-3AD203B41FA5}">
                      <a16:colId xmlns:a16="http://schemas.microsoft.com/office/drawing/2014/main" val="2232959945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4184487007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</a:t>
                      </a:r>
                      <a:r>
                        <a:rPr lang="de-DE" sz="1600" dirty="0" err="1"/>
                        <a:t>ms</a:t>
                      </a:r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Untersuchte Stellungen / Stellungen pro Sekunde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4,392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22,342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156,824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161 /</a:t>
                      </a:r>
                    </a:p>
                    <a:p>
                      <a:pPr algn="ctr"/>
                      <a:r>
                        <a:rPr lang="de-DE" sz="1600" dirty="0"/>
                        <a:t>25456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683 /</a:t>
                      </a:r>
                    </a:p>
                    <a:p>
                      <a:pPr algn="ctr"/>
                      <a:r>
                        <a:rPr lang="de-DE" sz="1600" dirty="0"/>
                        <a:t>33234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14027 /</a:t>
                      </a:r>
                    </a:p>
                    <a:p>
                      <a:pPr algn="ctr"/>
                      <a:r>
                        <a:rPr lang="de-DE" sz="1600" dirty="0"/>
                        <a:t>54069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14,264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354,884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6899,813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594 /</a:t>
                      </a:r>
                    </a:p>
                    <a:p>
                      <a:pPr algn="ctr"/>
                      <a:r>
                        <a:rPr lang="de-DE" sz="1600" dirty="0"/>
                        <a:t>41539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18461 /</a:t>
                      </a:r>
                    </a:p>
                    <a:p>
                      <a:pPr algn="ctr"/>
                      <a:r>
                        <a:rPr lang="de-DE" sz="1600" dirty="0"/>
                        <a:t>40410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339728 /</a:t>
                      </a:r>
                    </a:p>
                    <a:p>
                      <a:pPr algn="ctr"/>
                      <a:r>
                        <a:rPr lang="de-DE" sz="1600" dirty="0"/>
                        <a:t>49367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4,009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65,313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641,174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226 /</a:t>
                      </a:r>
                    </a:p>
                    <a:p>
                      <a:pPr algn="ctr"/>
                      <a:r>
                        <a:rPr lang="de-DE" sz="1600" dirty="0"/>
                        <a:t>65781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4003 /</a:t>
                      </a:r>
                    </a:p>
                    <a:p>
                      <a:pPr algn="ctr"/>
                      <a:r>
                        <a:rPr lang="de-DE" sz="1600" dirty="0"/>
                        <a:t>66569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38115 /</a:t>
                      </a:r>
                    </a:p>
                    <a:p>
                      <a:pPr algn="ctr"/>
                      <a:r>
                        <a:rPr lang="de-DE" sz="1600" dirty="0"/>
                        <a:t>59179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92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>
              <a:latin typeface="DM Sans" pitchFamily="2" charset="77"/>
            </a:endParaRPr>
          </a:p>
        </p:txBody>
      </p:sp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88840"/>
              </p:ext>
            </p:extLst>
          </p:nvPr>
        </p:nvGraphicFramePr>
        <p:xfrm>
          <a:off x="282874" y="1431766"/>
          <a:ext cx="11626251" cy="4678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1972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886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1969351072"/>
                    </a:ext>
                  </a:extLst>
                </a:gridCol>
                <a:gridCol w="948905">
                  <a:extLst>
                    <a:ext uri="{9D8B030D-6E8A-4147-A177-3AD203B41FA5}">
                      <a16:colId xmlns:a16="http://schemas.microsoft.com/office/drawing/2014/main" val="2232959945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4184487007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</a:t>
                      </a:r>
                      <a:r>
                        <a:rPr lang="de-DE" sz="1600" dirty="0" err="1"/>
                        <a:t>Cutoff</a:t>
                      </a:r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Gesparte Stellungsuntersuchungen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gleich?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-9,31%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67,98%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85,29%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207 (56,25%)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4781 (87,5%)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87997 (86,25%)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51,65%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70,04%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84,92%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932 (61,07%)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39566 (68,19%)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1872077 (84,64%)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75,35%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88%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96,67%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759 (77,05%)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29147 (87,92%)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997652 (96,32%)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sz="1600" dirty="0">
              <a:latin typeface="DM Sa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Abgabetermin für Meilenstein 2 – Basis-KI: 22.05.2023, 23:59 Uhr</a:t>
            </a:r>
          </a:p>
        </p:txBody>
      </p:sp>
    </p:spTree>
    <p:extLst>
      <p:ext uri="{BB962C8B-B14F-4D97-AF65-F5344CB8AC3E}">
        <p14:creationId xmlns:p14="http://schemas.microsoft.com/office/powerpoint/2010/main" val="212879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Breitbild</PresentationFormat>
  <Paragraphs>223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Bewertungsfunktion Benchmarks</vt:lpstr>
      <vt:lpstr>Minimax (ohne cutoff) Benchmarks</vt:lpstr>
      <vt:lpstr>AlphaBeta (mit cutoffs) Benchmarks</vt:lpstr>
      <vt:lpstr>Vergleich Minimax und AlphaBeta</vt:lpstr>
      <vt:lpstr>Ausblick und nächste Schritte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53</cp:revision>
  <dcterms:created xsi:type="dcterms:W3CDTF">2023-05-07T14:15:26Z</dcterms:created>
  <dcterms:modified xsi:type="dcterms:W3CDTF">2023-05-20T15:21:39Z</dcterms:modified>
</cp:coreProperties>
</file>