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70" r:id="rId4"/>
    <p:sldId id="258" r:id="rId5"/>
    <p:sldId id="265" r:id="rId6"/>
    <p:sldId id="266" r:id="rId7"/>
    <p:sldId id="268" r:id="rId8"/>
    <p:sldId id="267" r:id="rId9"/>
    <p:sldId id="269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2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A86B0-3CB5-C789-481B-3AD1C2243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E9A6-D9CC-A0AC-F0BA-8A1F0C07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1B088-09FB-5494-1D61-5BFCAD21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10A30-9971-AEFB-7343-859F8D06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AA51C-76F2-68EA-F850-1D58B76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05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6E9EE-63F2-69FF-39E7-71608A3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322629-F6AB-4733-1CFA-45F01C90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41CC93-5D3D-D3C9-4CDB-0E4186F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32C84-8260-16B1-C0C8-DFCE8762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DD091-1401-F5CC-08EC-2A5DAF0A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1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6E74DF-52F8-03A8-82F5-654EF182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156DE-4A2C-E264-E38A-BE0CA820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EDB68-C53E-3DF8-4F4F-72CBF894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78DED-4AE1-154D-D175-1E4E071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5D121-D62C-000D-3AD3-BBEE1A3F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42B9-B748-0E64-89A9-B0EFC023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0A52E6-6287-99A8-9E5F-B9A2ABC6C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139DE0-C1CD-1F15-6E8A-6FDBC645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66F82-3EBF-16AD-9261-C7762F6E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86BB-B932-8527-1444-AF92ACDA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5E15C-4B20-C949-0219-331A4E6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FF742-7EEB-2FB6-3D01-7323F1A7F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54530-9E91-8742-BA1B-B4730E5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0E27A-BF91-49AD-DF2C-27E60E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349FA-255A-2ABC-1C7A-72E4C5CA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0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BCBF-04C9-94F4-38D0-4E8C297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9FE78-8BB9-7E5C-7BE8-72DA280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2BEE64-7B2C-0CB0-5FB5-1A60BF66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7DD6A-C3E2-875C-968C-69D4F56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BC2D5E-9FF0-89AE-FFBE-86B0FADC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B0D71-EE7F-B5AC-DAEE-8CD7FD3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71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24CB-6B93-D3FF-D340-E0460A80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CBB16B-746C-CC2B-F661-A3D569CC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C526B-BCA9-6A12-5716-65250F840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90869E-4C68-878B-F30F-B334F538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8751ED-A8B4-E8A9-32B5-1FB5F2DC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3AB0FA-13B0-0263-B3FF-0C9898C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B9F507-EF5A-5943-706A-114EA743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0EF95C-3DBE-0874-732F-8F595D4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1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BCC8B-3C39-0A25-370F-82594A9A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03F181-E983-CF51-B6C4-E9E665BA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29737-F2A2-7AC7-A821-8B4260E5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90B672-7A52-F535-1BC2-68CE115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4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7E3F1-F1FC-999F-208B-894B811C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DC2C3D-D6E2-EC9C-2B6A-A0F8AFC1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3B008-AF06-D0FF-44F1-BAFF451E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36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A46BB-1444-9648-1523-7425D049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0D4B3C-2358-74B9-15B2-D0987416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3F92DA-1E9B-C2D3-F67F-971CA0649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1CC11E-A5D1-8829-0C71-4F4FE0F2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D6271D-1329-3B34-3805-7071F67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D12277-E3AD-8C76-DDA0-E879544D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03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9D445-4C70-AD50-9D66-BCF0878B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95C511-9CF8-C1F1-517D-671C6130D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A8CF24-25D2-3233-7D70-0ECF1E328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BBFAE-1C8E-7BCF-4057-BDE7A6C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8778-AD1E-48E6-A1B1-00A628170ED2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019E6-1753-E910-67F2-483F35CA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71222-0ECE-2087-61EA-2000513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3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A07662-307D-D88E-0AF1-24C51D64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3B79C-271F-73F8-B54F-18230DFF7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32163-E19E-B886-58A1-5EEE158D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8778-AD1E-48E6-A1B1-00A628170ED2}" type="datetimeFigureOut">
              <a:rPr lang="de-DE" smtClean="0"/>
              <a:t>23.05.23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8AF35-DCCF-CDDA-FAFF-3860B65B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8F5BE-0A12-0257-9D99-224CA686D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C77D9-E397-4768-95A2-141970FE6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3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ubcloud.tu-berlin.de/s/Z7qPHLBDjzTEza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AB03A-ED9E-6C85-B8B5-390779DE4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699078"/>
            <a:ext cx="10791645" cy="1387864"/>
          </a:xfrm>
        </p:spPr>
        <p:txBody>
          <a:bodyPr>
            <a:normAutofit fontScale="90000"/>
          </a:bodyPr>
          <a:lstStyle/>
          <a:p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Projekt symbolische Künstliche Intelligenz</a:t>
            </a:r>
            <a:b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de-DE" sz="4400" b="1" dirty="0">
                <a:latin typeface="DM Sans" pitchFamily="2" charset="77"/>
                <a:ea typeface="Nirmala UI" panose="020B0502040204020203" pitchFamily="34" charset="0"/>
                <a:cs typeface="Nirmala UI" panose="020B0502040204020203" pitchFamily="34" charset="0"/>
              </a:rPr>
              <a:t>Meilenstein 2 - Basis KI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9A1E184-2A61-9FAC-48FA-D69A2D9BF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177" y="3429000"/>
            <a:ext cx="10791646" cy="19751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Gruppenname auf ISIS: </a:t>
            </a:r>
            <a:r>
              <a:rPr lang="de-DE" sz="1600" dirty="0">
                <a:latin typeface="DM Sans" pitchFamily="2" charset="77"/>
              </a:rPr>
              <a:t>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Eigener Gruppenname: </a:t>
            </a:r>
            <a:r>
              <a:rPr lang="de-DE" sz="1600" dirty="0">
                <a:latin typeface="DM Sans" pitchFamily="2" charset="77"/>
              </a:rPr>
              <a:t>“Drücke F“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</a:rPr>
              <a:t>Gruppenmitglieder: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Tom Eschenbach (412905), Adam Knothe (412736), Patrick </a:t>
            </a:r>
            <a:r>
              <a:rPr lang="de-DE" sz="1600" dirty="0" err="1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Zdanowski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 (410378)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Programmiersprache: </a:t>
            </a:r>
            <a:r>
              <a:rPr lang="de-DE" sz="1600" dirty="0">
                <a:latin typeface="DM Sans" pitchFamily="2" charset="77"/>
                <a:ea typeface="Nirmala UI Semilight" panose="020B0402040204020203" pitchFamily="34" charset="0"/>
                <a:cs typeface="Nirmala UI Semilight" panose="020B0402040204020203" pitchFamily="34" charset="0"/>
              </a:rPr>
              <a:t>Java (Version 17)</a:t>
            </a:r>
          </a:p>
        </p:txBody>
      </p:sp>
      <p:pic>
        <p:nvPicPr>
          <p:cNvPr id="4" name="Grafik 3" descr="Ein Bild, das Menschliches Gesicht, Person, Vorderkopf, Augenbraue enthält.&#10;&#10;Automatisch generierte Beschreibung">
            <a:extLst>
              <a:ext uri="{FF2B5EF4-FFF2-40B4-BE49-F238E27FC236}">
                <a16:creationId xmlns:a16="http://schemas.microsoft.com/office/drawing/2014/main" id="{CBF84007-CD41-405A-CC87-5A536BC9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20" y="2346960"/>
            <a:ext cx="1349502" cy="1719366"/>
          </a:xfrm>
          <a:prstGeom prst="rect">
            <a:avLst/>
          </a:prstGeom>
        </p:spPr>
      </p:pic>
      <p:pic>
        <p:nvPicPr>
          <p:cNvPr id="6" name="Grafik 5" descr="Ein Bild, das Menschliches Gesicht, Person, Wand, Kinn enthält.&#10;&#10;Automatisch generierte Beschreibung">
            <a:extLst>
              <a:ext uri="{FF2B5EF4-FFF2-40B4-BE49-F238E27FC236}">
                <a16:creationId xmlns:a16="http://schemas.microsoft.com/office/drawing/2014/main" id="{83D72329-84AE-535A-1CEA-727E5D14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5" y="2346960"/>
            <a:ext cx="1289525" cy="1719366"/>
          </a:xfrm>
          <a:prstGeom prst="rect">
            <a:avLst/>
          </a:prstGeom>
        </p:spPr>
      </p:pic>
      <p:pic>
        <p:nvPicPr>
          <p:cNvPr id="9" name="Grafik 8" descr="Ein Bild, das Person, Menschliches Gesicht, Kleidung, draußen enthält.&#10;&#10;Automatisch generierte Beschreibung">
            <a:extLst>
              <a:ext uri="{FF2B5EF4-FFF2-40B4-BE49-F238E27FC236}">
                <a16:creationId xmlns:a16="http://schemas.microsoft.com/office/drawing/2014/main" id="{C57FCE23-6E61-E2CF-40C8-DBD1A1B28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29" y="2346960"/>
            <a:ext cx="1055452" cy="17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Ausblick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C1B38-B6C1-FCDB-1B7B-8A85D0E9F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Refactorings / Verbesserungen: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dirty="0">
                <a:latin typeface="DM Sans" pitchFamily="2" charset="77"/>
              </a:rPr>
              <a:t>- Refactoring der Stellungsbewertung: Informationen aus Bewertung der vorherigen Brettstellung werden miteinbezogen, die Stellungsbewertung kann so beschleunigt werden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DM Sans" pitchFamily="2" charset="77"/>
              </a:rPr>
              <a:t>Weiterentwicklung: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Beschleunigte Stellungsbewertung mittels Transposition Tables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Weiterentwicklung der Stellungsbewertung: Mobilität der Figuren, Figurenwertigkeit in Abhängigkeit der Spielphase / Bauernstruktur, Berücksichtigung weiterer Strukturen (z.B. offene Linien für Türme, Outposts für Springer, lange Diagonalen für Läufer, …), Bessere Bewertung der Königsposition in Bezug auf King-Of-The-Hill-Spielmodus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Zugsortierung für Alpha-Beta-Suche bei iterativer Tiefensuche (ggf. mit Killer-Moves)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Minimal-</a:t>
            </a:r>
            <a:r>
              <a:rPr lang="de-DE" sz="1600" dirty="0" err="1">
                <a:latin typeface="DM Sans" pitchFamily="2" charset="77"/>
              </a:rPr>
              <a:t>Window</a:t>
            </a:r>
            <a:r>
              <a:rPr lang="de-DE" sz="1600" dirty="0">
                <a:latin typeface="DM Sans" pitchFamily="2" charset="77"/>
              </a:rPr>
              <a:t>-Methode zur Förderung von Cutoffs während der Alpha-Beta-Suche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de-DE" sz="1600" dirty="0">
                <a:latin typeface="DM Sans" pitchFamily="2" charset="77"/>
              </a:rPr>
              <a:t>Einführung von Benchmarks zum Testen der Spielstärke der KI / Benchmarks zum Tracken der Cutoffs</a:t>
            </a:r>
          </a:p>
        </p:txBody>
      </p:sp>
    </p:spTree>
    <p:extLst>
      <p:ext uri="{BB962C8B-B14F-4D97-AF65-F5344CB8AC3E}">
        <p14:creationId xmlns:p14="http://schemas.microsoft.com/office/powerpoint/2010/main" val="404989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Link für den Screencast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D22BBC-F114-65F1-7E0D-00D2E226434E}"/>
              </a:ext>
            </a:extLst>
          </p:cNvPr>
          <p:cNvSpPr txBox="1"/>
          <p:nvPr/>
        </p:nvSpPr>
        <p:spPr>
          <a:xfrm>
            <a:off x="3678954" y="3244334"/>
            <a:ext cx="483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2"/>
              </a:rPr>
              <a:t>https://tubcloud.tu-berlin.de/s/Z7qPHLBDjzTEzao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57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Verbesserung Zuggenerator</a:t>
            </a:r>
          </a:p>
        </p:txBody>
      </p:sp>
      <p:graphicFrame>
        <p:nvGraphicFramePr>
          <p:cNvPr id="4" name="Tabelle 6">
            <a:extLst>
              <a:ext uri="{FF2B5EF4-FFF2-40B4-BE49-F238E27FC236}">
                <a16:creationId xmlns:a16="http://schemas.microsoft.com/office/drawing/2014/main" id="{C2D047FC-0415-1168-CF46-970927470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109641"/>
              </p:ext>
            </p:extLst>
          </p:nvPr>
        </p:nvGraphicFramePr>
        <p:xfrm>
          <a:off x="2116836" y="1929986"/>
          <a:ext cx="7958328" cy="2998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Rechnerkonfiguration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Alte Zeit (Durchschnitt)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Neue Zeit (Durchschnitt)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0,025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0,004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0,012 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0,0035 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8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0,037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 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6D22BBC-F114-65F1-7E0D-00D2E226434E}"/>
              </a:ext>
            </a:extLst>
          </p:cNvPr>
          <p:cNvSpPr txBox="1"/>
          <p:nvPr/>
        </p:nvSpPr>
        <p:spPr>
          <a:xfrm>
            <a:off x="2116836" y="5292546"/>
            <a:ext cx="795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Bitboard-Masken zum Berechnen der </a:t>
            </a:r>
            <a:r>
              <a:rPr lang="de-DE" dirty="0" err="1"/>
              <a:t>Sliding-Pieces</a:t>
            </a:r>
            <a:r>
              <a:rPr lang="de-DE" dirty="0"/>
              <a:t> werden nun einmalig zum Start des Programmes berechnet anstatt während der Laufzeit des Zuggenerators.</a:t>
            </a:r>
          </a:p>
          <a:p>
            <a:r>
              <a:rPr lang="de-DE" dirty="0"/>
              <a:t>Damit konnten wir eine bis zu 4-fache Beschleunigung beim Generieren legaler Züge erzeugen.</a:t>
            </a:r>
          </a:p>
        </p:txBody>
      </p:sp>
    </p:spTree>
    <p:extLst>
      <p:ext uri="{BB962C8B-B14F-4D97-AF65-F5344CB8AC3E}">
        <p14:creationId xmlns:p14="http://schemas.microsoft.com/office/powerpoint/2010/main" val="57366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772EB-2F85-D641-B1ED-2B43FA1C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DM Sans" pitchFamily="2" charset="77"/>
              </a:rPr>
              <a:t>Bewertungsfunktion Benchmarks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27F45AFD-A7C5-BADF-B2B9-B7777542A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96535"/>
              </p:ext>
            </p:extLst>
          </p:nvPr>
        </p:nvGraphicFramePr>
        <p:xfrm>
          <a:off x="838200" y="1928272"/>
          <a:ext cx="10515600" cy="29980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01696">
                  <a:extLst>
                    <a:ext uri="{9D8B030D-6E8A-4147-A177-3AD203B41FA5}">
                      <a16:colId xmlns:a16="http://schemas.microsoft.com/office/drawing/2014/main" val="3039502522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56649565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529561781"/>
                    </a:ext>
                  </a:extLst>
                </a:gridCol>
                <a:gridCol w="2557272">
                  <a:extLst>
                    <a:ext uri="{9D8B030D-6E8A-4147-A177-3AD203B41FA5}">
                      <a16:colId xmlns:a16="http://schemas.microsoft.com/office/drawing/2014/main" val="66889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Rechnerkonfiguration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1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2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Zeit Stellung 3</a:t>
                      </a:r>
                      <a:endParaRPr lang="de-DE" b="1" dirty="0">
                        <a:latin typeface="DM Sans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6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0,010939ms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0,010508ms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 0,008228ms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6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32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0,010986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0,011276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0,00867</a:t>
                      </a:r>
                      <a:r>
                        <a:rPr lang="de-DE" dirty="0"/>
                        <a:t>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4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dirty="0"/>
                        <a:t>RAM: 8 GB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0,018165ms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0,033509ms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de-DE" dirty="0"/>
                        <a:t>0,017521ms</a:t>
                      </a:r>
                      <a:endParaRPr lang="de-DE" dirty="0">
                        <a:latin typeface="DM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12259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C7D70F1-0D43-F854-578D-D28757DE5231}"/>
              </a:ext>
            </a:extLst>
          </p:cNvPr>
          <p:cNvSpPr txBox="1"/>
          <p:nvPr/>
        </p:nvSpPr>
        <p:spPr>
          <a:xfrm>
            <a:off x="838200" y="556869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DM Sans" pitchFamily="2" charset="77"/>
              </a:rPr>
              <a:t>Stellung 1:	2k5/6q1/3P1P2/4N3/8/1K6/8/8 w - - 0 1</a:t>
            </a:r>
          </a:p>
          <a:p>
            <a:r>
              <a:rPr lang="de-DE" dirty="0">
                <a:latin typeface="DM Sans" pitchFamily="2" charset="77"/>
              </a:rPr>
              <a:t>Stellung 2: 	4r1k1/1bqr1pbp/p2p2p1/4p1B1/2p1P3/PnP2N1P/BP2QPP1/3RR1K1 w </a:t>
            </a:r>
            <a:r>
              <a:rPr lang="de-DE" dirty="0" err="1">
                <a:latin typeface="DM Sans" pitchFamily="2" charset="77"/>
              </a:rPr>
              <a:t>Qq</a:t>
            </a:r>
            <a:r>
              <a:rPr lang="de-DE" dirty="0">
                <a:latin typeface="DM Sans" pitchFamily="2" charset="77"/>
              </a:rPr>
              <a:t> - 0 1</a:t>
            </a:r>
          </a:p>
          <a:p>
            <a:r>
              <a:rPr lang="de-DE" dirty="0">
                <a:latin typeface="DM Sans" pitchFamily="2" charset="77"/>
              </a:rPr>
              <a:t>Stellung 3: 	</a:t>
            </a:r>
            <a:r>
              <a:rPr lang="pt-BR" dirty="0">
                <a:latin typeface="DM Sans" pitchFamily="2" charset="77"/>
              </a:rPr>
              <a:t>6k1/r4ppp/r7/1b6/8/8/4QPPP/4R1K1 w - - 0 1</a:t>
            </a:r>
            <a:endParaRPr lang="de-DE" dirty="0">
              <a:effectLst/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445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668F8945-82CB-7313-9D02-2F4844F0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30059"/>
              </p:ext>
            </p:extLst>
          </p:nvPr>
        </p:nvGraphicFramePr>
        <p:xfrm>
          <a:off x="1635619" y="1690688"/>
          <a:ext cx="8920761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86659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16995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66159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853265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Positionen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2,257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38,673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609,607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162979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141286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167360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18,549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718,497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27461,158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82267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80762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80543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10,645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325,254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11211,738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92531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101920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92382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2,338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40,834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661,307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157344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133807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154276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19,114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741,073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29144,528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79835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78301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75891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10,879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345,710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11527,759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90537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95889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89850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3,895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62,046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1133,418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94474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88063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90014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36,076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1304,239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51436,922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42299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44491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24,608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587,174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19537,971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40027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56457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53013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EC573C81-5210-9A98-20E2-3042824C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MiniMax (ohne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125999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25816"/>
              </p:ext>
            </p:extLst>
          </p:nvPr>
        </p:nvGraphicFramePr>
        <p:xfrm>
          <a:off x="1676040" y="1690688"/>
          <a:ext cx="8839919" cy="39466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1043796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1018635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827418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Laufzeit in ms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Positionen pro Sekunde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3,826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11,949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98,290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42077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57156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142709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10,679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242,703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4114,663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55621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76064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82565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2,139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37,182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380,406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105652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107658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100196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2,910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14,545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100,660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55310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46956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139349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9,526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239,449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4300,536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62354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77098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78997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2,273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39,678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408,472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99385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100887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93311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4,170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19,373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157,096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38607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35254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89289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15,066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381,390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7510,293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31804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39426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48404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3,317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60,939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643,172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68114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65688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59261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AlphaBeta (mit Cutoffs) Benchmarks</a:t>
            </a:r>
          </a:p>
        </p:txBody>
      </p:sp>
    </p:spTree>
    <p:extLst>
      <p:ext uri="{BB962C8B-B14F-4D97-AF65-F5344CB8AC3E}">
        <p14:creationId xmlns:p14="http://schemas.microsoft.com/office/powerpoint/2010/main" val="353245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11">
            <a:extLst>
              <a:ext uri="{FF2B5EF4-FFF2-40B4-BE49-F238E27FC236}">
                <a16:creationId xmlns:a16="http://schemas.microsoft.com/office/drawing/2014/main" id="{03783885-12AE-EC99-F91D-4AE98D44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54002"/>
              </p:ext>
            </p:extLst>
          </p:nvPr>
        </p:nvGraphicFramePr>
        <p:xfrm>
          <a:off x="2137382" y="2346960"/>
          <a:ext cx="7917236" cy="216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0332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626165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860166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  <a:gridCol w="610826">
                  <a:extLst>
                    <a:ext uri="{9D8B030D-6E8A-4147-A177-3AD203B41FA5}">
                      <a16:colId xmlns:a16="http://schemas.microsoft.com/office/drawing/2014/main" val="3978432956"/>
                    </a:ext>
                  </a:extLst>
                </a:gridCol>
                <a:gridCol w="785191">
                  <a:extLst>
                    <a:ext uri="{9D8B030D-6E8A-4147-A177-3AD203B41FA5}">
                      <a16:colId xmlns:a16="http://schemas.microsoft.com/office/drawing/2014/main" val="3982809005"/>
                    </a:ext>
                  </a:extLst>
                </a:gridCol>
                <a:gridCol w="798912">
                  <a:extLst>
                    <a:ext uri="{9D8B030D-6E8A-4147-A177-3AD203B41FA5}">
                      <a16:colId xmlns:a16="http://schemas.microsoft.com/office/drawing/2014/main" val="3734169058"/>
                    </a:ext>
                  </a:extLst>
                </a:gridCol>
                <a:gridCol w="771470">
                  <a:extLst>
                    <a:ext uri="{9D8B030D-6E8A-4147-A177-3AD203B41FA5}">
                      <a16:colId xmlns:a16="http://schemas.microsoft.com/office/drawing/2014/main" val="1475980084"/>
                    </a:ext>
                  </a:extLst>
                </a:gridCol>
                <a:gridCol w="970221">
                  <a:extLst>
                    <a:ext uri="{9D8B030D-6E8A-4147-A177-3AD203B41FA5}">
                      <a16:colId xmlns:a16="http://schemas.microsoft.com/office/drawing/2014/main" val="2013879485"/>
                    </a:ext>
                  </a:extLst>
                </a:gridCol>
                <a:gridCol w="858579">
                  <a:extLst>
                    <a:ext uri="{9D8B030D-6E8A-4147-A177-3AD203B41FA5}">
                      <a16:colId xmlns:a16="http://schemas.microsoft.com/office/drawing/2014/main" val="183763412"/>
                    </a:ext>
                  </a:extLst>
                </a:gridCol>
              </a:tblGrid>
              <a:tr h="512409"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Anzahl untersuchter Stellungen je nach Suchtiefe d (AlphaBeta)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Anzahl untersuchter Stellungen je nach Suchtiefe d (MiniMax)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Bester Zug je nach Suchtiefe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161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683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14027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368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5464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102024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f6-&gt;g7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b3-&gt;c4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f6-&gt;g7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594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18461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339728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1526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58027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2211805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a2-&gt;b3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a2-&gt;b3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226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4003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38115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985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33150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1035767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e2-&gt;b5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e2-&gt;e8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</a:tbl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E92E3D90-F69F-A022-BBD0-9FE30C5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DM Sans" pitchFamily="2" charset="77"/>
              </a:rPr>
              <a:t>Bester Zug und Anzahl untersuchter Stellungen</a:t>
            </a:r>
          </a:p>
        </p:txBody>
      </p:sp>
    </p:spTree>
    <p:extLst>
      <p:ext uri="{BB962C8B-B14F-4D97-AF65-F5344CB8AC3E}">
        <p14:creationId xmlns:p14="http://schemas.microsoft.com/office/powerpoint/2010/main" val="255859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11">
            <a:extLst>
              <a:ext uri="{FF2B5EF4-FFF2-40B4-BE49-F238E27FC236}">
                <a16:creationId xmlns:a16="http://schemas.microsoft.com/office/drawing/2014/main" id="{6A0B03C6-5649-C375-B5F5-F62094A9E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0224"/>
              </p:ext>
            </p:extLst>
          </p:nvPr>
        </p:nvGraphicFramePr>
        <p:xfrm>
          <a:off x="1020071" y="2260031"/>
          <a:ext cx="10151853" cy="37027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61481">
                  <a:extLst>
                    <a:ext uri="{9D8B030D-6E8A-4147-A177-3AD203B41FA5}">
                      <a16:colId xmlns:a16="http://schemas.microsoft.com/office/drawing/2014/main" val="924842691"/>
                    </a:ext>
                  </a:extLst>
                </a:gridCol>
                <a:gridCol w="879895">
                  <a:extLst>
                    <a:ext uri="{9D8B030D-6E8A-4147-A177-3AD203B41FA5}">
                      <a16:colId xmlns:a16="http://schemas.microsoft.com/office/drawing/2014/main" val="4034185946"/>
                    </a:ext>
                  </a:extLst>
                </a:gridCol>
                <a:gridCol w="2183201">
                  <a:extLst>
                    <a:ext uri="{9D8B030D-6E8A-4147-A177-3AD203B41FA5}">
                      <a16:colId xmlns:a16="http://schemas.microsoft.com/office/drawing/2014/main" val="3667442282"/>
                    </a:ext>
                  </a:extLst>
                </a:gridCol>
                <a:gridCol w="2294627">
                  <a:extLst>
                    <a:ext uri="{9D8B030D-6E8A-4147-A177-3AD203B41FA5}">
                      <a16:colId xmlns:a16="http://schemas.microsoft.com/office/drawing/2014/main" val="3760187539"/>
                    </a:ext>
                  </a:extLst>
                </a:gridCol>
                <a:gridCol w="2432649">
                  <a:extLst>
                    <a:ext uri="{9D8B030D-6E8A-4147-A177-3AD203B41FA5}">
                      <a16:colId xmlns:a16="http://schemas.microsoft.com/office/drawing/2014/main" val="150431513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de-DE" sz="1600" dirty="0"/>
                        <a:t>Rechnerkonfiguration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Zeitersparnis durch Cutoff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950103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82145308"/>
                  </a:ext>
                </a:extLst>
              </a:tr>
              <a:tr h="313779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M1 Max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-1,568ms (-69,457%)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26,724ms (69,101%)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511,316ms (83,876%)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1729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7,870ms (42,427%)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475,794ms (66,221%)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23346,495ms (85,016%)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578135"/>
                  </a:ext>
                </a:extLst>
              </a:tr>
              <a:tr h="28097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8,506ms (79,905%)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288,072ms (88,568%)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10831,332ms (96,607%)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3939490"/>
                  </a:ext>
                </a:extLst>
              </a:tr>
              <a:tr h="286174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i9-11900H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32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-0,572ms (-24,459%)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26,289ms (64,379%)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560,646ms (84,778%)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25372"/>
                  </a:ext>
                </a:extLst>
              </a:tr>
              <a:tr h="23959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9,588ms (50,162%)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501,625ms (67,689%)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24843,991ms (85,244%)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107772"/>
                  </a:ext>
                </a:extLst>
              </a:tr>
              <a:tr h="34996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8,606ms (79,099%)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306,032ms (88,523%)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11119,287ms (96,457%)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654689"/>
                  </a:ext>
                </a:extLst>
              </a:tr>
              <a:tr h="327581">
                <a:tc row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Prozessor: Intel i5-8250U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600" dirty="0"/>
                        <a:t>RAM: 8 GB</a:t>
                      </a:r>
                      <a:endParaRPr lang="de-DE" sz="1600" dirty="0">
                        <a:latin typeface="DM Sans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-0,275ms (-7,059%)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42,673ms (68,776%)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976,321ms (86,140%)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11244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21,011ms (58,239%)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922,849ms (70,758%)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43926,629ms (85,399%)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9008"/>
                  </a:ext>
                </a:extLst>
              </a:tr>
              <a:tr h="27407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21,290ms (86,517%)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526,234ms (89,622%)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18894,799ms (96,708%)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68084068"/>
                  </a:ext>
                </a:extLst>
              </a:tr>
            </a:tbl>
          </a:graphicData>
        </a:graphic>
      </p:graphicFrame>
      <p:sp>
        <p:nvSpPr>
          <p:cNvPr id="8" name="Titel 7">
            <a:extLst>
              <a:ext uri="{FF2B5EF4-FFF2-40B4-BE49-F238E27FC236}">
                <a16:creationId xmlns:a16="http://schemas.microsoft.com/office/drawing/2014/main" id="{E9D6B9D4-3108-9C97-88F4-83BA9553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78" y="480813"/>
            <a:ext cx="10517038" cy="1285246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Vergleich MiniMax und </a:t>
            </a:r>
            <a:r>
              <a:rPr lang="de-DE" dirty="0" err="1">
                <a:latin typeface="DM Sans" pitchFamily="2" charset="77"/>
              </a:rPr>
              <a:t>AlphaBeta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9633D34-CB08-982C-1239-CF7CD49682B2}"/>
              </a:ext>
            </a:extLst>
          </p:cNvPr>
          <p:cNvSpPr txBox="1"/>
          <p:nvPr/>
        </p:nvSpPr>
        <p:spPr>
          <a:xfrm>
            <a:off x="1020071" y="1549872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Zeitersparnis:</a:t>
            </a:r>
          </a:p>
        </p:txBody>
      </p:sp>
    </p:spTree>
    <p:extLst>
      <p:ext uri="{BB962C8B-B14F-4D97-AF65-F5344CB8AC3E}">
        <p14:creationId xmlns:p14="http://schemas.microsoft.com/office/powerpoint/2010/main" val="331004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48D5A1F-F4C1-1627-0AF7-26B2B8EA2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73903"/>
              </p:ext>
            </p:extLst>
          </p:nvPr>
        </p:nvGraphicFramePr>
        <p:xfrm>
          <a:off x="2200811" y="2590800"/>
          <a:ext cx="7790372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9895">
                  <a:extLst>
                    <a:ext uri="{9D8B030D-6E8A-4147-A177-3AD203B41FA5}">
                      <a16:colId xmlns:a16="http://schemas.microsoft.com/office/drawing/2014/main" val="4146284807"/>
                    </a:ext>
                  </a:extLst>
                </a:gridCol>
                <a:gridCol w="2183201">
                  <a:extLst>
                    <a:ext uri="{9D8B030D-6E8A-4147-A177-3AD203B41FA5}">
                      <a16:colId xmlns:a16="http://schemas.microsoft.com/office/drawing/2014/main" val="1076281417"/>
                    </a:ext>
                  </a:extLst>
                </a:gridCol>
                <a:gridCol w="2294627">
                  <a:extLst>
                    <a:ext uri="{9D8B030D-6E8A-4147-A177-3AD203B41FA5}">
                      <a16:colId xmlns:a16="http://schemas.microsoft.com/office/drawing/2014/main" val="793062181"/>
                    </a:ext>
                  </a:extLst>
                </a:gridCol>
                <a:gridCol w="2432649">
                  <a:extLst>
                    <a:ext uri="{9D8B030D-6E8A-4147-A177-3AD203B41FA5}">
                      <a16:colId xmlns:a16="http://schemas.microsoft.com/office/drawing/2014/main" val="26605897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Stellung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Positionsberechnungsersparnis durch Cutoff je nach Tiefe d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37534"/>
                  </a:ext>
                </a:extLst>
              </a:tr>
              <a:tr h="127671">
                <a:tc v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2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 = 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08247156"/>
                  </a:ext>
                </a:extLst>
              </a:tr>
              <a:tr h="313779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 (56,250%)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4781 (87,500%)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87997 (86,251%)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234231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932 (61,075%)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39566 (68,185%)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1872077 (84,640%)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342053"/>
                  </a:ext>
                </a:extLst>
              </a:tr>
              <a:tr h="280975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759 (77,056%)</a:t>
                      </a: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29147 (87,925%)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997652 (96,320%)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9518868"/>
                  </a:ext>
                </a:extLst>
              </a:tr>
            </a:tbl>
          </a:graphicData>
        </a:graphic>
      </p:graphicFrame>
      <p:sp>
        <p:nvSpPr>
          <p:cNvPr id="5" name="Titel 7">
            <a:extLst>
              <a:ext uri="{FF2B5EF4-FFF2-40B4-BE49-F238E27FC236}">
                <a16:creationId xmlns:a16="http://schemas.microsoft.com/office/drawing/2014/main" id="{76937463-63A0-A38C-EE21-1CADBB47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78" y="480813"/>
            <a:ext cx="10517038" cy="1285246"/>
          </a:xfrm>
        </p:spPr>
        <p:txBody>
          <a:bodyPr/>
          <a:lstStyle/>
          <a:p>
            <a:r>
              <a:rPr lang="de-DE" dirty="0">
                <a:latin typeface="DM Sans" pitchFamily="2" charset="77"/>
              </a:rPr>
              <a:t>Vergleich MiniMax und </a:t>
            </a:r>
            <a:r>
              <a:rPr lang="de-DE" dirty="0" err="1">
                <a:latin typeface="DM Sans" pitchFamily="2" charset="77"/>
              </a:rPr>
              <a:t>AlphaBeta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3254B65-C8F3-CD58-9BA5-4B9C4927BF2B}"/>
              </a:ext>
            </a:extLst>
          </p:cNvPr>
          <p:cNvSpPr txBox="1"/>
          <p:nvPr/>
        </p:nvSpPr>
        <p:spPr>
          <a:xfrm>
            <a:off x="1020071" y="1549872"/>
            <a:ext cx="5476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Positionsberechnungsersparnis:</a:t>
            </a:r>
          </a:p>
        </p:txBody>
      </p:sp>
    </p:spTree>
    <p:extLst>
      <p:ext uri="{BB962C8B-B14F-4D97-AF65-F5344CB8AC3E}">
        <p14:creationId xmlns:p14="http://schemas.microsoft.com/office/powerpoint/2010/main" val="74344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Macintosh PowerPoint</Application>
  <PresentationFormat>Breitbild</PresentationFormat>
  <Paragraphs>330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DM Sans</vt:lpstr>
      <vt:lpstr>Office</vt:lpstr>
      <vt:lpstr>Projekt symbolische Künstliche Intelligenz Meilenstein 2 - Basis KI</vt:lpstr>
      <vt:lpstr>Link für den Screencast</vt:lpstr>
      <vt:lpstr>Verbesserung Zuggenerator</vt:lpstr>
      <vt:lpstr>Bewertungsfunktion Benchmarks</vt:lpstr>
      <vt:lpstr>MiniMax (ohne Cutoffs) Benchmarks</vt:lpstr>
      <vt:lpstr>AlphaBeta (mit Cutoffs) Benchmarks</vt:lpstr>
      <vt:lpstr>Bester Zug und Anzahl untersuchter Stellungen</vt:lpstr>
      <vt:lpstr>Vergleich MiniMax und AlphaBeta</vt:lpstr>
      <vt:lpstr>Vergleich MiniMax und AlphaBeta</vt:lpstr>
      <vt:lpstr>Ausblick und 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symbolische Künstliche Intelligenz Meilenstein 1 - Dummy KI</dc:title>
  <dc:creator>Tom Eschenbach</dc:creator>
  <cp:lastModifiedBy>Draier, Lia (SRH Hochschulen Berlin Student)</cp:lastModifiedBy>
  <cp:revision>157</cp:revision>
  <dcterms:created xsi:type="dcterms:W3CDTF">2023-05-07T14:15:26Z</dcterms:created>
  <dcterms:modified xsi:type="dcterms:W3CDTF">2023-05-23T20:47:24Z</dcterms:modified>
</cp:coreProperties>
</file>