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1" r:id="rId3"/>
    <p:sldId id="304" r:id="rId4"/>
    <p:sldId id="305" r:id="rId5"/>
    <p:sldId id="287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29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0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19.07.23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19.07.23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19.07.23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19.07.23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19.07.23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19.07.23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19.07.23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337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vqlIPDR2T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4 - Finale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Monte-Carlo-Baumsuche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Wie wird nun die Eröffnungsdatenbank in der .</a:t>
            </a:r>
            <a:r>
              <a:rPr lang="de-DE" b="1" dirty="0" err="1">
                <a:latin typeface="DM Sans" pitchFamily="2" charset="77"/>
              </a:rPr>
              <a:t>txt</a:t>
            </a:r>
            <a:r>
              <a:rPr lang="de-DE" b="1" dirty="0">
                <a:latin typeface="DM Sans" pitchFamily="2" charset="77"/>
              </a:rPr>
              <a:t>-Datei gespeichert?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Jede Zeile repräsentiert eine Eröffnungsstellung + Besten Zug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Der Brettzustand ist als Zobrist-Key hinterlegt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Der beste Zug besteht aus Startfeldindex, Endfeldindex, Figuren-</a:t>
            </a:r>
            <a:r>
              <a:rPr lang="de-DE" dirty="0" err="1">
                <a:latin typeface="DM Sans" pitchFamily="2" charset="77"/>
              </a:rPr>
              <a:t>Flag</a:t>
            </a:r>
            <a:r>
              <a:rPr lang="de-DE" dirty="0">
                <a:latin typeface="DM Sans" pitchFamily="2" charset="77"/>
              </a:rPr>
              <a:t>, Rochade-</a:t>
            </a:r>
            <a:r>
              <a:rPr lang="de-DE" dirty="0" err="1">
                <a:latin typeface="DM Sans" pitchFamily="2" charset="77"/>
              </a:rPr>
              <a:t>Flag</a:t>
            </a:r>
            <a:r>
              <a:rPr lang="de-DE" dirty="0">
                <a:latin typeface="DM Sans" pitchFamily="2" charset="77"/>
              </a:rPr>
              <a:t> und einem Teil, welcher angibt, ob und wenn ja um welche Art von Bauernumwandlung es sich handelt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Um Speicherplatz zu sparen sind alle Angaben hintereinander im HEX-Format kodiert, damit alle Zeilen gleich lang bleiben, werden ggf. führende Nullen hinzugefügt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Alle Zeilen der Datei werden aufsteigend nach ihrem Zobrist-Key sortiert -&gt; Somit kann eine binäre Suche zum Finden der passenden Stellung durchgeführt werden</a:t>
            </a:r>
          </a:p>
        </p:txBody>
      </p:sp>
    </p:spTree>
    <p:extLst>
      <p:ext uri="{BB962C8B-B14F-4D97-AF65-F5344CB8AC3E}">
        <p14:creationId xmlns:p14="http://schemas.microsoft.com/office/powerpoint/2010/main" val="29499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Evolutionäre Parameteroptimierung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199" y="1690688"/>
            <a:ext cx="10515599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Unsere Bewertungsfunktion besitzt (inklusive aller Felder in den Piece-Square-Tables) insgesamt 952 unterschiedliche Parameter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Diese manuell zu optimieren ist eine langwierige Aufgabe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Wir beschreiben auf den kommenden Folien unsere angewandte Methodik zur evolutionären Parameteroptimierung unserer Bewertungsfunktion, sie basiert hauptsächlich auf folgendem Paper: </a:t>
            </a:r>
            <a:r>
              <a:rPr lang="de-DE" dirty="0">
                <a:latin typeface="DM Sans" pitchFamily="2" charset="77"/>
                <a:hlinkClick r:id="rId2"/>
              </a:rPr>
              <a:t>https://arxiv.org/pdf/1711.08337.pdf</a:t>
            </a:r>
            <a:endParaRPr lang="de-DE" dirty="0"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1769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Evolutionäre Parameteroptimierung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199" y="1690688"/>
            <a:ext cx="10515599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Zunächst existiert nun ein Chromosom in unserem Projekt, welches alle 952 Integer Parameter in einem Array hält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Das Chromosom besitzt eine Kopie unserer Bewertungsfunktion, welche in diesem Fall die Parameter aus dem Array für die Bewertung einer Stellung verwendet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Ein Chromosom besitzt weiter eine Methode, welche die Fitness des Chromosoms berechnen kann (Berechnung folgt auf der nächsten Seite)</a:t>
            </a:r>
          </a:p>
        </p:txBody>
      </p:sp>
    </p:spTree>
    <p:extLst>
      <p:ext uri="{BB962C8B-B14F-4D97-AF65-F5344CB8AC3E}">
        <p14:creationId xmlns:p14="http://schemas.microsoft.com/office/powerpoint/2010/main" val="340873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Evolutionäre Parameteroptimierung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199" y="1690688"/>
            <a:ext cx="10515599" cy="2962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Fitness wird wie folgt berechnet: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Wir besitzen 1000 von Fairy-Stockfish annotierte Stellungen (bester Zug für jede Stellung nach 10 Sekunden Bedenkzeit)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Wir übergeben nun unserem Suchalgorithmus (Suchtiefe 2 + Ruhesuche) unser Chromosom als Bewertungsfunktion und lassen uns für alle 1000 Stellungen die besten Züge generieren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Fitnessfunktion ist nun die Anzahl korrekt vorhergesagter Züge für die 1000 Stellungen</a:t>
            </a:r>
          </a:p>
        </p:txBody>
      </p:sp>
    </p:spTree>
    <p:extLst>
      <p:ext uri="{BB962C8B-B14F-4D97-AF65-F5344CB8AC3E}">
        <p14:creationId xmlns:p14="http://schemas.microsoft.com/office/powerpoint/2010/main" val="305703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Evolutionäre Parameteroptimierung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199" y="1690688"/>
            <a:ext cx="10515599" cy="3378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Eine Population von 20 Chromosomen wird nun erstellt, jedes erhält unsere Startparameter in zufällig modifizierter Form (Startparameter +- 10% des Ursprungswertes)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Anschließend wird folgende Routine durchlaufen: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Fitness aller Individuen wird berechnet und auf Basis dessen werden diese sortiert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2 besten Individuen werden in die nächste Generation aufgenommen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Der Rest der nächsten Generation wird mit Crossover-Individuen aufgefüllt diese werden zudem noch mutiert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Der Vorgang wird wiederholt</a:t>
            </a:r>
          </a:p>
        </p:txBody>
      </p:sp>
    </p:spTree>
    <p:extLst>
      <p:ext uri="{BB962C8B-B14F-4D97-AF65-F5344CB8AC3E}">
        <p14:creationId xmlns:p14="http://schemas.microsoft.com/office/powerpoint/2010/main" val="295350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Evolutionäre Parameteroptimierung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199" y="1690688"/>
            <a:ext cx="10515599" cy="3378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Nach mehreren Tests konnten wir mit den folgenden Parametern die besten Ergebnisse erzielen: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CROSSOVER_RATE = 0.35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MUTATION_RATE = 0.01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MUTATION_FACTOR = 0.1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POPULATION_SIZE = 20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ELITISM_SELECTION_COUNT = 2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NUMBER_OF_GENERATIONS = 175</a:t>
            </a:r>
          </a:p>
        </p:txBody>
      </p:sp>
    </p:spTree>
    <p:extLst>
      <p:ext uri="{BB962C8B-B14F-4D97-AF65-F5344CB8AC3E}">
        <p14:creationId xmlns:p14="http://schemas.microsoft.com/office/powerpoint/2010/main" val="317433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Ergebnisse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199" y="1690688"/>
            <a:ext cx="10515599" cy="3378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Angelehnt an folgendes Video: </a:t>
            </a:r>
            <a:r>
              <a:rPr lang="de-DE" dirty="0">
                <a:latin typeface="DM Sans" pitchFamily="2" charset="77"/>
                <a:hlinkClick r:id="rId2"/>
              </a:rPr>
              <a:t>https://www.youtube.com/watch?v=_vqlIPDR2TU</a:t>
            </a:r>
            <a:r>
              <a:rPr lang="de-DE" dirty="0">
                <a:latin typeface="DM Sans" pitchFamily="2" charset="77"/>
              </a:rPr>
              <a:t> haben wir folgenden Benchmark zum Messen der Spielstärke unserer KI entwickelt: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Unsere neueste Version spielt auf 500 Stellungen (jeweils 500-mal mit weiß und 500-Mal mit schwarz) gegen unsere einfache Alpha-Beta-Implementation (entspricht </a:t>
            </a:r>
            <a:r>
              <a:rPr lang="de-DE" dirty="0" err="1">
                <a:latin typeface="DM Sans" pitchFamily="2" charset="77"/>
              </a:rPr>
              <a:t>Mst</a:t>
            </a:r>
            <a:r>
              <a:rPr lang="de-DE" dirty="0">
                <a:latin typeface="DM Sans" pitchFamily="2" charset="77"/>
              </a:rPr>
              <a:t>. 2 KI)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Beide Programme erhalten 100ms pro Zug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Auf Basis des Sieg- / Unentschieden- / Niederlage-Verhältnisses, wird die Spielstärke unseres Schachprogrammes abgeschätzt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Ergebnisse für ausgewählte Fälle sind auf den Folgefolien dargestellt</a:t>
            </a:r>
          </a:p>
        </p:txBody>
      </p:sp>
    </p:spTree>
    <p:extLst>
      <p:ext uri="{BB962C8B-B14F-4D97-AF65-F5344CB8AC3E}">
        <p14:creationId xmlns:p14="http://schemas.microsoft.com/office/powerpoint/2010/main" val="21480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Vergleich: Spielstärke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91FEE7D-22E6-7CC7-0A12-1BF3639D1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90688"/>
            <a:ext cx="7772400" cy="73837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8EC99EA-43AE-5477-87A4-E43ED7969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82901"/>
            <a:ext cx="7772400" cy="73837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ADB0D6C-31E2-E453-A9CC-6D59941C9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75114"/>
            <a:ext cx="7772400" cy="73837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6353EE7-2BFE-08E0-769A-95FEED3E2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967327"/>
            <a:ext cx="7772400" cy="7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17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Vergleich: Spielstärke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E3814A2-E555-8B57-DE3B-8C8B85C86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690622"/>
            <a:ext cx="7772400" cy="73837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DF54F4F-F9FD-D749-FA8D-E3A6DE6B1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782835"/>
            <a:ext cx="7772400" cy="738378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8AEC7B66-0186-90D2-7EC6-F95871744787}"/>
              </a:ext>
            </a:extLst>
          </p:cNvPr>
          <p:cNvSpPr txBox="1"/>
          <p:nvPr/>
        </p:nvSpPr>
        <p:spPr>
          <a:xfrm>
            <a:off x="2751174" y="5869011"/>
            <a:ext cx="6689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latin typeface="DM Sans" pitchFamily="2" charset="77"/>
              </a:rPr>
              <a:t>Fazit: Zwar haben die neuen Methodiken zur Beschleunigung die KI in einigen Punkten verbessert, die</a:t>
            </a:r>
          </a:p>
          <a:p>
            <a:pPr algn="ctr"/>
            <a:r>
              <a:rPr lang="de-DE" sz="1100" dirty="0">
                <a:latin typeface="DM Sans" pitchFamily="2" charset="77"/>
              </a:rPr>
              <a:t>stärkste Verbesserung haben wir aber durch die Erweiterung der Bewertungsfunktion erhalten.</a:t>
            </a:r>
          </a:p>
        </p:txBody>
      </p:sp>
    </p:spTree>
    <p:extLst>
      <p:ext uri="{BB962C8B-B14F-4D97-AF65-F5344CB8AC3E}">
        <p14:creationId xmlns:p14="http://schemas.microsoft.com/office/powerpoint/2010/main" val="409450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Vergleich: Geschwindigkeit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477053"/>
              </p:ext>
            </p:extLst>
          </p:nvPr>
        </p:nvGraphicFramePr>
        <p:xfrm>
          <a:off x="1377453" y="1831255"/>
          <a:ext cx="9555590" cy="38493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50394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737866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805069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  <a:gridCol w="983974">
                  <a:extLst>
                    <a:ext uri="{9D8B030D-6E8A-4147-A177-3AD203B41FA5}">
                      <a16:colId xmlns:a16="http://schemas.microsoft.com/office/drawing/2014/main" val="504586696"/>
                    </a:ext>
                  </a:extLst>
                </a:gridCol>
                <a:gridCol w="1003852">
                  <a:extLst>
                    <a:ext uri="{9D8B030D-6E8A-4147-A177-3AD203B41FA5}">
                      <a16:colId xmlns:a16="http://schemas.microsoft.com/office/drawing/2014/main" val="1115664970"/>
                    </a:ext>
                  </a:extLst>
                </a:gridCol>
                <a:gridCol w="944217">
                  <a:extLst>
                    <a:ext uri="{9D8B030D-6E8A-4147-A177-3AD203B41FA5}">
                      <a16:colId xmlns:a16="http://schemas.microsoft.com/office/drawing/2014/main" val="3325271036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Finale KI in ms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Gewöhnliches Alpha-Beta in ms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>
                          <a:latin typeface="DM Sans" pitchFamily="2" charset="77"/>
                        </a:rPr>
                        <a:t>Speedup</a:t>
                      </a:r>
                      <a:r>
                        <a:rPr lang="de-DE" sz="1400" dirty="0">
                          <a:latin typeface="DM Sans" pitchFamily="2" charset="77"/>
                        </a:rPr>
                        <a:t> (Alpha-Beta-Zeit / Finale KI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8822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238</a:t>
                      </a:r>
                      <a:endParaRPr lang="de-DE" sz="800" dirty="0">
                        <a:effectLst/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890 </a:t>
                      </a:r>
                      <a:endParaRPr lang="de-DE" sz="800" dirty="0">
                        <a:effectLst/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7320 </a:t>
                      </a:r>
                      <a:endParaRPr lang="de-DE" sz="800" dirty="0">
                        <a:effectLst/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242</a:t>
                      </a:r>
                      <a:endParaRPr lang="de-DE" sz="1100" dirty="0">
                        <a:effectLst/>
                        <a:latin typeface="DM Sans" pitchFamily="2" charset="7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4114</a:t>
                      </a:r>
                      <a:endParaRPr lang="de-DE" sz="1100" dirty="0">
                        <a:effectLst/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67348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1.01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4.62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9.20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7497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214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771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6788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252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4769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68997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1.17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6.18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10.16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76531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3874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2463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10053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2743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7360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121318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0.70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2.98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12.06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D090532B-ACA4-549E-1524-F7C2600A8814}"/>
              </a:ext>
            </a:extLst>
          </p:cNvPr>
          <p:cNvSpPr txBox="1"/>
          <p:nvPr/>
        </p:nvSpPr>
        <p:spPr>
          <a:xfrm>
            <a:off x="5253461" y="6003234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DM Sans" pitchFamily="2" charset="77"/>
              </a:rPr>
              <a:t>Durchschnittsmessung</a:t>
            </a:r>
          </a:p>
        </p:txBody>
      </p:sp>
    </p:spTree>
    <p:extLst>
      <p:ext uri="{BB962C8B-B14F-4D97-AF65-F5344CB8AC3E}">
        <p14:creationId xmlns:p14="http://schemas.microsoft.com/office/powerpoint/2010/main" val="235026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Inhalt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199" y="1690688"/>
            <a:ext cx="10515599" cy="2962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Gesamtüberblick des Semesters</a:t>
            </a:r>
            <a:endParaRPr lang="de-DE" dirty="0">
              <a:latin typeface="DM Sans" pitchFamily="2" charset="7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Überblick über umgesetzten KI-Techniken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Überblick über die Bewertungsfunktion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Neu implementierte Techniken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Null-Move-Pruning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Monte-Carlo-Baumsuche zum Erstellen einer Eröffnungsbibliothek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Evolutionäre Optimierung der Bewertungsfunktion</a:t>
            </a:r>
          </a:p>
        </p:txBody>
      </p:sp>
    </p:spTree>
    <p:extLst>
      <p:ext uri="{BB962C8B-B14F-4D97-AF65-F5344CB8AC3E}">
        <p14:creationId xmlns:p14="http://schemas.microsoft.com/office/powerpoint/2010/main" val="144941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Überblick: Umgesetzte KI-Techniken</a:t>
            </a:r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66BDE33-D154-9315-B0F6-6DD6FAA99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48" y="2838243"/>
            <a:ext cx="9258903" cy="20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Überblick: Bewertungsfunktion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EACE33E-213E-3366-CAAF-2F389EF21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39" y="2482228"/>
            <a:ext cx="8973922" cy="24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5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1666876"/>
            <a:ext cx="10515599" cy="449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Bei Durchschnittsmessungen wurde der Durchschnitt der Messwerte dieser Stellungen berechnet:</a:t>
            </a:r>
          </a:p>
          <a:p>
            <a:pPr>
              <a:lnSpc>
                <a:spcPct val="150000"/>
              </a:lnSpc>
            </a:pPr>
            <a:endParaRPr lang="de-DE" sz="1600" b="1" dirty="0">
              <a:latin typeface="DM Sans" pitchFamily="2" charset="77"/>
            </a:endParaRPr>
          </a:p>
          <a:p>
            <a:pPr>
              <a:lnSpc>
                <a:spcPct val="150000"/>
              </a:lnSpc>
            </a:pPr>
            <a:r>
              <a:rPr lang="de-DE" sz="1600" dirty="0" err="1">
                <a:effectLst/>
                <a:latin typeface="DM Sans" pitchFamily="2" charset="77"/>
              </a:rPr>
              <a:t>rnbqkbnr</a:t>
            </a:r>
            <a:r>
              <a:rPr lang="de-DE" sz="1600" dirty="0">
                <a:effectLst/>
                <a:latin typeface="DM Sans" pitchFamily="2" charset="77"/>
              </a:rPr>
              <a:t>/</a:t>
            </a:r>
            <a:r>
              <a:rPr lang="de-DE" sz="1600" dirty="0" err="1">
                <a:effectLst/>
                <a:latin typeface="DM Sans" pitchFamily="2" charset="77"/>
              </a:rPr>
              <a:t>pppppppp</a:t>
            </a:r>
            <a:r>
              <a:rPr lang="de-DE" sz="1600" dirty="0">
                <a:effectLst/>
                <a:latin typeface="DM Sans" pitchFamily="2" charset="77"/>
              </a:rPr>
              <a:t>/8/8/8/8/PPPPPPPP/RNBQKBNR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KQkq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2k5/6q1/3P1P2/4N3/8/1K6/8/8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4r1k1/1bqr1pbp/p2p2p1/4p1B1/2p1P3/PnP2N1P/BP2QPP1/3RR1K1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Qq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6k1/r4ppp/r7/1b6/8/8/4QPPP/4R1K1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r2qk2r/p1p1p1P1/1pn4b/1N1Pb3/1PB1N1nP/8/1B1PQPp1/R3K2R b </a:t>
            </a:r>
            <a:r>
              <a:rPr lang="de-DE" sz="1600" dirty="0" err="1">
                <a:effectLst/>
                <a:latin typeface="DM Sans" pitchFamily="2" charset="77"/>
              </a:rPr>
              <a:t>Qkq</a:t>
            </a:r>
            <a:r>
              <a:rPr lang="de-DE" sz="1600" dirty="0">
                <a:effectLst/>
                <a:latin typeface="DM Sans" pitchFamily="2" charset="77"/>
              </a:rPr>
              <a:t> - 0 1 r1bq4/pp1p1k1p/2p2p1p/2b5/3Nr1Q1/2N1P3/PPPK1PPP/3R1B1R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3r1rk1/p1p1qp1p/1p2b1p1/6n1/R1PNp3/2QP2P1/3B1P1P/5RK1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3r4/7p/2p2kp1/2P2p2/3P4/2K3P1/8/5R2 b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 5rk1/1p4pp/2R1p3/p5Q1/P4P2/6qr/2n3PP/5RK1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r1b2rk1/4qpp1/4p2R/p2pP3/2pP2QP/4P1P1/PqB4K/8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</p:txBody>
      </p:sp>
    </p:spTree>
    <p:extLst>
      <p:ext uri="{BB962C8B-B14F-4D97-AF65-F5344CB8AC3E}">
        <p14:creationId xmlns:p14="http://schemas.microsoft.com/office/powerpoint/2010/main" val="105440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Null-Move-Pruning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199" y="1690688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latin typeface="DM Sans" pitchFamily="2" charset="77"/>
              </a:rPr>
              <a:t>-   Doppelzug ist beim Schach i.d.R. von Vorteil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Eine Partei gewährt der Anderen einen Doppelzug, ist die resultierende Stellung nicht dementsprechend besser für die Doppelzug-Partei, so handelt es sich wahrscheinlich um keinen guten Zug -&gt; Der Suchstrang kann verworfen werden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Vorsicht ist geboten: Nicht in allen Stellungen ist ein Doppelzug von Vorteil: In Zugzwang-Stellungen funktioniert die genannte Heuristik nicht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Um dies zu umgehen, wird Null-Move-Pruning bei uns nicht im Endspiel verwendet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Beschleunigung der Suche ist in diesem Fall so groß, dass mögliche Fehler in Kauf genommen werden können</a:t>
            </a:r>
          </a:p>
        </p:txBody>
      </p:sp>
    </p:spTree>
    <p:extLst>
      <p:ext uri="{BB962C8B-B14F-4D97-AF65-F5344CB8AC3E}">
        <p14:creationId xmlns:p14="http://schemas.microsoft.com/office/powerpoint/2010/main" val="17671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Null-Move-Pruning: Benchmarks</a:t>
            </a:r>
          </a:p>
        </p:txBody>
      </p:sp>
      <p:graphicFrame>
        <p:nvGraphicFramePr>
          <p:cNvPr id="5" name="Tabelle 10">
            <a:extLst>
              <a:ext uri="{FF2B5EF4-FFF2-40B4-BE49-F238E27FC236}">
                <a16:creationId xmlns:a16="http://schemas.microsoft.com/office/drawing/2014/main" id="{E6F362F8-E630-3400-4481-A7E84FE29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011480"/>
              </p:ext>
            </p:extLst>
          </p:nvPr>
        </p:nvGraphicFramePr>
        <p:xfrm>
          <a:off x="2784226" y="1831255"/>
          <a:ext cx="6623547" cy="38493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50394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737866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805069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KI mit Null-Move-Pruning in ms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KI ohne Null-Move-Pruning in ms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8822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238</a:t>
                      </a:r>
                      <a:endParaRPr lang="de-DE" sz="800" dirty="0">
                        <a:effectLst/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890 </a:t>
                      </a:r>
                      <a:endParaRPr lang="de-DE" sz="800" dirty="0">
                        <a:effectLst/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7320 </a:t>
                      </a:r>
                      <a:endParaRPr lang="de-DE" sz="800" dirty="0">
                        <a:effectLst/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6912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7497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214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771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6788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201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663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7196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76531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3874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2463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10053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3912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2927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kern="1200" dirty="0">
                          <a:solidFill>
                            <a:schemeClr val="dk1"/>
                          </a:solidFill>
                          <a:effectLst/>
                          <a:latin typeface="DM Sans" pitchFamily="2" charset="77"/>
                          <a:ea typeface="+mn-ea"/>
                          <a:cs typeface="+mn-cs"/>
                        </a:rPr>
                        <a:t>9911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C5DBB205-F4D3-A640-A8E4-979400FF4163}"/>
              </a:ext>
            </a:extLst>
          </p:cNvPr>
          <p:cNvSpPr txBox="1"/>
          <p:nvPr/>
        </p:nvSpPr>
        <p:spPr>
          <a:xfrm>
            <a:off x="5253461" y="6003234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DM Sans" pitchFamily="2" charset="77"/>
              </a:rPr>
              <a:t>Durchschnittsmessung</a:t>
            </a:r>
          </a:p>
        </p:txBody>
      </p:sp>
    </p:spTree>
    <p:extLst>
      <p:ext uri="{BB962C8B-B14F-4D97-AF65-F5344CB8AC3E}">
        <p14:creationId xmlns:p14="http://schemas.microsoft.com/office/powerpoint/2010/main" val="3679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Monte-Carlo-Baumsuche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199" y="1690688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MCBS nur bedingt einsetzbar als Ersatz für Alpha-Beta -&gt; auf Basis simpler Tests hat sich herausgestellt, dass MCBS im Allgemeinen deutlich schlechter abschneidet als Alpha-Beta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Da MCBS mit längerer Suchzeit aber aufgrund höherer Suchtiefe ruhige Stellungen gut analysieren kann, haben wir eine Eröffnungsbibliothek auf Basis von MCBS erstellt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Wir lassen dabei den besten Zug für eine Eröffnungsstellung mit MCBS generieren und speichern diese anschließend in einem von uns festgelegten Format in einer .</a:t>
            </a:r>
            <a:r>
              <a:rPr lang="de-DE" dirty="0" err="1">
                <a:latin typeface="DM Sans" pitchFamily="2" charset="77"/>
              </a:rPr>
              <a:t>txt</a:t>
            </a:r>
            <a:r>
              <a:rPr lang="de-DE" dirty="0">
                <a:latin typeface="DM Sans" pitchFamily="2" charset="77"/>
              </a:rPr>
              <a:t>-Datei ab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dirty="0">
              <a:latin typeface="DM Sans" pitchFamily="2" charset="7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Zu MCBS: Nach einigen Tests haben sich die besten Ergebnisse für die Bibliothek mit der UCB2-Policy (Beta = 2) und einer Mindestanzahl an Iterationen von 100000 bewährt</a:t>
            </a:r>
          </a:p>
        </p:txBody>
      </p:sp>
    </p:spTree>
    <p:extLst>
      <p:ext uri="{BB962C8B-B14F-4D97-AF65-F5344CB8AC3E}">
        <p14:creationId xmlns:p14="http://schemas.microsoft.com/office/powerpoint/2010/main" val="266478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Monte-Carlo-Baumsuche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199" y="1690688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Folgende Routine wird zum Generieren der Eröffnungsbibliothek verwendet: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L ist eine Warteschlange mit Brettzuständen, welche in die Bibliothek aufgenommen werden sollen, zu Anfang beinhaltet L nur die Startstellung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So lange wie wir neue Stellungen in die Bibliothek hinzufügen wollen: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Generiere mittels MCBS eine Liste von Zügen M für den ersten Brettzustand B in L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Füge den besten Zug aus M zusammen mit B in die Bibliothek ein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Entferne B aus L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Führe jeweils die </a:t>
            </a:r>
            <a:r>
              <a:rPr lang="de-DE" dirty="0" err="1">
                <a:latin typeface="DM Sans" pitchFamily="2" charset="77"/>
              </a:rPr>
              <a:t>n</a:t>
            </a:r>
            <a:r>
              <a:rPr lang="de-DE" dirty="0">
                <a:latin typeface="DM Sans" pitchFamily="2" charset="77"/>
              </a:rPr>
              <a:t> besten Züge aus M auf B aus, speichere alle resultierenden Brettzustände in der Warteschlange L</a:t>
            </a:r>
          </a:p>
        </p:txBody>
      </p:sp>
    </p:spTree>
    <p:extLst>
      <p:ext uri="{BB962C8B-B14F-4D97-AF65-F5344CB8AC3E}">
        <p14:creationId xmlns:p14="http://schemas.microsoft.com/office/powerpoint/2010/main" val="158927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1240</Words>
  <Application>Microsoft Macintosh PowerPoint</Application>
  <PresentationFormat>Breitbild</PresentationFormat>
  <Paragraphs>175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DM Sans</vt:lpstr>
      <vt:lpstr>Office</vt:lpstr>
      <vt:lpstr>Projekt symbolische Künstliche Intelligenz Meilenstein 4 - Finale KI</vt:lpstr>
      <vt:lpstr>Inhalt</vt:lpstr>
      <vt:lpstr>Überblick: Umgesetzte KI-Techniken</vt:lpstr>
      <vt:lpstr>Überblick: Bewertungsfunktion</vt:lpstr>
      <vt:lpstr>Untersuchte Stellungen</vt:lpstr>
      <vt:lpstr>Null-Move-Pruning</vt:lpstr>
      <vt:lpstr>Null-Move-Pruning: Benchmarks</vt:lpstr>
      <vt:lpstr>Monte-Carlo-Baumsuche</vt:lpstr>
      <vt:lpstr>Monte-Carlo-Baumsuche</vt:lpstr>
      <vt:lpstr>Monte-Carlo-Baumsuche</vt:lpstr>
      <vt:lpstr>Evolutionäre Parameteroptimierung</vt:lpstr>
      <vt:lpstr>Evolutionäre Parameteroptimierung</vt:lpstr>
      <vt:lpstr>Evolutionäre Parameteroptimierung</vt:lpstr>
      <vt:lpstr>Evolutionäre Parameteroptimierung</vt:lpstr>
      <vt:lpstr>Evolutionäre Parameteroptimierung</vt:lpstr>
      <vt:lpstr>Ergebnisse</vt:lpstr>
      <vt:lpstr>Vergleich: Spielstärke</vt:lpstr>
      <vt:lpstr>Vergleich: Spielstärke</vt:lpstr>
      <vt:lpstr>Vergleich: Geschwindigkeit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Draier, Lia (SRH Hochschulen Berlin Student)</cp:lastModifiedBy>
  <cp:revision>740</cp:revision>
  <dcterms:created xsi:type="dcterms:W3CDTF">2023-05-07T14:15:26Z</dcterms:created>
  <dcterms:modified xsi:type="dcterms:W3CDTF">2023-07-19T19:36:01Z</dcterms:modified>
</cp:coreProperties>
</file>