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1" r:id="rId3"/>
    <p:sldId id="272" r:id="rId4"/>
    <p:sldId id="270" r:id="rId5"/>
    <p:sldId id="258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5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>
        <p:scale>
          <a:sx n="75" d="100"/>
          <a:sy n="75" d="100"/>
        </p:scale>
        <p:origin x="1128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A86B0-3CB5-C789-481B-3AD1C2243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3BE9A6-D9CC-A0AC-F0BA-8A1F0C07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1B088-09FB-5494-1D61-5BFCAD21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10A30-9971-AEFB-7343-859F8D06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2AA51C-76F2-68EA-F850-1D58B763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05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6E9EE-63F2-69FF-39E7-71608A3D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322629-F6AB-4733-1CFA-45F01C903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41CC93-5D3D-D3C9-4CDB-0E4186FC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D32C84-8260-16B1-C0C8-DFCE8762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DD091-1401-F5CC-08EC-2A5DAF0A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81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6E74DF-52F8-03A8-82F5-654EF1827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C156DE-4A2C-E264-E38A-BE0CA820C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FEDB68-C53E-3DF8-4F4F-72CBF894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78DED-4AE1-154D-D175-1E4E0714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5D121-D62C-000D-3AD3-BBEE1A3F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B42B9-B748-0E64-89A9-B0EFC023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A52E6-6287-99A8-9E5F-B9A2ABC6C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139DE0-C1CD-1F15-6E8A-6FDBC645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C66F82-3EBF-16AD-9261-C7762F6E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B86BB-B932-8527-1444-AF92ACDA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5E15C-4B20-C949-0219-331A4E67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FF742-7EEB-2FB6-3D01-7323F1A7F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54530-9E91-8742-BA1B-B4730E5D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90E27A-BF91-49AD-DF2C-27E60E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E349FA-255A-2ABC-1C7A-72E4C5CA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0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6BCBF-04C9-94F4-38D0-4E8C297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9FE78-8BB9-7E5C-7BE8-72DA280C6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2BEE64-7B2C-0CB0-5FB5-1A60BF669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E7DD6A-C3E2-875C-968C-69D4F56D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BC2D5E-9FF0-89AE-FFBE-86B0FADC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FB0D71-EE7F-B5AC-DAEE-8CD7FD39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71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524CB-6B93-D3FF-D340-E0460A80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CBB16B-746C-CC2B-F661-A3D569CC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DC526B-BCA9-6A12-5716-65250F840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90869E-4C68-878B-F30F-B334F5389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8751ED-A8B4-E8A9-32B5-1FB5F2D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3AB0FA-13B0-0263-B3FF-0C9898CE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B9F507-EF5A-5943-706A-114EA743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0EF95C-3DBE-0874-732F-8F595D41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14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BCC8B-3C39-0A25-370F-82594A9A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03F181-E983-CF51-B6C4-E9E665BA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29737-F2A2-7AC7-A821-8B4260E5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90B672-7A52-F535-1BC2-68CE1158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24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F7E3F1-F1FC-999F-208B-894B811C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DC2C3D-D6E2-EC9C-2B6A-A0F8AFC1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C3B008-AF06-D0FF-44F1-BAFF451E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36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A46BB-1444-9648-1523-7425D049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0D4B3C-2358-74B9-15B2-D0987416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3F92DA-1E9B-C2D3-F67F-971CA0649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1CC11E-A5D1-8829-0C71-4F4FE0F2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D6271D-1329-3B34-3805-7071F677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D12277-E3AD-8C76-DDA0-E879544D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03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9D445-4C70-AD50-9D66-BCF0878B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95C511-9CF8-C1F1-517D-671C6130D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A8CF24-25D2-3233-7D70-0ECF1E328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BBFAE-1C8E-7BCF-4057-BDE7A6CF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F019E6-1753-E910-67F2-483F35CA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D71222-0ECE-2087-61EA-2000513C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36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A07662-307D-D88E-0AF1-24C51D64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E3B79C-271F-73F8-B54F-18230DFF7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E32163-E19E-B886-58A1-5EEE158DC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8778-AD1E-48E6-A1B1-00A628170ED2}" type="datetimeFigureOut">
              <a:rPr lang="de-DE" smtClean="0"/>
              <a:t>18.06.2023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8AF35-DCCF-CDDA-FAFF-3860B65BE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A8F5BE-0A12-0257-9D99-224CA686D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38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AB03A-ED9E-6C85-B8B5-390779DE4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177" y="699078"/>
            <a:ext cx="10791645" cy="1387864"/>
          </a:xfrm>
        </p:spPr>
        <p:txBody>
          <a:bodyPr>
            <a:normAutofit fontScale="90000"/>
          </a:bodyPr>
          <a:lstStyle/>
          <a:p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Projekt symbolische Künstliche Intelligenz</a:t>
            </a:r>
            <a:b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</a:br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Meilenstein 3 - erweiterte KI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9A1E184-2A61-9FAC-48FA-D69A2D9BF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177" y="3429000"/>
            <a:ext cx="10791646" cy="197510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Gruppenname auf ISIS: </a:t>
            </a:r>
            <a:r>
              <a:rPr lang="de-DE" sz="1600" dirty="0">
                <a:latin typeface="DM Sans" pitchFamily="2" charset="77"/>
              </a:rPr>
              <a:t>F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Eigener Gruppenname: </a:t>
            </a:r>
            <a:r>
              <a:rPr lang="de-DE" sz="1600" dirty="0">
                <a:latin typeface="DM Sans" pitchFamily="2" charset="77"/>
              </a:rPr>
              <a:t>“Drücke F“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Gruppenmitglieder: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Tom Eschenbach (412905), Adam Knothe (412736), Patrick </a:t>
            </a:r>
            <a:r>
              <a:rPr lang="de-DE" sz="1600" dirty="0" err="1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Zdanowski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 (410378)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Programmiersprache: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Java (Version 17)</a:t>
            </a:r>
          </a:p>
        </p:txBody>
      </p:sp>
      <p:pic>
        <p:nvPicPr>
          <p:cNvPr id="4" name="Grafik 3" descr="Ein Bild, das Menschliches Gesicht, Person, Vorderkopf, Augenbraue enthält.&#10;&#10;Automatisch generierte Beschreibung">
            <a:extLst>
              <a:ext uri="{FF2B5EF4-FFF2-40B4-BE49-F238E27FC236}">
                <a16:creationId xmlns:a16="http://schemas.microsoft.com/office/drawing/2014/main" id="{CBF84007-CD41-405A-CC87-5A536BC95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20" y="2346960"/>
            <a:ext cx="1349502" cy="1719366"/>
          </a:xfrm>
          <a:prstGeom prst="rect">
            <a:avLst/>
          </a:prstGeom>
        </p:spPr>
      </p:pic>
      <p:pic>
        <p:nvPicPr>
          <p:cNvPr id="6" name="Grafik 5" descr="Ein Bild, das Menschliches Gesicht, Person, Wand, Kinn enthält.&#10;&#10;Automatisch generierte Beschreibung">
            <a:extLst>
              <a:ext uri="{FF2B5EF4-FFF2-40B4-BE49-F238E27FC236}">
                <a16:creationId xmlns:a16="http://schemas.microsoft.com/office/drawing/2014/main" id="{83D72329-84AE-535A-1CEA-727E5D14B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265" y="2346960"/>
            <a:ext cx="1289525" cy="1719366"/>
          </a:xfrm>
          <a:prstGeom prst="rect">
            <a:avLst/>
          </a:prstGeom>
        </p:spPr>
      </p:pic>
      <p:pic>
        <p:nvPicPr>
          <p:cNvPr id="9" name="Grafik 8" descr="Ein Bild, das Person, Menschliches Gesicht, Kleidung, draußen enthält.&#10;&#10;Automatisch generierte Beschreibung">
            <a:extLst>
              <a:ext uri="{FF2B5EF4-FFF2-40B4-BE49-F238E27FC236}">
                <a16:creationId xmlns:a16="http://schemas.microsoft.com/office/drawing/2014/main" id="{C57FCE23-6E61-E2CF-40C8-DBD1A1B28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329" y="2346960"/>
            <a:ext cx="1055452" cy="171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42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Ruhesuche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1B408BB-82CF-90DB-0B3F-3413CDF4146A}"/>
              </a:ext>
            </a:extLst>
          </p:cNvPr>
          <p:cNvSpPr txBox="1"/>
          <p:nvPr/>
        </p:nvSpPr>
        <p:spPr>
          <a:xfrm>
            <a:off x="838200" y="2716903"/>
            <a:ext cx="92766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Die Ruhesuche sorgt dafür, dass das Ergebnis unserer Alpha-Beta suche zuverlässiger wird. Bisher</a:t>
            </a:r>
          </a:p>
          <a:p>
            <a:r>
              <a:rPr lang="de-DE" dirty="0"/>
              <a:t>war das Ergebnis nur abhängig von der zuletzt erreichten Suchtiefe. Jetzt checken wir noch Züge,</a:t>
            </a:r>
          </a:p>
          <a:p>
            <a:r>
              <a:rPr lang="de-DE" dirty="0"/>
              <a:t>die mit einem hohen Materialvorteil schlagen können. Dadurch vermeiden wir es, einen Pfad</a:t>
            </a:r>
          </a:p>
          <a:p>
            <a:r>
              <a:rPr lang="de-DE" dirty="0"/>
              <a:t>einzuschlagen, der in einer ungünstigen Position für eine Wichtige Figur resultiert.</a:t>
            </a:r>
          </a:p>
          <a:p>
            <a:r>
              <a:rPr lang="de-DE" dirty="0"/>
              <a:t>Das soll die Spielstärke erhöhen.</a:t>
            </a:r>
          </a:p>
        </p:txBody>
      </p:sp>
    </p:spTree>
    <p:extLst>
      <p:ext uri="{BB962C8B-B14F-4D97-AF65-F5344CB8AC3E}">
        <p14:creationId xmlns:p14="http://schemas.microsoft.com/office/powerpoint/2010/main" val="2247428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Ruhesuche Benchmarks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933F05F8-44E1-BB10-45C9-6BFD3D426794}"/>
              </a:ext>
            </a:extLst>
          </p:cNvPr>
          <p:cNvGraphicFramePr>
            <a:graphicFrameLocks noGrp="1"/>
          </p:cNvGraphicFramePr>
          <p:nvPr/>
        </p:nvGraphicFramePr>
        <p:xfrm>
          <a:off x="701771" y="1877511"/>
          <a:ext cx="10788457" cy="434104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20829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  <a:gridCol w="818690">
                  <a:extLst>
                    <a:ext uri="{9D8B030D-6E8A-4147-A177-3AD203B41FA5}">
                      <a16:colId xmlns:a16="http://schemas.microsoft.com/office/drawing/2014/main" val="4052471787"/>
                    </a:ext>
                  </a:extLst>
                </a:gridCol>
                <a:gridCol w="744719">
                  <a:extLst>
                    <a:ext uri="{9D8B030D-6E8A-4147-A177-3AD203B41FA5}">
                      <a16:colId xmlns:a16="http://schemas.microsoft.com/office/drawing/2014/main" val="930014461"/>
                    </a:ext>
                  </a:extLst>
                </a:gridCol>
                <a:gridCol w="744719">
                  <a:extLst>
                    <a:ext uri="{9D8B030D-6E8A-4147-A177-3AD203B41FA5}">
                      <a16:colId xmlns:a16="http://schemas.microsoft.com/office/drawing/2014/main" val="374000630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Rechnerkonfiguration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Stellung</a:t>
                      </a:r>
                      <a:endParaRPr lang="de-D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Laufzeit in </a:t>
                      </a:r>
                      <a:r>
                        <a:rPr lang="de-DE" sz="1800" dirty="0" err="1"/>
                        <a:t>ms</a:t>
                      </a:r>
                      <a:r>
                        <a:rPr lang="de-DE" sz="1800" dirty="0"/>
                        <a:t> je nach Tiefe 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Positionen pro Sekunde je nach Tiefe 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Alpha-Beta </a:t>
                      </a:r>
                      <a:r>
                        <a:rPr lang="de-DE" sz="1800" dirty="0" err="1"/>
                        <a:t>Cutoffs</a:t>
                      </a:r>
                      <a:r>
                        <a:rPr lang="de-DE" sz="1800" dirty="0"/>
                        <a:t> je nach Tiefe 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03543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/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/>
                        <a:t>RAM: 32 GB</a:t>
                      </a:r>
                      <a:endParaRPr lang="de-DE" sz="14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36581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36581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  <a:tr h="346789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/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/>
                        <a:t>RAM: 32 GB</a:t>
                      </a:r>
                      <a:endParaRPr lang="de-DE" sz="14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491577"/>
                  </a:ext>
                </a:extLst>
              </a:tr>
              <a:tr h="34419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211126"/>
                  </a:ext>
                </a:extLst>
              </a:tr>
              <a:tr h="19340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0116083"/>
                  </a:ext>
                </a:extLst>
              </a:tr>
              <a:tr h="409006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/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/>
                        <a:t>RAM: 8 GB</a:t>
                      </a:r>
                      <a:endParaRPr lang="de-DE" sz="14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680508"/>
                  </a:ext>
                </a:extLst>
              </a:tr>
              <a:tr h="3130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999515"/>
                  </a:ext>
                </a:extLst>
              </a:tr>
              <a:tr h="3130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3612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82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Bewertungsfunktion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1B408BB-82CF-90DB-0B3F-3413CDF4146A}"/>
              </a:ext>
            </a:extLst>
          </p:cNvPr>
          <p:cNvSpPr txBox="1"/>
          <p:nvPr/>
        </p:nvSpPr>
        <p:spPr>
          <a:xfrm>
            <a:off x="838200" y="2716903"/>
            <a:ext cx="94449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Auch die Bewertungsfunktion wurde verbessert. Wir haben jetzt verschiedene Piece-Square-</a:t>
            </a:r>
            <a:r>
              <a:rPr lang="de-DE" dirty="0" err="1"/>
              <a:t>Tables</a:t>
            </a:r>
            <a:endParaRPr lang="de-DE" dirty="0"/>
          </a:p>
          <a:p>
            <a:r>
              <a:rPr lang="de-DE" dirty="0"/>
              <a:t>für die Startspiel + Mittelspiel und Endspiel, da in den verschiedenen Spielphasen die Figuren auch</a:t>
            </a:r>
          </a:p>
          <a:p>
            <a:r>
              <a:rPr lang="de-DE" dirty="0"/>
              <a:t>andere Bedeutungen haben. Außerdem wird die Mobilität von Figuren mit einberechnet.</a:t>
            </a:r>
          </a:p>
          <a:p>
            <a:r>
              <a:rPr lang="de-DE" dirty="0"/>
              <a:t>All das soll für eine bessere Spielstärke sorgen.</a:t>
            </a:r>
          </a:p>
        </p:txBody>
      </p:sp>
    </p:spTree>
    <p:extLst>
      <p:ext uri="{BB962C8B-B14F-4D97-AF65-F5344CB8AC3E}">
        <p14:creationId xmlns:p14="http://schemas.microsoft.com/office/powerpoint/2010/main" val="2492587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Bewertungsfunktion Benchmarks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933F05F8-44E1-BB10-45C9-6BFD3D426794}"/>
              </a:ext>
            </a:extLst>
          </p:cNvPr>
          <p:cNvGraphicFramePr>
            <a:graphicFrameLocks noGrp="1"/>
          </p:cNvGraphicFramePr>
          <p:nvPr/>
        </p:nvGraphicFramePr>
        <p:xfrm>
          <a:off x="701771" y="1877511"/>
          <a:ext cx="10788457" cy="434104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20829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  <a:gridCol w="818690">
                  <a:extLst>
                    <a:ext uri="{9D8B030D-6E8A-4147-A177-3AD203B41FA5}">
                      <a16:colId xmlns:a16="http://schemas.microsoft.com/office/drawing/2014/main" val="4052471787"/>
                    </a:ext>
                  </a:extLst>
                </a:gridCol>
                <a:gridCol w="744719">
                  <a:extLst>
                    <a:ext uri="{9D8B030D-6E8A-4147-A177-3AD203B41FA5}">
                      <a16:colId xmlns:a16="http://schemas.microsoft.com/office/drawing/2014/main" val="930014461"/>
                    </a:ext>
                  </a:extLst>
                </a:gridCol>
                <a:gridCol w="744719">
                  <a:extLst>
                    <a:ext uri="{9D8B030D-6E8A-4147-A177-3AD203B41FA5}">
                      <a16:colId xmlns:a16="http://schemas.microsoft.com/office/drawing/2014/main" val="374000630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Rechnerkonfiguration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Stellung</a:t>
                      </a:r>
                      <a:endParaRPr lang="de-D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Laufzeit in </a:t>
                      </a:r>
                      <a:r>
                        <a:rPr lang="de-DE" sz="1800" dirty="0" err="1"/>
                        <a:t>ms</a:t>
                      </a:r>
                      <a:r>
                        <a:rPr lang="de-DE" sz="1800" dirty="0"/>
                        <a:t> je nach Tiefe 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Positionen pro Sekunde je nach Tiefe 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Alpha-Beta </a:t>
                      </a:r>
                      <a:r>
                        <a:rPr lang="de-DE" sz="1800" dirty="0" err="1"/>
                        <a:t>Cutoffs</a:t>
                      </a:r>
                      <a:r>
                        <a:rPr lang="de-DE" sz="1800" dirty="0"/>
                        <a:t> je nach Tiefe 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03543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/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/>
                        <a:t>RAM: 32 GB</a:t>
                      </a:r>
                      <a:endParaRPr lang="de-DE" sz="14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36581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36581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  <a:tr h="346789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/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/>
                        <a:t>RAM: 32 GB</a:t>
                      </a:r>
                      <a:endParaRPr lang="de-DE" sz="14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491577"/>
                  </a:ext>
                </a:extLst>
              </a:tr>
              <a:tr h="34419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211126"/>
                  </a:ext>
                </a:extLst>
              </a:tr>
              <a:tr h="19340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0116083"/>
                  </a:ext>
                </a:extLst>
              </a:tr>
              <a:tr h="409006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/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/>
                        <a:t>RAM: 8 GB</a:t>
                      </a:r>
                      <a:endParaRPr lang="de-DE" sz="14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680508"/>
                  </a:ext>
                </a:extLst>
              </a:tr>
              <a:tr h="3130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999515"/>
                  </a:ext>
                </a:extLst>
              </a:tr>
              <a:tr h="3130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3612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101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Ausblick und 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3C1B38-B6C1-FCDB-1B7B-8A85D0E9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de-DE" sz="1600" dirty="0">
              <a:latin typeface="DM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49893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Link für den Screencast</a:t>
            </a:r>
          </a:p>
        </p:txBody>
      </p:sp>
    </p:spTree>
    <p:extLst>
      <p:ext uri="{BB962C8B-B14F-4D97-AF65-F5344CB8AC3E}">
        <p14:creationId xmlns:p14="http://schemas.microsoft.com/office/powerpoint/2010/main" val="80257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69543B-F61C-89FD-1511-2789F4DD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Benchmarks ohne Erweiterungen von diesem Meilenstein (zum Vergleich)</a:t>
            </a:r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25C5581A-6EA8-99A4-506D-A31DDF901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562340"/>
              </p:ext>
            </p:extLst>
          </p:nvPr>
        </p:nvGraphicFramePr>
        <p:xfrm>
          <a:off x="701771" y="1877511"/>
          <a:ext cx="10788457" cy="434104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20829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  <a:gridCol w="818690">
                  <a:extLst>
                    <a:ext uri="{9D8B030D-6E8A-4147-A177-3AD203B41FA5}">
                      <a16:colId xmlns:a16="http://schemas.microsoft.com/office/drawing/2014/main" val="4052471787"/>
                    </a:ext>
                  </a:extLst>
                </a:gridCol>
                <a:gridCol w="744719">
                  <a:extLst>
                    <a:ext uri="{9D8B030D-6E8A-4147-A177-3AD203B41FA5}">
                      <a16:colId xmlns:a16="http://schemas.microsoft.com/office/drawing/2014/main" val="930014461"/>
                    </a:ext>
                  </a:extLst>
                </a:gridCol>
                <a:gridCol w="744719">
                  <a:extLst>
                    <a:ext uri="{9D8B030D-6E8A-4147-A177-3AD203B41FA5}">
                      <a16:colId xmlns:a16="http://schemas.microsoft.com/office/drawing/2014/main" val="374000630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Rechnerkonfiguration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Stellung</a:t>
                      </a:r>
                      <a:endParaRPr lang="de-D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Laufzeit in </a:t>
                      </a:r>
                      <a:r>
                        <a:rPr lang="de-DE" sz="1800" dirty="0" err="1"/>
                        <a:t>ms</a:t>
                      </a:r>
                      <a:r>
                        <a:rPr lang="de-DE" sz="1800" dirty="0"/>
                        <a:t> je nach Tiefe 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Positionen pro Sekunde je nach Tiefe 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Alpha-Beta </a:t>
                      </a:r>
                      <a:r>
                        <a:rPr lang="de-DE" sz="1800" dirty="0" err="1"/>
                        <a:t>Cutoffs</a:t>
                      </a:r>
                      <a:r>
                        <a:rPr lang="de-DE" sz="1800" dirty="0"/>
                        <a:t> je nach Tiefe 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03543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/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/>
                        <a:t>RAM: 32 GB</a:t>
                      </a:r>
                      <a:endParaRPr lang="de-DE" sz="14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36581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36581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  <a:tr h="346789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/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/>
                        <a:t>RAM: 32 GB</a:t>
                      </a:r>
                      <a:endParaRPr lang="de-DE" sz="14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491577"/>
                  </a:ext>
                </a:extLst>
              </a:tr>
              <a:tr h="34419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211126"/>
                  </a:ext>
                </a:extLst>
              </a:tr>
              <a:tr h="19340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0116083"/>
                  </a:ext>
                </a:extLst>
              </a:tr>
              <a:tr h="409006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/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/>
                        <a:t>RAM: 8 GB</a:t>
                      </a:r>
                      <a:endParaRPr lang="de-DE" sz="14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680508"/>
                  </a:ext>
                </a:extLst>
              </a:tr>
              <a:tr h="3130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999515"/>
                  </a:ext>
                </a:extLst>
              </a:tr>
              <a:tr h="3130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3612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23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</a:t>
            </a:r>
            <a:r>
              <a:rPr lang="de-DE" dirty="0" err="1">
                <a:latin typeface="DM Sans" pitchFamily="2" charset="77"/>
              </a:rPr>
              <a:t>Tables</a:t>
            </a:r>
            <a:endParaRPr lang="de-DE" dirty="0">
              <a:latin typeface="DM Sans" pitchFamily="2" charset="77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1B408BB-82CF-90DB-0B3F-3413CDF4146A}"/>
              </a:ext>
            </a:extLst>
          </p:cNvPr>
          <p:cNvSpPr txBox="1"/>
          <p:nvPr/>
        </p:nvSpPr>
        <p:spPr>
          <a:xfrm>
            <a:off x="838200" y="2716903"/>
            <a:ext cx="89314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Als Transposition </a:t>
            </a:r>
            <a:r>
              <a:rPr lang="de-DE" dirty="0" err="1"/>
              <a:t>Tables</a:t>
            </a:r>
            <a:r>
              <a:rPr lang="de-DE" dirty="0"/>
              <a:t> verwenden wir 4 Hash Tabellen, 2 für schwarz und 2 für weiß.</a:t>
            </a:r>
          </a:p>
          <a:p>
            <a:r>
              <a:rPr lang="de-DE" dirty="0"/>
              <a:t>Wir speichern immer die zuletzt berechnete Bewertung für jede Position und die</a:t>
            </a:r>
          </a:p>
          <a:p>
            <a:r>
              <a:rPr lang="de-DE" dirty="0"/>
              <a:t>Bewertung, die mit der höchsten Suchtiefe erreicht wurde. Das Ganze dann für beide Farben.</a:t>
            </a:r>
          </a:p>
          <a:p>
            <a:r>
              <a:rPr lang="de-DE" dirty="0"/>
              <a:t>Bei einer Kollision werden die alten Werte einfach überschrieben. Da wir unsere Hash-Tabelle</a:t>
            </a:r>
          </a:p>
          <a:p>
            <a:r>
              <a:rPr lang="de-DE" dirty="0"/>
              <a:t>relativ groß gemacht haben, haben wir uns entschieden Kollisionen nicht zu behandeln, da</a:t>
            </a:r>
          </a:p>
          <a:p>
            <a:r>
              <a:rPr lang="de-DE" dirty="0"/>
              <a:t>diese selten auftreten und wir uns so in den meisten Fällen Rechenzeit sparen.</a:t>
            </a:r>
          </a:p>
        </p:txBody>
      </p:sp>
    </p:spTree>
    <p:extLst>
      <p:ext uri="{BB962C8B-B14F-4D97-AF65-F5344CB8AC3E}">
        <p14:creationId xmlns:p14="http://schemas.microsoft.com/office/powerpoint/2010/main" val="57366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</a:t>
            </a:r>
            <a:r>
              <a:rPr lang="de-DE" dirty="0" err="1">
                <a:latin typeface="DM Sans" pitchFamily="2" charset="77"/>
              </a:rPr>
              <a:t>Tables</a:t>
            </a:r>
            <a:r>
              <a:rPr lang="de-DE" dirty="0">
                <a:latin typeface="DM Sans" pitchFamily="2" charset="77"/>
              </a:rPr>
              <a:t> Benchmarks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933F05F8-44E1-BB10-45C9-6BFD3D426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863251"/>
              </p:ext>
            </p:extLst>
          </p:nvPr>
        </p:nvGraphicFramePr>
        <p:xfrm>
          <a:off x="701771" y="1877511"/>
          <a:ext cx="10788457" cy="434104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20829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  <a:gridCol w="818690">
                  <a:extLst>
                    <a:ext uri="{9D8B030D-6E8A-4147-A177-3AD203B41FA5}">
                      <a16:colId xmlns:a16="http://schemas.microsoft.com/office/drawing/2014/main" val="4052471787"/>
                    </a:ext>
                  </a:extLst>
                </a:gridCol>
                <a:gridCol w="744719">
                  <a:extLst>
                    <a:ext uri="{9D8B030D-6E8A-4147-A177-3AD203B41FA5}">
                      <a16:colId xmlns:a16="http://schemas.microsoft.com/office/drawing/2014/main" val="930014461"/>
                    </a:ext>
                  </a:extLst>
                </a:gridCol>
                <a:gridCol w="744719">
                  <a:extLst>
                    <a:ext uri="{9D8B030D-6E8A-4147-A177-3AD203B41FA5}">
                      <a16:colId xmlns:a16="http://schemas.microsoft.com/office/drawing/2014/main" val="374000630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Rechnerkonfiguration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Stellung</a:t>
                      </a:r>
                      <a:endParaRPr lang="de-D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Laufzeit in </a:t>
                      </a:r>
                      <a:r>
                        <a:rPr lang="de-DE" sz="1800" dirty="0" err="1"/>
                        <a:t>ms</a:t>
                      </a:r>
                      <a:r>
                        <a:rPr lang="de-DE" sz="1800" dirty="0"/>
                        <a:t> je nach Tiefe 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Positionen pro Sekunde je nach Tiefe 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Alpha-Beta </a:t>
                      </a:r>
                      <a:r>
                        <a:rPr lang="de-DE" sz="1800" dirty="0" err="1"/>
                        <a:t>Cutoffs</a:t>
                      </a:r>
                      <a:r>
                        <a:rPr lang="de-DE" sz="1800" dirty="0"/>
                        <a:t> je nach Tiefe 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03543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/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/>
                        <a:t>RAM: 32 GB</a:t>
                      </a:r>
                      <a:endParaRPr lang="de-DE" sz="14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36581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36581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  <a:tr h="346789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/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/>
                        <a:t>RAM: 32 GB</a:t>
                      </a:r>
                      <a:endParaRPr lang="de-DE" sz="14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491577"/>
                  </a:ext>
                </a:extLst>
              </a:tr>
              <a:tr h="34419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211126"/>
                  </a:ext>
                </a:extLst>
              </a:tr>
              <a:tr h="19340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0116083"/>
                  </a:ext>
                </a:extLst>
              </a:tr>
              <a:tr h="409006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/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/>
                        <a:t>RAM: 8 GB</a:t>
                      </a:r>
                      <a:endParaRPr lang="de-DE" sz="14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680508"/>
                  </a:ext>
                </a:extLst>
              </a:tr>
              <a:tr h="3130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999515"/>
                  </a:ext>
                </a:extLst>
              </a:tr>
              <a:tr h="3130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3612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51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1B408BB-82CF-90DB-0B3F-3413CDF4146A}"/>
              </a:ext>
            </a:extLst>
          </p:cNvPr>
          <p:cNvSpPr txBox="1"/>
          <p:nvPr/>
        </p:nvSpPr>
        <p:spPr>
          <a:xfrm>
            <a:off x="838200" y="2716903"/>
            <a:ext cx="101046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Bei der iterativen Tiefensuche werden unsere Züge jetzt sortiert. Als erstes wird der beste Eintrag der</a:t>
            </a:r>
          </a:p>
          <a:p>
            <a:r>
              <a:rPr lang="de-DE" dirty="0"/>
              <a:t>Transposition-Table untersucht (wenn vorhanden), da dieser am schnellsten zu berechnen ist und auch</a:t>
            </a:r>
          </a:p>
          <a:p>
            <a:r>
              <a:rPr lang="de-DE" dirty="0"/>
              <a:t>bisher als guter Zug empfunden wurde. Danach werden alle Schlagenden Züge untersucht. Diese werden</a:t>
            </a:r>
          </a:p>
          <a:p>
            <a:r>
              <a:rPr lang="de-DE" dirty="0"/>
              <a:t>Sortiert nach der Differenz von der Wertigkeit der geschlagenen Figur und der Wertigkeit der schlagenden</a:t>
            </a:r>
          </a:p>
          <a:p>
            <a:r>
              <a:rPr lang="de-DE" dirty="0"/>
              <a:t>Figur. Daher untersuchen wir zuerst Züge, die uns einen Materialvorteil verschaffen, ohne das eigene</a:t>
            </a:r>
          </a:p>
          <a:p>
            <a:r>
              <a:rPr lang="de-DE" dirty="0"/>
              <a:t>Material zu gefährden. Am Schluss kommen die restlichen Züge, da schlagende Züge uns eher zum Sieg</a:t>
            </a:r>
          </a:p>
          <a:p>
            <a:r>
              <a:rPr lang="de-DE" dirty="0"/>
              <a:t>verhelfen.</a:t>
            </a:r>
          </a:p>
          <a:p>
            <a:r>
              <a:rPr lang="de-DE" dirty="0"/>
              <a:t>Die Sortierung soll dafür sorgen, Alpha oder Beta </a:t>
            </a:r>
            <a:r>
              <a:rPr lang="de-DE" dirty="0" err="1"/>
              <a:t>Cutoffs</a:t>
            </a:r>
            <a:r>
              <a:rPr lang="de-DE" dirty="0"/>
              <a:t> zu maximieren.</a:t>
            </a:r>
          </a:p>
        </p:txBody>
      </p:sp>
    </p:spTree>
    <p:extLst>
      <p:ext uri="{BB962C8B-B14F-4D97-AF65-F5344CB8AC3E}">
        <p14:creationId xmlns:p14="http://schemas.microsoft.com/office/powerpoint/2010/main" val="31099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 Benchmarks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933F05F8-44E1-BB10-45C9-6BFD3D426794}"/>
              </a:ext>
            </a:extLst>
          </p:cNvPr>
          <p:cNvGraphicFramePr>
            <a:graphicFrameLocks noGrp="1"/>
          </p:cNvGraphicFramePr>
          <p:nvPr/>
        </p:nvGraphicFramePr>
        <p:xfrm>
          <a:off x="701771" y="1877511"/>
          <a:ext cx="10788457" cy="434104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20829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  <a:gridCol w="818690">
                  <a:extLst>
                    <a:ext uri="{9D8B030D-6E8A-4147-A177-3AD203B41FA5}">
                      <a16:colId xmlns:a16="http://schemas.microsoft.com/office/drawing/2014/main" val="4052471787"/>
                    </a:ext>
                  </a:extLst>
                </a:gridCol>
                <a:gridCol w="744719">
                  <a:extLst>
                    <a:ext uri="{9D8B030D-6E8A-4147-A177-3AD203B41FA5}">
                      <a16:colId xmlns:a16="http://schemas.microsoft.com/office/drawing/2014/main" val="930014461"/>
                    </a:ext>
                  </a:extLst>
                </a:gridCol>
                <a:gridCol w="744719">
                  <a:extLst>
                    <a:ext uri="{9D8B030D-6E8A-4147-A177-3AD203B41FA5}">
                      <a16:colId xmlns:a16="http://schemas.microsoft.com/office/drawing/2014/main" val="374000630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Rechnerkonfiguration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Stellung</a:t>
                      </a:r>
                      <a:endParaRPr lang="de-D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Laufzeit in </a:t>
                      </a:r>
                      <a:r>
                        <a:rPr lang="de-DE" sz="1800" dirty="0" err="1"/>
                        <a:t>ms</a:t>
                      </a:r>
                      <a:r>
                        <a:rPr lang="de-DE" sz="1800" dirty="0"/>
                        <a:t> je nach Tiefe 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Positionen pro Sekunde je nach Tiefe 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Alpha-Beta </a:t>
                      </a:r>
                      <a:r>
                        <a:rPr lang="de-DE" sz="1800" dirty="0" err="1"/>
                        <a:t>Cutoffs</a:t>
                      </a:r>
                      <a:r>
                        <a:rPr lang="de-DE" sz="1800" dirty="0"/>
                        <a:t> je nach Tiefe 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03543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/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/>
                        <a:t>RAM: 32 GB</a:t>
                      </a:r>
                      <a:endParaRPr lang="de-DE" sz="14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36581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36581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  <a:tr h="346789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/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/>
                        <a:t>RAM: 32 GB</a:t>
                      </a:r>
                      <a:endParaRPr lang="de-DE" sz="14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491577"/>
                  </a:ext>
                </a:extLst>
              </a:tr>
              <a:tr h="34419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211126"/>
                  </a:ext>
                </a:extLst>
              </a:tr>
              <a:tr h="19340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0116083"/>
                  </a:ext>
                </a:extLst>
              </a:tr>
              <a:tr h="409006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/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/>
                        <a:t>RAM: 8 GB</a:t>
                      </a:r>
                      <a:endParaRPr lang="de-DE" sz="14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680508"/>
                  </a:ext>
                </a:extLst>
              </a:tr>
              <a:tr h="3130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999515"/>
                  </a:ext>
                </a:extLst>
              </a:tr>
              <a:tr h="3130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3612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774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DM Sans" pitchFamily="2" charset="77"/>
              </a:rPr>
              <a:t>Principal</a:t>
            </a:r>
            <a:r>
              <a:rPr lang="de-DE" dirty="0">
                <a:latin typeface="DM Sans" pitchFamily="2" charset="77"/>
              </a:rPr>
              <a:t> Variation Search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1B408BB-82CF-90DB-0B3F-3413CDF4146A}"/>
              </a:ext>
            </a:extLst>
          </p:cNvPr>
          <p:cNvSpPr txBox="1"/>
          <p:nvPr/>
        </p:nvSpPr>
        <p:spPr>
          <a:xfrm>
            <a:off x="838200" y="2716903"/>
            <a:ext cx="9652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Wir haben die Prinzipal Variation Search hinzugefügt, um die Rechenzeit zu verkürzen, da Züge zuerst</a:t>
            </a:r>
          </a:p>
          <a:p>
            <a:r>
              <a:rPr lang="de-DE" dirty="0"/>
              <a:t>schnell untersucht werden, um herauszufinden, ob eine Verbesserung überhaupt möglich ist.</a:t>
            </a:r>
          </a:p>
          <a:p>
            <a:r>
              <a:rPr lang="de-DE" dirty="0"/>
              <a:t>Ansonsten können wir uns die Untersuchung des Zuges sparen.</a:t>
            </a:r>
          </a:p>
        </p:txBody>
      </p:sp>
    </p:spTree>
    <p:extLst>
      <p:ext uri="{BB962C8B-B14F-4D97-AF65-F5344CB8AC3E}">
        <p14:creationId xmlns:p14="http://schemas.microsoft.com/office/powerpoint/2010/main" val="417420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DM Sans" pitchFamily="2" charset="77"/>
              </a:rPr>
              <a:t>Principal</a:t>
            </a:r>
            <a:r>
              <a:rPr lang="de-DE" dirty="0">
                <a:latin typeface="DM Sans" pitchFamily="2" charset="77"/>
              </a:rPr>
              <a:t> Variation Search Benchmarks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933F05F8-44E1-BB10-45C9-6BFD3D426794}"/>
              </a:ext>
            </a:extLst>
          </p:cNvPr>
          <p:cNvGraphicFramePr>
            <a:graphicFrameLocks noGrp="1"/>
          </p:cNvGraphicFramePr>
          <p:nvPr/>
        </p:nvGraphicFramePr>
        <p:xfrm>
          <a:off x="701771" y="1877511"/>
          <a:ext cx="10788457" cy="434104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20829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  <a:gridCol w="818690">
                  <a:extLst>
                    <a:ext uri="{9D8B030D-6E8A-4147-A177-3AD203B41FA5}">
                      <a16:colId xmlns:a16="http://schemas.microsoft.com/office/drawing/2014/main" val="4052471787"/>
                    </a:ext>
                  </a:extLst>
                </a:gridCol>
                <a:gridCol w="744719">
                  <a:extLst>
                    <a:ext uri="{9D8B030D-6E8A-4147-A177-3AD203B41FA5}">
                      <a16:colId xmlns:a16="http://schemas.microsoft.com/office/drawing/2014/main" val="930014461"/>
                    </a:ext>
                  </a:extLst>
                </a:gridCol>
                <a:gridCol w="744719">
                  <a:extLst>
                    <a:ext uri="{9D8B030D-6E8A-4147-A177-3AD203B41FA5}">
                      <a16:colId xmlns:a16="http://schemas.microsoft.com/office/drawing/2014/main" val="374000630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Rechnerkonfiguration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Stellung</a:t>
                      </a:r>
                      <a:endParaRPr lang="de-D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Laufzeit in </a:t>
                      </a:r>
                      <a:r>
                        <a:rPr lang="de-DE" sz="1800" dirty="0" err="1"/>
                        <a:t>ms</a:t>
                      </a:r>
                      <a:r>
                        <a:rPr lang="de-DE" sz="1800" dirty="0"/>
                        <a:t> je nach Tiefe 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Positionen pro Sekunde je nach Tiefe 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Alpha-Beta </a:t>
                      </a:r>
                      <a:r>
                        <a:rPr lang="de-DE" sz="1800" dirty="0" err="1"/>
                        <a:t>Cutoffs</a:t>
                      </a:r>
                      <a:r>
                        <a:rPr lang="de-DE" sz="1800" dirty="0"/>
                        <a:t> je nach Tiefe 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03543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/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/>
                        <a:t>RAM: 32 GB</a:t>
                      </a:r>
                      <a:endParaRPr lang="de-DE" sz="14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36581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36581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  <a:tr h="346789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/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/>
                        <a:t>RAM: 32 GB</a:t>
                      </a:r>
                      <a:endParaRPr lang="de-DE" sz="14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491577"/>
                  </a:ext>
                </a:extLst>
              </a:tr>
              <a:tr h="34419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211126"/>
                  </a:ext>
                </a:extLst>
              </a:tr>
              <a:tr h="19340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0116083"/>
                  </a:ext>
                </a:extLst>
              </a:tr>
              <a:tr h="409006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/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/>
                        <a:t>RAM: 8 GB</a:t>
                      </a:r>
                      <a:endParaRPr lang="de-DE" sz="14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680508"/>
                  </a:ext>
                </a:extLst>
              </a:tr>
              <a:tr h="3130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999515"/>
                  </a:ext>
                </a:extLst>
              </a:tr>
              <a:tr h="3130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3612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871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935</Words>
  <Application>Microsoft Office PowerPoint</Application>
  <PresentationFormat>Breitbild</PresentationFormat>
  <Paragraphs>218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DM Sans</vt:lpstr>
      <vt:lpstr>Office</vt:lpstr>
      <vt:lpstr>Projekt symbolische Künstliche Intelligenz Meilenstein 3 - erweiterte KI</vt:lpstr>
      <vt:lpstr>Link für den Screencast</vt:lpstr>
      <vt:lpstr>Benchmarks ohne Erweiterungen von diesem Meilenstein (zum Vergleich)</vt:lpstr>
      <vt:lpstr>Transposition Tables</vt:lpstr>
      <vt:lpstr>Transposition Tables Benchmarks</vt:lpstr>
      <vt:lpstr>Zugsortierung</vt:lpstr>
      <vt:lpstr>Zugsortierung Benchmarks</vt:lpstr>
      <vt:lpstr>Principal Variation Search</vt:lpstr>
      <vt:lpstr>Principal Variation Search Benchmarks</vt:lpstr>
      <vt:lpstr>Ruhesuche</vt:lpstr>
      <vt:lpstr>Ruhesuche Benchmarks</vt:lpstr>
      <vt:lpstr>Bewertungsfunktion</vt:lpstr>
      <vt:lpstr>Bewertungsfunktion Benchmarks</vt:lpstr>
      <vt:lpstr>Ausblick und nächste Schritte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symbolische Künstliche Intelligenz Meilenstein 1 - Dummy KI</dc:title>
  <dc:creator>Tom Eschenbach</dc:creator>
  <cp:lastModifiedBy>Tom Eschenbach</cp:lastModifiedBy>
  <cp:revision>159</cp:revision>
  <dcterms:created xsi:type="dcterms:W3CDTF">2023-05-07T14:15:26Z</dcterms:created>
  <dcterms:modified xsi:type="dcterms:W3CDTF">2023-06-18T16:10:40Z</dcterms:modified>
</cp:coreProperties>
</file>