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5" r:id="rId4"/>
    <p:sldId id="266" r:id="rId5"/>
    <p:sldId id="268" r:id="rId6"/>
    <p:sldId id="267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21.05.23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2 - Basis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Benchmarks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F45AFD-A7C5-BADF-B2B9-B7777542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99179"/>
              </p:ext>
            </p:extLst>
          </p:nvPr>
        </p:nvGraphicFramePr>
        <p:xfrm>
          <a:off x="838200" y="1928272"/>
          <a:ext cx="10515600" cy="299802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  <a:gridCol w="2557272">
                  <a:extLst>
                    <a:ext uri="{9D8B030D-6E8A-4147-A177-3AD203B41FA5}">
                      <a16:colId xmlns:a16="http://schemas.microsoft.com/office/drawing/2014/main" val="66889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Rechnerkonfiguration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1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2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3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0.011127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0.009938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0.007215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8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0,014271ms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0,024283ms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0,015082ms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C7D70F1-0D43-F854-578D-D28757DE5231}"/>
              </a:ext>
            </a:extLst>
          </p:cNvPr>
          <p:cNvSpPr txBox="1"/>
          <p:nvPr/>
        </p:nvSpPr>
        <p:spPr>
          <a:xfrm>
            <a:off x="838200" y="556869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DM Sans" pitchFamily="2" charset="77"/>
              </a:rPr>
              <a:t>Stellung 1:	2k5/6q1/3P1P2/4N3/8/1K6/8/8 w - - 0 1</a:t>
            </a:r>
          </a:p>
          <a:p>
            <a:r>
              <a:rPr lang="de-DE" dirty="0">
                <a:latin typeface="DM Sans" pitchFamily="2" charset="77"/>
              </a:rPr>
              <a:t>Stellung 2: 	4r1k1/1bqr1pbp/p2p2p1/4p1B1/2p1P3/PnP2N1P/BP2QPP1/3RR1K1 w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r>
              <a:rPr lang="de-DE" dirty="0">
                <a:latin typeface="DM Sans" pitchFamily="2" charset="77"/>
              </a:rPr>
              <a:t>Stellung 3: 	</a:t>
            </a:r>
            <a:r>
              <a:rPr lang="pt-BR" dirty="0">
                <a:latin typeface="DM Sans" pitchFamily="2" charset="77"/>
              </a:rPr>
              <a:t>6k1/r4ppp/r7/1b6/8/8/4QPPP/4R1K1 w - - 0 1</a:t>
            </a:r>
            <a:endParaRPr lang="de-DE" dirty="0">
              <a:effectLst/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668F8945-82CB-7313-9D02-2F4844F08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5608"/>
              </p:ext>
            </p:extLst>
          </p:nvPr>
        </p:nvGraphicFramePr>
        <p:xfrm>
          <a:off x="1635619" y="1690688"/>
          <a:ext cx="8920761" cy="39466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86659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169956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853265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ms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Stellungen pro Sekunde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4,018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69,775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1066,056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102524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86721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92228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29,503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1184,344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45761,745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51046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48702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48211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16,262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544,305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19260,375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62074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61905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52654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EC573C81-5210-9A98-20E2-3042824C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MiniMax (ohne Cutoffs) Benchmarks</a:t>
            </a:r>
          </a:p>
        </p:txBody>
      </p:sp>
    </p:spTree>
    <p:extLst>
      <p:ext uri="{BB962C8B-B14F-4D97-AF65-F5344CB8AC3E}">
        <p14:creationId xmlns:p14="http://schemas.microsoft.com/office/powerpoint/2010/main" val="125999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11">
            <a:extLst>
              <a:ext uri="{FF2B5EF4-FFF2-40B4-BE49-F238E27FC236}">
                <a16:creationId xmlns:a16="http://schemas.microsoft.com/office/drawing/2014/main" id="{03783885-12AE-EC99-F91D-4AE98D44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60028"/>
              </p:ext>
            </p:extLst>
          </p:nvPr>
        </p:nvGraphicFramePr>
        <p:xfrm>
          <a:off x="1676040" y="1690688"/>
          <a:ext cx="8839919" cy="39466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018635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27418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ms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Stellungen pro Sekunde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9.840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15.354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101.723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6.743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213.551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3881.854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2.257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36.297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368.572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4,392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22,342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156,824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25456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33234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54069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14,264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354,884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6899,813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41539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40410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49367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4,009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65,313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641,174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65781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66569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59179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E92E3D90-F69F-A022-BBD0-9FE30C5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AlphaBeta (mit Cutoffs) Benchmarks</a:t>
            </a:r>
          </a:p>
        </p:txBody>
      </p:sp>
    </p:spTree>
    <p:extLst>
      <p:ext uri="{BB962C8B-B14F-4D97-AF65-F5344CB8AC3E}">
        <p14:creationId xmlns:p14="http://schemas.microsoft.com/office/powerpoint/2010/main" val="353245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11">
            <a:extLst>
              <a:ext uri="{FF2B5EF4-FFF2-40B4-BE49-F238E27FC236}">
                <a16:creationId xmlns:a16="http://schemas.microsoft.com/office/drawing/2014/main" id="{03783885-12AE-EC99-F91D-4AE98D44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80847"/>
              </p:ext>
            </p:extLst>
          </p:nvPr>
        </p:nvGraphicFramePr>
        <p:xfrm>
          <a:off x="2856781" y="2502235"/>
          <a:ext cx="6478438" cy="1920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018635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27418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Anzahl untersuchter Stellungen je nach Suchtiefe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Bester Zug je nach Suchtiefe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E92E3D90-F69F-A022-BBD0-9FE30C5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DM Sans" pitchFamily="2" charset="77"/>
              </a:rPr>
              <a:t>Bester Zug und Anzahl untersuchter Stellungen</a:t>
            </a:r>
          </a:p>
        </p:txBody>
      </p:sp>
    </p:spTree>
    <p:extLst>
      <p:ext uri="{BB962C8B-B14F-4D97-AF65-F5344CB8AC3E}">
        <p14:creationId xmlns:p14="http://schemas.microsoft.com/office/powerpoint/2010/main" val="255859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1">
            <a:extLst>
              <a:ext uri="{FF2B5EF4-FFF2-40B4-BE49-F238E27FC236}">
                <a16:creationId xmlns:a16="http://schemas.microsoft.com/office/drawing/2014/main" id="{6A0B03C6-5649-C375-B5F5-F62094A9E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85528"/>
              </p:ext>
            </p:extLst>
          </p:nvPr>
        </p:nvGraphicFramePr>
        <p:xfrm>
          <a:off x="1676040" y="1690688"/>
          <a:ext cx="8839919" cy="45562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81972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988659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Zeitersparnis durch Cutoff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Gesparte Stellungsuntersuchungen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-9,31%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67,98%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85,29%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207 (56,25%)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4781 (87,5%)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87997 (86,25%)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51,65%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70,04%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84,92%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932 (61,07%)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39566 (68,19%)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1872077 (84,64%)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75,35%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88%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96,67%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759 (77,05%)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29147 (87,92%)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997652 (96,32%)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8" name="Titel 7">
            <a:extLst>
              <a:ext uri="{FF2B5EF4-FFF2-40B4-BE49-F238E27FC236}">
                <a16:creationId xmlns:a16="http://schemas.microsoft.com/office/drawing/2014/main" id="{E9D6B9D4-3108-9C97-88F4-83BA9553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Vergleich MiniMax und AlphaBeta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004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Weiterentwicklung: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Beschleunigte Stellungsbewertung mittels Transposition Tables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Weiterentwicklung der Stellungsbewertung: Mobilität der Figuren, Figurenwertigkeit in Abhängigkeit der Spielphase / Bauernstruktur, Berücksichtigung weiterer Strukturen (z.B. offene Linien für Türme, Outposts für Springer, lange Diagonalen für Läufer, …), Bessere Bewertung der Königsposition in Bezug auf King-Of-The-Hill-Spielmodus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Zugsortierung für Alpha-Beta-Suche bei iterativer Tiefensuche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Minimal-</a:t>
            </a:r>
            <a:r>
              <a:rPr lang="de-DE" sz="1600" dirty="0" err="1">
                <a:latin typeface="DM Sans" pitchFamily="2" charset="77"/>
              </a:rPr>
              <a:t>Window</a:t>
            </a:r>
            <a:r>
              <a:rPr lang="de-DE" sz="1600" dirty="0">
                <a:latin typeface="DM Sans" pitchFamily="2" charset="77"/>
              </a:rPr>
              <a:t>-Methode zur Förderung von Cutoffs während der Alpha-Beta-Suche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Ggf. Einführung von Benchmarks zum Testen der Spielstärke der KI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Macintosh PowerPoint</Application>
  <PresentationFormat>Breitbild</PresentationFormat>
  <Paragraphs>189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DM Sans</vt:lpstr>
      <vt:lpstr>Office</vt:lpstr>
      <vt:lpstr>Projekt symbolische Künstliche Intelligenz Meilenstein 2 - Basis KI</vt:lpstr>
      <vt:lpstr>Bewertungsfunktion Benchmarks</vt:lpstr>
      <vt:lpstr>MiniMax (ohne Cutoffs) Benchmarks</vt:lpstr>
      <vt:lpstr>AlphaBeta (mit Cutoffs) Benchmarks</vt:lpstr>
      <vt:lpstr>Bester Zug und Anzahl untersuchter Stellungen</vt:lpstr>
      <vt:lpstr>Vergleich MiniMax und AlphaBeta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Draier, Lia (SRH Hochschulen Berlin Student)</cp:lastModifiedBy>
  <cp:revision>111</cp:revision>
  <dcterms:created xsi:type="dcterms:W3CDTF">2023-05-07T14:15:26Z</dcterms:created>
  <dcterms:modified xsi:type="dcterms:W3CDTF">2023-05-21T12:51:02Z</dcterms:modified>
</cp:coreProperties>
</file>