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5" r:id="rId4"/>
    <p:sldId id="266" r:id="rId5"/>
    <p:sldId id="268" r:id="rId6"/>
    <p:sldId id="267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2 - Basis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  <p:pic>
        <p:nvPicPr>
          <p:cNvPr id="4" name="Grafik 3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BF84007-CD41-405A-CC87-5A536BC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0" y="2346960"/>
            <a:ext cx="1349502" cy="1719366"/>
          </a:xfrm>
          <a:prstGeom prst="rect">
            <a:avLst/>
          </a:prstGeom>
        </p:spPr>
      </p:pic>
      <p:pic>
        <p:nvPicPr>
          <p:cNvPr id="6" name="Grafik 5" descr="Ein Bild, das Menschliches Gesicht, Person, Wand, Kinn enthält.&#10;&#10;Automatisch generierte Beschreibung">
            <a:extLst>
              <a:ext uri="{FF2B5EF4-FFF2-40B4-BE49-F238E27FC236}">
                <a16:creationId xmlns:a16="http://schemas.microsoft.com/office/drawing/2014/main" id="{83D72329-84AE-535A-1CEA-727E5D1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5" y="2346960"/>
            <a:ext cx="1289525" cy="1719366"/>
          </a:xfrm>
          <a:prstGeom prst="rect">
            <a:avLst/>
          </a:prstGeom>
        </p:spPr>
      </p:pic>
      <p:pic>
        <p:nvPicPr>
          <p:cNvPr id="9" name="Grafik 8" descr="Ein Bild, das Person, Menschliches Gesicht, Kleidung, draußen enthält.&#10;&#10;Automatisch generierte Beschreibung">
            <a:extLst>
              <a:ext uri="{FF2B5EF4-FFF2-40B4-BE49-F238E27FC236}">
                <a16:creationId xmlns:a16="http://schemas.microsoft.com/office/drawing/2014/main" id="{C57FCE23-6E61-E2CF-40C8-DBD1A1B28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29" y="2346960"/>
            <a:ext cx="1055452" cy="1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Benchmarks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7F45AFD-A7C5-BADF-B2B9-B7777542A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833138"/>
              </p:ext>
            </p:extLst>
          </p:nvPr>
        </p:nvGraphicFramePr>
        <p:xfrm>
          <a:off x="838200" y="1928272"/>
          <a:ext cx="10515600" cy="299802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01696">
                  <a:extLst>
                    <a:ext uri="{9D8B030D-6E8A-4147-A177-3AD203B41FA5}">
                      <a16:colId xmlns:a16="http://schemas.microsoft.com/office/drawing/2014/main" val="3039502522"/>
                    </a:ext>
                  </a:extLst>
                </a:gridCol>
                <a:gridCol w="2496312">
                  <a:extLst>
                    <a:ext uri="{9D8B030D-6E8A-4147-A177-3AD203B41FA5}">
                      <a16:colId xmlns:a16="http://schemas.microsoft.com/office/drawing/2014/main" val="56649565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529561781"/>
                    </a:ext>
                  </a:extLst>
                </a:gridCol>
                <a:gridCol w="2557272">
                  <a:extLst>
                    <a:ext uri="{9D8B030D-6E8A-4147-A177-3AD203B41FA5}">
                      <a16:colId xmlns:a16="http://schemas.microsoft.com/office/drawing/2014/main" val="66889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Rechnerkonfiguration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1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2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3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 0.011127 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 0.009938 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 0.007215 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err="1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err="1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err="1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4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8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0,018165ms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0,033509ms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0,017521ms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596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C7D70F1-0D43-F854-578D-D28757DE5231}"/>
              </a:ext>
            </a:extLst>
          </p:cNvPr>
          <p:cNvSpPr txBox="1"/>
          <p:nvPr/>
        </p:nvSpPr>
        <p:spPr>
          <a:xfrm>
            <a:off x="838200" y="556869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DM Sans" pitchFamily="2" charset="77"/>
              </a:rPr>
              <a:t>Stellung 1:	2k5/6q1/3P1P2/4N3/8/1K6/8/8 w - - 0 1</a:t>
            </a:r>
          </a:p>
          <a:p>
            <a:r>
              <a:rPr lang="de-DE" dirty="0">
                <a:latin typeface="DM Sans" pitchFamily="2" charset="77"/>
              </a:rPr>
              <a:t>Stellung 2: 	4r1k1/1bqr1pbp/p2p2p1/4p1B1/2p1P3/PnP2N1P/BP2QPP1/3RR1K1 w </a:t>
            </a:r>
            <a:r>
              <a:rPr lang="de-DE" dirty="0" err="1">
                <a:latin typeface="DM Sans" pitchFamily="2" charset="77"/>
              </a:rPr>
              <a:t>Qq</a:t>
            </a:r>
            <a:r>
              <a:rPr lang="de-DE" dirty="0">
                <a:latin typeface="DM Sans" pitchFamily="2" charset="77"/>
              </a:rPr>
              <a:t> - 0 1</a:t>
            </a:r>
          </a:p>
          <a:p>
            <a:r>
              <a:rPr lang="de-DE" dirty="0">
                <a:latin typeface="DM Sans" pitchFamily="2" charset="77"/>
              </a:rPr>
              <a:t>Stellung 3: 	</a:t>
            </a:r>
            <a:r>
              <a:rPr lang="pt-BR" dirty="0">
                <a:latin typeface="DM Sans" pitchFamily="2" charset="77"/>
              </a:rPr>
              <a:t>6k1/r4ppp/r7/1b6/8/8/4QPPP/4R1K1 w - - 0 1</a:t>
            </a:r>
            <a:endParaRPr lang="de-DE" dirty="0">
              <a:effectLst/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445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668F8945-82CB-7313-9D02-2F4844F08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567785"/>
              </p:ext>
            </p:extLst>
          </p:nvPr>
        </p:nvGraphicFramePr>
        <p:xfrm>
          <a:off x="1635619" y="1690688"/>
          <a:ext cx="8920761" cy="394660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866595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1169956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853265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Laufzeit in ms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Stellungen pro Sekunde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3.89526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62.04666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1133.41844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94474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88063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90014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36.07686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1304.23974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51436.92228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42299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44491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43000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24.60834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587.17426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19537.9714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40027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56457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53013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EC573C81-5210-9A98-20E2-3042824C6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MiniMax (ohne Cutoffs) Benchmarks</a:t>
            </a:r>
          </a:p>
        </p:txBody>
      </p:sp>
    </p:spTree>
    <p:extLst>
      <p:ext uri="{BB962C8B-B14F-4D97-AF65-F5344CB8AC3E}">
        <p14:creationId xmlns:p14="http://schemas.microsoft.com/office/powerpoint/2010/main" val="125999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11">
            <a:extLst>
              <a:ext uri="{FF2B5EF4-FFF2-40B4-BE49-F238E27FC236}">
                <a16:creationId xmlns:a16="http://schemas.microsoft.com/office/drawing/2014/main" id="{03783885-12AE-EC99-F91D-4AE98D44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37581"/>
              </p:ext>
            </p:extLst>
          </p:nvPr>
        </p:nvGraphicFramePr>
        <p:xfrm>
          <a:off x="1676040" y="1690688"/>
          <a:ext cx="8839919" cy="394660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1018635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827418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Laufzeit in ms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Stellungen pro Sekunde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9.840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15.354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101.723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6.743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213.551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3881.854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2.257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36.297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368.572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4,17024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19,37374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157,09694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38607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35254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89289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15,06604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381,39094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7510,29358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31804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39426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48404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3,31796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60,93984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643,17226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68114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65688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59261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E92E3D90-F69F-A022-BBD0-9FE30C54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AlphaBeta (mit Cutoffs) Benchmarks</a:t>
            </a:r>
          </a:p>
        </p:txBody>
      </p:sp>
    </p:spTree>
    <p:extLst>
      <p:ext uri="{BB962C8B-B14F-4D97-AF65-F5344CB8AC3E}">
        <p14:creationId xmlns:p14="http://schemas.microsoft.com/office/powerpoint/2010/main" val="353245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11">
            <a:extLst>
              <a:ext uri="{FF2B5EF4-FFF2-40B4-BE49-F238E27FC236}">
                <a16:creationId xmlns:a16="http://schemas.microsoft.com/office/drawing/2014/main" id="{03783885-12AE-EC99-F91D-4AE98D44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53935"/>
              </p:ext>
            </p:extLst>
          </p:nvPr>
        </p:nvGraphicFramePr>
        <p:xfrm>
          <a:off x="2856781" y="2502235"/>
          <a:ext cx="6478438" cy="1920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1018635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827418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Anzahl untersuchter Stellungen je nach Suchtiefe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Bester Zug je nach Suchtiefe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161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683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14027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f6-&gt;g7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b3-&gt;c4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f6-&gt;g7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594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18461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339728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a2-&gt;b3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e2-&gt;e3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a2-&gt;b3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226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4003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38115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e2-&gt;b5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e2-&gt;e8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e2-&gt;e8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E92E3D90-F69F-A022-BBD0-9FE30C54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DM Sans" pitchFamily="2" charset="77"/>
              </a:rPr>
              <a:t>Bester Zug und Anzahl untersuchter Stellungen</a:t>
            </a:r>
          </a:p>
        </p:txBody>
      </p:sp>
    </p:spTree>
    <p:extLst>
      <p:ext uri="{BB962C8B-B14F-4D97-AF65-F5344CB8AC3E}">
        <p14:creationId xmlns:p14="http://schemas.microsoft.com/office/powerpoint/2010/main" val="255859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1">
            <a:extLst>
              <a:ext uri="{FF2B5EF4-FFF2-40B4-BE49-F238E27FC236}">
                <a16:creationId xmlns:a16="http://schemas.microsoft.com/office/drawing/2014/main" id="{6A0B03C6-5649-C375-B5F5-F62094A9E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69063"/>
              </p:ext>
            </p:extLst>
          </p:nvPr>
        </p:nvGraphicFramePr>
        <p:xfrm>
          <a:off x="1676040" y="1690688"/>
          <a:ext cx="8839919" cy="419044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819725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988659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Zeitersparnis durch Cutoff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Gesparte Stellungsuntersuchungen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  <p:sp>
        <p:nvSpPr>
          <p:cNvPr id="8" name="Titel 7">
            <a:extLst>
              <a:ext uri="{FF2B5EF4-FFF2-40B4-BE49-F238E27FC236}">
                <a16:creationId xmlns:a16="http://schemas.microsoft.com/office/drawing/2014/main" id="{E9D6B9D4-3108-9C97-88F4-83BA9553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Vergleich MiniMax und AlphaBeta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004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Weiterentwicklung: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Beschleunigte Stellungsbewertung mittels Transposition Tables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Weiterentwicklung der Stellungsbewertung: Mobilität der Figuren, Figurenwertigkeit in Abhängigkeit der Spielphase / Bauernstruktur, Berücksichtigung weiterer Strukturen (z.B. offene Linien für Türme, Outposts für Springer, lange Diagonalen für Läufer, …), Bessere Bewertung der Königsposition in Bezug auf King-Of-The-Hill-Spielmodus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Zugsortierung für Alpha-Beta-Suche bei iterativer Tiefensuche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Minimal-</a:t>
            </a:r>
            <a:r>
              <a:rPr lang="de-DE" sz="1600" dirty="0" err="1">
                <a:latin typeface="DM Sans" pitchFamily="2" charset="77"/>
              </a:rPr>
              <a:t>Window</a:t>
            </a:r>
            <a:r>
              <a:rPr lang="de-DE" sz="1600" dirty="0">
                <a:latin typeface="DM Sans" pitchFamily="2" charset="77"/>
              </a:rPr>
              <a:t>-Methode zur Förderung von Cutoffs während der Alpha-Beta-Suche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Ggf. Einführung von Benchmarks zum Testen der Spielstärke der KI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Breitbild</PresentationFormat>
  <Paragraphs>189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DM Sans</vt:lpstr>
      <vt:lpstr>Office</vt:lpstr>
      <vt:lpstr>Projekt symbolische Künstliche Intelligenz Meilenstein 2 - Basis KI</vt:lpstr>
      <vt:lpstr>Bewertungsfunktion Benchmarks</vt:lpstr>
      <vt:lpstr>MiniMax (ohne Cutoffs) Benchmarks</vt:lpstr>
      <vt:lpstr>AlphaBeta (mit Cutoffs) Benchmarks</vt:lpstr>
      <vt:lpstr>Bester Zug und Anzahl untersuchter Stellungen</vt:lpstr>
      <vt:lpstr>Vergleich MiniMax und AlphaBeta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Tom Eschenbach</cp:lastModifiedBy>
  <cp:revision>112</cp:revision>
  <dcterms:created xsi:type="dcterms:W3CDTF">2023-05-07T14:15:26Z</dcterms:created>
  <dcterms:modified xsi:type="dcterms:W3CDTF">2023-05-22T15:56:57Z</dcterms:modified>
</cp:coreProperties>
</file>