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70" r:id="rId4"/>
    <p:sldId id="258" r:id="rId5"/>
    <p:sldId id="265" r:id="rId6"/>
    <p:sldId id="266" r:id="rId7"/>
    <p:sldId id="268" r:id="rId8"/>
    <p:sldId id="267" r:id="rId9"/>
    <p:sldId id="269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ubcloud.tu-berlin.de/s/Z7qPHLBDjzTEza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Refactorings / Verbesserungen: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dirty="0">
                <a:latin typeface="DM Sans" pitchFamily="2" charset="77"/>
              </a:rPr>
              <a:t>- Refactoring der Stellungsbewertung: Informationen aus Bewertung der vorherigen Brettstellung werden miteinbezogen, die Stellungsbewertung kann so beschleunigt werden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Beschleunigte Stellungsbewertung mittels Transposition Tables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Weiterentwicklung der Stellungsbewertung: Mobilität der Figuren, Figurenwertigkeit in Abhängigkeit der Spielphase / Bauernstruktur, Berücksichtigung weiterer Strukturen (z.B. offene Linien für Türme, Outposts für Springer, lange Diagonalen für Läufer, …), Bessere Bewertung der Königsposition in Bezug auf King-Of-The-Hill-Spielmodus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Zugsortierung für Alpha-Beta-Suche bei iterativer Tiefensuche (ggf. mit Killer-Moves)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Minimal-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-Methode zur Förderung von Cutoffs während der Alpha-Beta-Suche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Einführung von Benchmarks zum Testen der Spielstärke der KI / Benchmarks zum Tracken der Cutoffs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D22BBC-F114-65F1-7E0D-00D2E226434E}"/>
              </a:ext>
            </a:extLst>
          </p:cNvPr>
          <p:cNvSpPr txBox="1"/>
          <p:nvPr/>
        </p:nvSpPr>
        <p:spPr>
          <a:xfrm>
            <a:off x="3678954" y="3244334"/>
            <a:ext cx="483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https://tubcloud.tu-berlin.de/s/Z7qPHLBDjzTEzao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Verbesserung Zuggenerator</a:t>
            </a:r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C2D047FC-0415-1168-CF46-970927470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09641"/>
              </p:ext>
            </p:extLst>
          </p:nvPr>
        </p:nvGraphicFramePr>
        <p:xfrm>
          <a:off x="2116836" y="1929986"/>
          <a:ext cx="7958328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Alte Zeit (Durchschnitt)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Neue Zeit (Durchschnitt)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0,025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0,004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0,012 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0,0035 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0,037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6D22BBC-F114-65F1-7E0D-00D2E226434E}"/>
              </a:ext>
            </a:extLst>
          </p:cNvPr>
          <p:cNvSpPr txBox="1"/>
          <p:nvPr/>
        </p:nvSpPr>
        <p:spPr>
          <a:xfrm>
            <a:off x="2116836" y="5292546"/>
            <a:ext cx="795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Bitboard-Masken zum Berechnen der </a:t>
            </a:r>
            <a:r>
              <a:rPr lang="de-DE" dirty="0" err="1"/>
              <a:t>Sliding-Pieces</a:t>
            </a:r>
            <a:r>
              <a:rPr lang="de-DE" dirty="0"/>
              <a:t> werden nun einmalig zum Start des Programmes berechnet anstatt während der Laufzeit des Zuggenerators.</a:t>
            </a:r>
          </a:p>
          <a:p>
            <a:r>
              <a:rPr lang="de-DE" dirty="0"/>
              <a:t>Damit konnten wir eine bis zu 4-fache Beschleunigung beim Generieren legaler Züge erzeugen.</a:t>
            </a:r>
          </a:p>
        </p:txBody>
      </p:sp>
    </p:spTree>
    <p:extLst>
      <p:ext uri="{BB962C8B-B14F-4D97-AF65-F5344CB8AC3E}">
        <p14:creationId xmlns:p14="http://schemas.microsoft.com/office/powerpoint/2010/main" val="57366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96535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0,010939ms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0,010508ms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0,008228ms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0,010986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0,011276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0,00867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0,018165ms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0,033509ms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0,017521ms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30059"/>
              </p:ext>
            </p:extLst>
          </p:nvPr>
        </p:nvGraphicFramePr>
        <p:xfrm>
          <a:off x="1635619" y="1690688"/>
          <a:ext cx="8920761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3265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Positionen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2,257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38,673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609,607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162979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141286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167360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18,549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718,497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27461,158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82267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80762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80543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10,645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325,254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11211,738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92531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101920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92382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2,338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40,834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661,307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157344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133807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154276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741,073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29144,528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79835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78301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75891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10,879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345,710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11527,759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90537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95889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89850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3,895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62,046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1133,418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94474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88063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90014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36,076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1304,239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51436,922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42299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44491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24,608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587,174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19537,971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40027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56457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53013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C573C81-5210-9A98-20E2-3042824C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25816"/>
              </p:ext>
            </p:extLst>
          </p:nvPr>
        </p:nvGraphicFramePr>
        <p:xfrm>
          <a:off x="1676040" y="1690688"/>
          <a:ext cx="8839919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Positionen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3,826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42077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57156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142709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10,679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55621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76064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82565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2,139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105652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107658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100196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2,910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55310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46956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139349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9,526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62354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77098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78997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2,273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99385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100887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93311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4,170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38607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89289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15,066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31804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48404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3,317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65688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59261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AlphaBeta (mit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4002"/>
              </p:ext>
            </p:extLst>
          </p:nvPr>
        </p:nvGraphicFramePr>
        <p:xfrm>
          <a:off x="2137382" y="2346960"/>
          <a:ext cx="7917236" cy="216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0332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62616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86016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610826">
                  <a:extLst>
                    <a:ext uri="{9D8B030D-6E8A-4147-A177-3AD203B41FA5}">
                      <a16:colId xmlns:a16="http://schemas.microsoft.com/office/drawing/2014/main" val="3978432956"/>
                    </a:ext>
                  </a:extLst>
                </a:gridCol>
                <a:gridCol w="785191">
                  <a:extLst>
                    <a:ext uri="{9D8B030D-6E8A-4147-A177-3AD203B41FA5}">
                      <a16:colId xmlns:a16="http://schemas.microsoft.com/office/drawing/2014/main" val="3982809005"/>
                    </a:ext>
                  </a:extLst>
                </a:gridCol>
                <a:gridCol w="798912">
                  <a:extLst>
                    <a:ext uri="{9D8B030D-6E8A-4147-A177-3AD203B41FA5}">
                      <a16:colId xmlns:a16="http://schemas.microsoft.com/office/drawing/2014/main" val="3734169058"/>
                    </a:ext>
                  </a:extLst>
                </a:gridCol>
                <a:gridCol w="77147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70221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85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Anzahl untersuchter Stellungen je nach Suchtiefe d (AlphaBeta)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Anzahl untersuchter Stellungen je nach Suchtiefe d (MiniMax)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14027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368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5464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102024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339728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1526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58027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2211805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33150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1035767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DM Sans" pitchFamily="2" charset="77"/>
              </a:rPr>
              <a:t>Bester Zug und Anzahl untersuchter Stellungen</a:t>
            </a:r>
          </a:p>
        </p:txBody>
      </p:sp>
    </p:spTree>
    <p:extLst>
      <p:ext uri="{BB962C8B-B14F-4D97-AF65-F5344CB8AC3E}">
        <p14:creationId xmlns:p14="http://schemas.microsoft.com/office/powerpoint/2010/main" val="255859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0224"/>
              </p:ext>
            </p:extLst>
          </p:nvPr>
        </p:nvGraphicFramePr>
        <p:xfrm>
          <a:off x="1020071" y="2260031"/>
          <a:ext cx="10151853" cy="37027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2183201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-1,568ms (-69,457%)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26,724ms (69,101%)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511,316ms (83,876%)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7,870ms (42,427%)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475,794ms (66,221%)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23346,495ms (85,016%)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8,506ms (79,905%)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288,072ms (88,568%)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10831,332ms (96,607%)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-0,572ms (-24,459%)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26,289ms (64,379%)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560,646ms (84,778%)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9,588ms (50,162%)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501,625ms (67,689%)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24843,991ms (85,244%)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8,606ms (79,099%)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306,032ms (88,523%)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11119,287ms (96,457%)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-0,275ms (-7,059%)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42,673ms (68,776%)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976,321ms (86,140%)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21,011ms (58,239%)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922,849ms (70,758%)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43926,629ms (85,399%)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21,290ms (86,517%)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526,234ms (89,622%)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18894,799ms (96,708%)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9D6B9D4-3108-9C97-88F4-83BA9553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8" y="480813"/>
            <a:ext cx="10517038" cy="1285246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633D34-CB08-982C-1239-CF7CD49682B2}"/>
              </a:ext>
            </a:extLst>
          </p:cNvPr>
          <p:cNvSpPr txBox="1"/>
          <p:nvPr/>
        </p:nvSpPr>
        <p:spPr>
          <a:xfrm>
            <a:off x="1020071" y="1549872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Zeitersparnis:</a:t>
            </a:r>
          </a:p>
        </p:txBody>
      </p:sp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48D5A1F-F4C1-1627-0AF7-26B2B8EA2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73903"/>
              </p:ext>
            </p:extLst>
          </p:nvPr>
        </p:nvGraphicFramePr>
        <p:xfrm>
          <a:off x="2200811" y="2590800"/>
          <a:ext cx="7790372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895">
                  <a:extLst>
                    <a:ext uri="{9D8B030D-6E8A-4147-A177-3AD203B41FA5}">
                      <a16:colId xmlns:a16="http://schemas.microsoft.com/office/drawing/2014/main" val="4146284807"/>
                    </a:ext>
                  </a:extLst>
                </a:gridCol>
                <a:gridCol w="2183201">
                  <a:extLst>
                    <a:ext uri="{9D8B030D-6E8A-4147-A177-3AD203B41FA5}">
                      <a16:colId xmlns:a16="http://schemas.microsoft.com/office/drawing/2014/main" val="1076281417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793062181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26605897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Positionsberechnungsersparnis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534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8247156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 (56,250%)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4781 (87,500%)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87997 (86,251%)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34231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932 (61,075%)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39566 (68,185%)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1872077 (84,640%)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342053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759 (77,056%)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29147 (87,925%)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997652 (96,320%)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9518868"/>
                  </a:ext>
                </a:extLst>
              </a:tr>
            </a:tbl>
          </a:graphicData>
        </a:graphic>
      </p:graphicFrame>
      <p:sp>
        <p:nvSpPr>
          <p:cNvPr id="5" name="Titel 7">
            <a:extLst>
              <a:ext uri="{FF2B5EF4-FFF2-40B4-BE49-F238E27FC236}">
                <a16:creationId xmlns:a16="http://schemas.microsoft.com/office/drawing/2014/main" id="{76937463-63A0-A38C-EE21-1CADBB47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8" y="480813"/>
            <a:ext cx="10517038" cy="1285246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254B65-C8F3-CD58-9BA5-4B9C4927BF2B}"/>
              </a:ext>
            </a:extLst>
          </p:cNvPr>
          <p:cNvSpPr txBox="1"/>
          <p:nvPr/>
        </p:nvSpPr>
        <p:spPr>
          <a:xfrm>
            <a:off x="1020071" y="1549872"/>
            <a:ext cx="5476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Positionsberechnungsersparnis:</a:t>
            </a:r>
          </a:p>
        </p:txBody>
      </p:sp>
    </p:spTree>
    <p:extLst>
      <p:ext uri="{BB962C8B-B14F-4D97-AF65-F5344CB8AC3E}">
        <p14:creationId xmlns:p14="http://schemas.microsoft.com/office/powerpoint/2010/main" val="7434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Macintosh PowerPoint</Application>
  <PresentationFormat>Breitbild</PresentationFormat>
  <Paragraphs>330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Link für den Screencast</vt:lpstr>
      <vt:lpstr>Verbesserung Zuggenerator</vt:lpstr>
      <vt:lpstr>Bewertungsfunktion Benchmarks</vt:lpstr>
      <vt:lpstr>MiniMax (ohne Cutoffs) Benchmarks</vt:lpstr>
      <vt:lpstr>AlphaBeta (mit Cutoffs) Benchmarks</vt:lpstr>
      <vt:lpstr>Bester Zug und Anzahl untersuchter Stellungen</vt:lpstr>
      <vt:lpstr>Vergleich MiniMax und AlphaBeta</vt:lpstr>
      <vt:lpstr>Vergleich MiniMax und AlphaBeta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157</cp:revision>
  <dcterms:created xsi:type="dcterms:W3CDTF">2023-05-07T14:15:26Z</dcterms:created>
  <dcterms:modified xsi:type="dcterms:W3CDTF">2023-05-24T14:57:46Z</dcterms:modified>
</cp:coreProperties>
</file>