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81" r:id="rId4"/>
    <p:sldId id="286" r:id="rId5"/>
    <p:sldId id="287" r:id="rId6"/>
    <p:sldId id="283" r:id="rId7"/>
    <p:sldId id="284" r:id="rId8"/>
    <p:sldId id="285" r:id="rId9"/>
    <p:sldId id="293" r:id="rId10"/>
    <p:sldId id="288" r:id="rId11"/>
    <p:sldId id="289" r:id="rId12"/>
    <p:sldId id="290" r:id="rId13"/>
    <p:sldId id="291" r:id="rId14"/>
    <p:sldId id="292" r:id="rId15"/>
    <p:sldId id="300" r:id="rId16"/>
    <p:sldId id="294" r:id="rId17"/>
    <p:sldId id="295" r:id="rId18"/>
    <p:sldId id="296" r:id="rId19"/>
    <p:sldId id="297" r:id="rId20"/>
    <p:sldId id="302" r:id="rId21"/>
    <p:sldId id="298" r:id="rId22"/>
    <p:sldId id="299" r:id="rId23"/>
    <p:sldId id="301" r:id="rId24"/>
    <p:sldId id="279" r:id="rId25"/>
    <p:sldId id="303" r:id="rId26"/>
    <p:sldId id="25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die Kombination aus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Replays-Always entschieden</a:t>
            </a:r>
          </a:p>
        </p:txBody>
      </p:sp>
    </p:spTree>
    <p:extLst>
      <p:ext uri="{BB962C8B-B14F-4D97-AF65-F5344CB8AC3E}">
        <p14:creationId xmlns:p14="http://schemas.microsoft.com/office/powerpoint/2010/main" val="34890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56297"/>
              </p:ext>
            </p:extLst>
          </p:nvPr>
        </p:nvGraphicFramePr>
        <p:xfrm>
          <a:off x="1466695" y="1821316"/>
          <a:ext cx="9514731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5230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1541,494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24870,224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344840,536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256,288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4652,951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40868,557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439,724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6713,673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110113,242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Sortierung vom Besten zum schlechtesten Zug soll bei der Förderung von Alpha-Beta-Cutoffs helfen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Aktueller Stand: Züge werden auf Basis folgender Heuristiken sortiert: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Principal-Variation: Die besten Zugsequenz vorangegangener Suchen liegt bereits in der Transposition Table, sie wird bei der Zugsortierung an erster Stelle eingeordnet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restlichen Züge werden basierenden MVV-LVA (Most Valuable </a:t>
            </a:r>
            <a:r>
              <a:rPr lang="de-DE" dirty="0" err="1">
                <a:latin typeface="DM Sans" pitchFamily="2" charset="77"/>
              </a:rPr>
              <a:t>Victim</a:t>
            </a:r>
            <a:r>
              <a:rPr lang="de-DE" dirty="0">
                <a:latin typeface="DM Sans" pitchFamily="2" charset="77"/>
              </a:rPr>
              <a:t> – Least Valuable Aggressor)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 Bauernumwandlungen werden die Materialgewinne ebenfalls bei der Sortierung berücksichtigt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Auswahl von uns getesteter Sortierungsschemata</a:t>
            </a:r>
          </a:p>
        </p:txBody>
      </p:sp>
    </p:spTree>
    <p:extLst>
      <p:ext uri="{BB962C8B-B14F-4D97-AF65-F5344CB8AC3E}">
        <p14:creationId xmlns:p14="http://schemas.microsoft.com/office/powerpoint/2010/main" val="344638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0FE09-FFC2-84F1-470A-166043E3A450}"/>
              </a:ext>
            </a:extLst>
          </p:cNvPr>
          <p:cNvSpPr txBox="1"/>
          <p:nvPr/>
        </p:nvSpPr>
        <p:spPr>
          <a:xfrm>
            <a:off x="587828" y="601631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Im Folgenden werden die einzelnen Strategien auf ihre Zeitersparnis und ihre Cutoff-Anzahl untersucht </a:t>
            </a: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E5CDC30B-A992-6DC9-D5AF-7B894616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38281"/>
              </p:ext>
            </p:extLst>
          </p:nvPr>
        </p:nvGraphicFramePr>
        <p:xfrm>
          <a:off x="1236812" y="1690688"/>
          <a:ext cx="9718376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1 (benutzt PV)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2 (benutzt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3 (benutzt keine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4 (benutzt keine PV)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4.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2.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6614"/>
              </p:ext>
            </p:extLst>
          </p:nvPr>
        </p:nvGraphicFramePr>
        <p:xfrm>
          <a:off x="683077" y="2521192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Strategie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jeweiliger Sortierstrategie +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Cutoffs pro Stellung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1405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12268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1,13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3,25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5,30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5618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83500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35725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1005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138355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196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15956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1,11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3,12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4,24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5622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69771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46834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0.90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8234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56647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04902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das erste Sortierschema entschieden.</a:t>
            </a:r>
          </a:p>
        </p:txBody>
      </p:sp>
    </p:spTree>
    <p:extLst>
      <p:ext uri="{BB962C8B-B14F-4D97-AF65-F5344CB8AC3E}">
        <p14:creationId xmlns:p14="http://schemas.microsoft.com/office/powerpoint/2010/main" val="760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24268"/>
              </p:ext>
            </p:extLst>
          </p:nvPr>
        </p:nvGraphicFramePr>
        <p:xfrm>
          <a:off x="1466695" y="1821316"/>
          <a:ext cx="943709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2642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16,97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55,21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64,51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289,23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744,70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29119,68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215,82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3867,48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1602,519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1591,567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3758,706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136,979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1736,901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11329,035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258,616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5065,323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58833,451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Principal Variation Search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6A25A-A0D6-3098-B388-CBBE14A89FED}"/>
              </a:ext>
            </a:extLst>
          </p:cNvPr>
          <p:cNvSpPr txBox="1"/>
          <p:nvPr/>
        </p:nvSpPr>
        <p:spPr>
          <a:xfrm>
            <a:off x="838199" y="1690688"/>
            <a:ext cx="10515599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Unter der Annahme, dass die beste Zugsequenz aus einer vorherigen Suche die vermutlich Beste ist, kann mittels der PVS die Anzahl vollständig durchsuchter Teilbäume minimiert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Dabei wird die PV, die Zugsequenz, die bei der Sortierung als erstes eingeordnet wird, vollständig durchsucht, für alle anschließenden Züge wird eine Null-Fenster-Suche gestartet, welche deutlich schneller abläuft als eine vollständige Suche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Nun gibt es zwei eintretenden Fälle: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ist erfolgreich: Die PV ist tatsächlich besser als der aktuelle Zug, wir sparen und eine vollständige 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schlägt fehl: Der Teilbaum für den aktuellen Zug muss nochmal vollständig durchsucht werden</a:t>
            </a:r>
          </a:p>
        </p:txBody>
      </p:sp>
    </p:spTree>
    <p:extLst>
      <p:ext uri="{BB962C8B-B14F-4D97-AF65-F5344CB8AC3E}">
        <p14:creationId xmlns:p14="http://schemas.microsoft.com/office/powerpoint/2010/main" val="2976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1674"/>
              </p:ext>
            </p:extLst>
          </p:nvPr>
        </p:nvGraphicFramePr>
        <p:xfrm>
          <a:off x="1828000" y="2723784"/>
          <a:ext cx="8536000" cy="1410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6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48443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34073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2029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6340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Sortierung + TT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Anzahl an gesparten vollständigen Suchen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9698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3.77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6.80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14644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93387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843071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30562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PVS-Benchmarks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911"/>
              </p:ext>
            </p:extLst>
          </p:nvPr>
        </p:nvGraphicFramePr>
        <p:xfrm>
          <a:off x="1466695" y="1780495"/>
          <a:ext cx="9428467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7466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33,17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71,46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314,42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579,22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26043,56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39,35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144,62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2048,64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4,74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11,21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30,44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203,16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571,24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37139,49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66,06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231,68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3279,88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211,24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1082,20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3053,97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136,09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1608,34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8585,37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270,32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4439,09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60764,28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Spielstärke Benchmark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2363035"/>
            <a:ext cx="10765972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Da die folgenden Änderungen sich direkt auf die Spielstärke auswirken, haben wir einen Benchmark eingeführt um diese zu tracken: Wir lassen unsere KI gegen „</a:t>
            </a:r>
            <a:r>
              <a:rPr lang="de-DE" dirty="0" err="1">
                <a:latin typeface="DM Sans" pitchFamily="2" charset="77"/>
              </a:rPr>
              <a:t>FairyStockfish</a:t>
            </a:r>
            <a:r>
              <a:rPr lang="de-DE" dirty="0">
                <a:latin typeface="DM Sans" pitchFamily="2" charset="77"/>
              </a:rPr>
              <a:t>“ spielen, eine abgewandelte Variante der Open-Source </a:t>
            </a:r>
            <a:r>
              <a:rPr lang="de-DE" dirty="0" err="1">
                <a:latin typeface="DM Sans" pitchFamily="2" charset="77"/>
              </a:rPr>
              <a:t>Stockfish-Schachengine</a:t>
            </a:r>
            <a:r>
              <a:rPr lang="de-DE" dirty="0">
                <a:latin typeface="DM Sans" pitchFamily="2" charset="77"/>
              </a:rPr>
              <a:t>. Dabei erhöhen wir jedes Mal wenn unsere KI gewinnt die Spielstärke von </a:t>
            </a:r>
            <a:r>
              <a:rPr lang="de-DE" dirty="0" err="1">
                <a:latin typeface="DM Sans" pitchFamily="2" charset="77"/>
              </a:rPr>
              <a:t>Stockfish</a:t>
            </a:r>
            <a:r>
              <a:rPr lang="de-DE" dirty="0">
                <a:latin typeface="DM Sans" pitchFamily="2" charset="77"/>
              </a:rPr>
              <a:t> und können so einen ungefähren Elo-Vergleichswert für die Spielstärke unserer KI ermitteln. Beide Schachprogramme erhalten dabei jeweils 5 Sekunden Bedenkzeit pro Zug.</a:t>
            </a:r>
          </a:p>
        </p:txBody>
      </p:sp>
    </p:spTree>
    <p:extLst>
      <p:ext uri="{BB962C8B-B14F-4D97-AF65-F5344CB8AC3E}">
        <p14:creationId xmlns:p14="http://schemas.microsoft.com/office/powerpoint/2010/main" val="34422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F2972-5432-8983-C2A1-059F41D74DC9}"/>
              </a:ext>
            </a:extLst>
          </p:cNvPr>
          <p:cNvSpPr txBox="1"/>
          <p:nvPr/>
        </p:nvSpPr>
        <p:spPr>
          <a:xfrm>
            <a:off x="838201" y="1947536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Falls die Alpha-Beta-Suche mit ihrer maximalen Suchtiefe in einer unruhigen Stellung endet (bspw. Schlagketten nicht zu Ende ausgeführt wurden) so kann der Horizonteffekt auftreten, nach welchem die resultierende Position aufgrund eines Material-Ungleichgewichtes völlig falsch bewertet wird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verhindern wird die Ruhesuche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kümmert sich nach der eigentlich Suche darum, dass Schlagketten oder wichtige Schlagzüge vor der finalen Stellungsbewertung ausgeführt werden</a:t>
            </a:r>
          </a:p>
          <a:p>
            <a:pPr>
              <a:lnSpc>
                <a:spcPct val="150000"/>
              </a:lnSpc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Übersicht von uns getesteter Ruhesuche-Varianten</a:t>
            </a:r>
          </a:p>
        </p:txBody>
      </p:sp>
    </p:spTree>
    <p:extLst>
      <p:ext uri="{BB962C8B-B14F-4D97-AF65-F5344CB8AC3E}">
        <p14:creationId xmlns:p14="http://schemas.microsoft.com/office/powerpoint/2010/main" val="47432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C062591A-1205-FF15-0765-842366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1430"/>
              </p:ext>
            </p:extLst>
          </p:nvPr>
        </p:nvGraphicFramePr>
        <p:xfrm>
          <a:off x="2508218" y="1691369"/>
          <a:ext cx="717556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1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2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Jede Schlagmöglichkeit wird untersucht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ohne Tiefenbegrenzung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90835"/>
              </p:ext>
            </p:extLst>
          </p:nvPr>
        </p:nvGraphicFramePr>
        <p:xfrm>
          <a:off x="683077" y="2521192"/>
          <a:ext cx="10825845" cy="2427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Variante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Verlängerung der Laufzeit in ms je nach Tiefe d mit Sortierung + TT + PVS + Ruhesuche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Zusätzlicher Elo-Gewinn im Spiel gegen Fairy-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Stockfish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+940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0,63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5,60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+320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2,10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+2100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0.80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2,05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5,73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+60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295387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78725F-7B72-AEDE-E9AC-A1846760D0C7}"/>
              </a:ext>
            </a:extLst>
          </p:cNvPr>
          <p:cNvSpPr txBox="1"/>
          <p:nvPr/>
        </p:nvSpPr>
        <p:spPr>
          <a:xfrm>
            <a:off x="838201" y="1947536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Folgende Aspekte unserer Bewertungsfunktion wurden verbessert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Tapered Evaluation: Die Bewertungsfunktion bezieht nun die aktuelle Spielphase mit ein (lineare Interpolation der Bewertung zwischen Eröffnungswert und </a:t>
            </a:r>
            <a:r>
              <a:rPr lang="de-DE" dirty="0" err="1">
                <a:latin typeface="DM Sans" pitchFamily="2" charset="77"/>
              </a:rPr>
              <a:t>Enspielwert</a:t>
            </a:r>
            <a:r>
              <a:rPr lang="de-DE" dirty="0">
                <a:latin typeface="DM Sans" pitchFamily="2" charset="7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Figurenmobilität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Läufer und Springer auf Outpost-Feldern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Bessere Bewertung der Königsposition in Bezug auf den King-Of-The-Hill-Spielmodus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01323"/>
              </p:ext>
            </p:extLst>
          </p:nvPr>
        </p:nvGraphicFramePr>
        <p:xfrm>
          <a:off x="3570333" y="1914437"/>
          <a:ext cx="5051334" cy="33393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KI-Version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 höchste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FairyStockfish</a:t>
                      </a:r>
                      <a:r>
                        <a:rPr lang="de-DE" sz="1400" dirty="0">
                          <a:latin typeface="DM Sans" pitchFamily="2" charset="77"/>
                        </a:rPr>
                        <a:t>-Wertung, gegen welche gewonnen wurde</a:t>
                      </a: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Einfaches Alpha-Beta mit alter Bewertungsfunktion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1400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Beschleunigtes Alpha-Beta mit alter Bewertungsfunktion 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Ca. 1600 bis 1700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Beschleunigtes Alpha-Beta mit neuer Bewertungsfunktion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1800 bis 1900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45436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Neuerungen</a:t>
            </a:r>
            <a:r>
              <a:rPr lang="de-DE" sz="1600" dirty="0">
                <a:latin typeface="DM Sans" pitchFamily="2" charset="77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Monte-Carlo-</a:t>
            </a:r>
            <a:r>
              <a:rPr lang="de-DE" sz="1600" dirty="0" err="1">
                <a:latin typeface="DM Sans" pitchFamily="2" charset="77"/>
              </a:rPr>
              <a:t>Tree</a:t>
            </a:r>
            <a:r>
              <a:rPr lang="de-DE" sz="1600" dirty="0">
                <a:latin typeface="DM Sans" pitchFamily="2" charset="77"/>
              </a:rPr>
              <a:t>-Search als Eröffnungsbibliothek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 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 Search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Verbesserungen: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 Suche verbessern mit Null-Move-</a:t>
            </a:r>
            <a:r>
              <a:rPr lang="de-DE" sz="1600" dirty="0" err="1">
                <a:latin typeface="DM Sans" pitchFamily="2" charset="77"/>
              </a:rPr>
              <a:t>Pruning</a:t>
            </a:r>
            <a:endParaRPr lang="de-DE" sz="1600" dirty="0">
              <a:latin typeface="DM Sans" pitchFamily="2" charset="7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Evolutionäre Bestimmung der </a:t>
            </a:r>
            <a:r>
              <a:rPr lang="de-DE" sz="1600" dirty="0" err="1">
                <a:latin typeface="DM Sans" pitchFamily="2" charset="77"/>
              </a:rPr>
              <a:t>Bewertungfunktions</a:t>
            </a:r>
            <a:r>
              <a:rPr lang="de-DE" sz="1600" dirty="0">
                <a:latin typeface="DM Sans" pitchFamily="2" charset="77"/>
              </a:rPr>
              <a:t>-Parametern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Beschleunigen der Alpha-Beta-Suche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Transposition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Zugsortierung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Principal-Variation-Search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Verbessern der Spielstärke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Ruhesuche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Verbesserungen der Bewertungsfunktion (Tapered-Evaluation, Erweiterte Piece-Square-Tables, Mobilitätsboni, Outpostboni, erweiterte Bewertung der Königsposition für den King-Of-The-Hill-Spielmodus)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3054123"/>
            <a:ext cx="10515599" cy="13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1:</a:t>
            </a:r>
            <a:r>
              <a:rPr lang="de-DE" dirty="0">
                <a:latin typeface="DM Sans" pitchFamily="2" charset="77"/>
              </a:rPr>
              <a:t>	</a:t>
            </a:r>
            <a:r>
              <a:rPr lang="pt-BR" dirty="0">
                <a:latin typeface="DM Sans" pitchFamily="2" charset="77"/>
              </a:rPr>
              <a:t>2k5/6q1/3P1P2/4N3/8/1K6/8/8 </a:t>
            </a:r>
            <a:r>
              <a:rPr lang="pt-BR" dirty="0" err="1">
                <a:latin typeface="DM Sans" pitchFamily="2" charset="77"/>
              </a:rPr>
              <a:t>w</a:t>
            </a:r>
            <a:r>
              <a:rPr lang="pt-BR" dirty="0"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2:</a:t>
            </a:r>
            <a:r>
              <a:rPr lang="de-DE" dirty="0">
                <a:latin typeface="DM Sans" pitchFamily="2" charset="77"/>
              </a:rPr>
              <a:t>	4r1k1/1bqr1pbp/p2p2p1/4p1B1/2p1P3/PnP2N1P/BP2QPP1/3RR1K1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3:</a:t>
            </a:r>
            <a:r>
              <a:rPr lang="de-DE" dirty="0">
                <a:latin typeface="DM Sans" pitchFamily="2" charset="77"/>
              </a:rPr>
              <a:t>	6k1/r4ppp/r7/1b6/8/8/4QPPP/4R1K1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1741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TT besteht aus einem Array, welches TT-Einträge hält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verwenden ein Array, da sowohl Schreib – als auch Lese-Operationen in konstanter Zeit ausgeführt werden können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Ein TT-Eintrag besitzt: </a:t>
            </a:r>
            <a:r>
              <a:rPr lang="de-DE" dirty="0">
                <a:latin typeface="DM Sans" pitchFamily="2" charset="77"/>
              </a:rPr>
              <a:t>Zobrist-Key, bester Zug, Bewertung der Stellung, Bewertungstyp (Exakt, obere Grenze, untere Grenze), Suchtiefe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Hinzufügen von Einträgen: </a:t>
            </a:r>
            <a:r>
              <a:rPr lang="de-DE" dirty="0">
                <a:latin typeface="DM Sans" pitchFamily="2" charset="77"/>
              </a:rPr>
              <a:t>Zobrist-Key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wird aus Brett generiert -&gt; Index wird aus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mod</a:t>
            </a:r>
            <a:r>
              <a:rPr lang="de-DE" dirty="0">
                <a:latin typeface="DM Sans" pitchFamily="2" charset="77"/>
              </a:rPr>
              <a:t> Tabellengröße generiert -&gt; Eintrag wird abhängig vom Ersetzungsschema (nicht) an den Index im Array eingefügt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Lesen von Einträgen: </a:t>
            </a:r>
            <a:r>
              <a:rPr lang="de-DE" dirty="0">
                <a:latin typeface="DM Sans" pitchFamily="2" charset="77"/>
              </a:rPr>
              <a:t>Bei aktueller Suchtiefe &lt;= Suchtiefe des Eintrags und identischem Zobrist-Key wird der Eintrag zurückgegeben, sonst null</a:t>
            </a:r>
          </a:p>
        </p:txBody>
      </p:sp>
    </p:spTree>
    <p:extLst>
      <p:ext uri="{BB962C8B-B14F-4D97-AF65-F5344CB8AC3E}">
        <p14:creationId xmlns:p14="http://schemas.microsoft.com/office/powerpoint/2010/main" val="9125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Wahl des Ersetzungsschemas entscheidend für die Performance der TT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Verschiede Optionen wurden getestet: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-Always: Einträge werden immer direkt ersetzt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-By-Depth: Neue Einträge können Alte nur ersetzen, wenn die neue Suchtiefe höher als die Alte 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DM Sans" pitchFamily="2" charset="77"/>
              </a:rPr>
              <a:t>Kombination aus den beiden oberen: Jeder Index in der TT hat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-Always-Platz, falls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scheitert, wird der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 überschrieben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Buckets</a:t>
            </a:r>
            <a:r>
              <a:rPr lang="de-DE" dirty="0">
                <a:latin typeface="DM Sans" pitchFamily="2" charset="77"/>
              </a:rPr>
              <a:t>: Jeder Index in der Tabelle hat ein weiteres Array von Plätzen (in unserem Tests 4), es wird immer der Eintrag, mit der geringsten Suchtiefe ersetzt </a:t>
            </a:r>
          </a:p>
        </p:txBody>
      </p:sp>
    </p:spTree>
    <p:extLst>
      <p:ext uri="{BB962C8B-B14F-4D97-AF65-F5344CB8AC3E}">
        <p14:creationId xmlns:p14="http://schemas.microsoft.com/office/powerpoint/2010/main" val="6435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39655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0.78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27.0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25.1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27.6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24.9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1773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486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24,9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1692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Microsoft Macintosh PowerPoint</Application>
  <PresentationFormat>Breitbild</PresentationFormat>
  <Paragraphs>576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Link für den Screencast</vt:lpstr>
      <vt:lpstr>Inhalt</vt:lpstr>
      <vt:lpstr>Untersuchte Stellungen</vt:lpstr>
      <vt:lpstr>Untersuchte Stellungen</vt:lpstr>
      <vt:lpstr>Transposition Table - Implementation</vt:lpstr>
      <vt:lpstr>Transposition Table - Optimierungen</vt:lpstr>
      <vt:lpstr>Transposition Table - Optimierungen</vt:lpstr>
      <vt:lpstr>Transposition Table - Optimierungen</vt:lpstr>
      <vt:lpstr>Transposition Table - Optimierungen</vt:lpstr>
      <vt:lpstr>Transposition Table - Benchmarks</vt:lpstr>
      <vt:lpstr>Zugsortierung - Implementation</vt:lpstr>
      <vt:lpstr>Zugsortierung - Optimierungen</vt:lpstr>
      <vt:lpstr>Zugsortierung - Optimierungen</vt:lpstr>
      <vt:lpstr>Zugsortierung - Optimierungen</vt:lpstr>
      <vt:lpstr>Zugsortierung- Benchmarks</vt:lpstr>
      <vt:lpstr>Principal Variation Search</vt:lpstr>
      <vt:lpstr>PVS - Optimierungen</vt:lpstr>
      <vt:lpstr>PVS-Benchmarks</vt:lpstr>
      <vt:lpstr>Spielstärke Benchmark</vt:lpstr>
      <vt:lpstr>Ruhesuche - Implementation</vt:lpstr>
      <vt:lpstr>Ruhesuche - Optimierungen</vt:lpstr>
      <vt:lpstr>Ruhesuche - Optimierungen</vt:lpstr>
      <vt:lpstr>Bewertungsfunktion - Verbesserung</vt:lpstr>
      <vt:lpstr>Bewertungsfunktion - Verbesserung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556</cp:revision>
  <dcterms:created xsi:type="dcterms:W3CDTF">2023-05-07T14:15:26Z</dcterms:created>
  <dcterms:modified xsi:type="dcterms:W3CDTF">2023-06-19T20:47:52Z</dcterms:modified>
</cp:coreProperties>
</file>