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7620000" cx="10160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4D5D3E-4AA3-4ABF-81F8-A370556C1660}">
  <a:tblStyle styleId="{C44D5D3E-4AA3-4ABF-81F8-A370556C166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adda0f8ef_1_41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adda0f8ef_1_4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af3c5232b_1_0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af3c5232b_1_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dda0f8ef_0_18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dda0f8ef_0_1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dda0f8ef_0_79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dda0f8ef_0_7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adda0f8ef_0_24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adda0f8ef_0_2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adda0f8ef_0_84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adda0f8ef_0_8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dda0f8ef_0_158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dda0f8ef_0_15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adda0f8ef_0_48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adda0f8ef_0_4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adda0f8ef_0_36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adda0f8ef_0_3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adda0f8ef_0_101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adda0f8ef_0_10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8a3af45e1b_6_3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8a3af45e1b_6_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adda0f8ef_0_42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adda0f8ef_0_4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adda0f8ef_0_106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adda0f8ef_0_10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dda0f8ef_0_123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dda0f8ef_0_12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adda0f8ef_0_53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adda0f8ef_0_5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adda0f8ef_0_129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adda0f8ef_0_12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adda0f8ef_0_143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adda0f8ef_0_14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adda0f8ef_0_151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adda0f8ef_0_15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adda0f8ef_1_48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adda0f8ef_1_4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adda0f8ef_1_55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adda0f8ef_1_5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adda0f8ef_1_62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adda0f8ef_1_6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adda0f8ef_0_0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8adda0f8ef_0_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adda0f8ef_1_69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adda0f8ef_1_6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adda0f8ef_1_77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adda0f8ef_1_7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adda0f8ef_1_84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adda0f8ef_1_8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adda0f8ef_1_91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adda0f8ef_1_9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adda0f8ef_1_98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adda0f8ef_1_9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adda0f8ef_1_105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adda0f8ef_1_10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dda0f8ef_1_112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dda0f8ef_1_11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adda0f8ef_1_119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adda0f8ef_1_11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adda0f8ef_1_126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adda0f8ef_1_12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adda0f8ef_1_133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adda0f8ef_1_13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adda0f8ef_1_8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8adda0f8ef_1_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adda0f8ef_1_139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adda0f8ef_1_13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adda0f8ef_1_145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adda0f8ef_1_14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adda0f8ef_0_59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adda0f8ef_0_5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adda0f8ef_1_15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adda0f8ef_1_1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adda0f8ef_0_6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adda0f8ef_0_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adda0f8ef_1_22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adda0f8ef_1_2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adda0f8ef_0_94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adda0f8ef_0_9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adda0f8ef_1_34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adda0f8ef_1_3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  <p:sp>
        <p:nvSpPr>
          <p:cNvPr id="16" name="Google Shape;16;p5"/>
          <p:cNvSpPr txBox="1"/>
          <p:nvPr>
            <p:ph idx="2" type="body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2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saifmohammad.com/WebPages/NRC-Emotion-Lexicon.htm" TargetMode="External"/><Relationship Id="rId4" Type="http://schemas.openxmlformats.org/officeDocument/2006/relationships/hyperlink" Target="http://saifmohammad.com/WebPages/NRC-Emotion-Lexicon.htm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4.jp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24.jp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24.jp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2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24.jpg"/><Relationship Id="rId5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24.jpg"/><Relationship Id="rId5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24.jpg"/><Relationship Id="rId5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2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List_of_popular_music_genres" TargetMode="External"/><Relationship Id="rId4" Type="http://schemas.openxmlformats.org/officeDocument/2006/relationships/hyperlink" Target="https://www.musicgenreslist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0900" y="2042575"/>
            <a:ext cx="3249075" cy="4413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4800" y="203200"/>
            <a:ext cx="1850800" cy="4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7"/>
          <p:cNvSpPr txBox="1"/>
          <p:nvPr/>
        </p:nvSpPr>
        <p:spPr>
          <a:xfrm>
            <a:off x="368300" y="2520450"/>
            <a:ext cx="66261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33"/>
              <a:t>Hit or Miss? </a:t>
            </a:r>
            <a:br>
              <a:rPr b="1" lang="en-US" sz="4233"/>
            </a:br>
            <a:r>
              <a:rPr b="1" lang="en-US" sz="4033"/>
              <a:t>Ein Projekt zur Vorhersage der Popularität von Liedern mithilfe von Supervised Learning</a:t>
            </a:r>
            <a:endParaRPr b="1" sz="4033">
              <a:solidFill>
                <a:srgbClr val="000000"/>
              </a:solidFill>
            </a:endParaRPr>
          </a:p>
        </p:txBody>
      </p:sp>
      <p:sp>
        <p:nvSpPr>
          <p:cNvPr id="26" name="Google Shape;26;p7"/>
          <p:cNvSpPr txBox="1"/>
          <p:nvPr/>
        </p:nvSpPr>
        <p:spPr>
          <a:xfrm>
            <a:off x="609600" y="4431800"/>
            <a:ext cx="62670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33"/>
              <a:t>Advanced Data Challenge</a:t>
            </a:r>
            <a:br>
              <a:rPr lang="en-US" sz="3533"/>
            </a:br>
            <a:r>
              <a:rPr lang="en-US" sz="2666">
                <a:solidFill>
                  <a:schemeClr val="dk1"/>
                </a:solidFill>
              </a:rPr>
              <a:t>3</a:t>
            </a:r>
            <a:r>
              <a:rPr lang="en-US" sz="2666">
                <a:solidFill>
                  <a:schemeClr val="dk1"/>
                </a:solidFill>
              </a:rPr>
              <a:t>0.06.2020</a:t>
            </a:r>
            <a:endParaRPr sz="353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33"/>
          </a:p>
        </p:txBody>
      </p:sp>
      <p:sp>
        <p:nvSpPr>
          <p:cNvPr id="27" name="Google Shape;27;p7"/>
          <p:cNvSpPr txBox="1"/>
          <p:nvPr/>
        </p:nvSpPr>
        <p:spPr>
          <a:xfrm>
            <a:off x="493675" y="6610100"/>
            <a:ext cx="7818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66">
                <a:solidFill>
                  <a:schemeClr val="dk1"/>
                </a:solidFill>
              </a:rPr>
              <a:t>Angerer Michael, Zivkovic Patrick</a:t>
            </a:r>
            <a:endParaRPr sz="266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Wie haben wir das gemacht?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04750" y="1414675"/>
            <a:ext cx="95505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Polarität: (mithilfe tidytext-package)</a:t>
            </a:r>
            <a:endParaRPr sz="27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1) Einteilung in 10 Basis-Emotionen</a:t>
            </a:r>
            <a:endParaRPr sz="20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NRC-Lexicon:</a:t>
            </a:r>
            <a:r>
              <a:rPr lang="en-US" sz="180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http://saifmohammad.com/WebPages/NRC-Emotion-Lexicon.htm</a:t>
            </a:r>
            <a:endParaRPr sz="1800" u="sng">
              <a:solidFill>
                <a:schemeClr val="hlink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2) Einteilung jedes Wortes in „positiv“, „neutral“, „negativ“ und Summe bilden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66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6000" y="3903725"/>
            <a:ext cx="3708400" cy="24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7355" y="3864255"/>
            <a:ext cx="2614800" cy="256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6"/>
          <p:cNvCxnSpPr/>
          <p:nvPr/>
        </p:nvCxnSpPr>
        <p:spPr>
          <a:xfrm flipH="1">
            <a:off x="4410125" y="3769938"/>
            <a:ext cx="49800" cy="27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Readability: (mithilfe qdap-package)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04800" y="1828800"/>
            <a:ext cx="95505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Coleman-Liau-Index:</a:t>
            </a:r>
            <a:endParaRPr sz="2300">
              <a:solidFill>
                <a:schemeClr val="dk1"/>
              </a:solidFill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US" sz="2000">
                <a:solidFill>
                  <a:schemeClr val="dk1"/>
                </a:solidFill>
              </a:rPr>
              <a:t>0.0588L-0.296S-15.8  </a:t>
            </a:r>
            <a:endParaRPr sz="2000">
              <a:solidFill>
                <a:schemeClr val="dk1"/>
              </a:solidFill>
            </a:endParaRPr>
          </a:p>
          <a:p>
            <a:pPr indent="-3556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(L: mean letters p. 100 words; S: mean sentences p. 100 words)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SMOG-Index:</a:t>
            </a:r>
            <a:endParaRPr sz="2300">
              <a:solidFill>
                <a:schemeClr val="dk1"/>
              </a:solidFill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US" sz="2000">
                <a:solidFill>
                  <a:schemeClr val="dk1"/>
                </a:solidFill>
              </a:rPr>
              <a:t>1.0430√(np∙30/ns)+3.1291</a:t>
            </a:r>
            <a:endParaRPr sz="2000">
              <a:solidFill>
                <a:schemeClr val="dk1"/>
              </a:solidFill>
            </a:endParaRPr>
          </a:p>
          <a:p>
            <a:pPr indent="-3556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Np: Anzahl Polysilben (3 oder mehr pro Wort) in Sätzen</a:t>
            </a:r>
            <a:endParaRPr sz="2000">
              <a:solidFill>
                <a:schemeClr val="dk1"/>
              </a:solidFill>
            </a:endParaRPr>
          </a:p>
          <a:p>
            <a:pPr indent="-3556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Ns: Anzahl Sätze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203200"/>
            <a:ext cx="1850800" cy="4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ctrTitle"/>
          </p:nvPr>
        </p:nvSpPr>
        <p:spPr>
          <a:xfrm>
            <a:off x="914400" y="3048000"/>
            <a:ext cx="83313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33">
                <a:solidFill>
                  <a:schemeClr val="dk1"/>
                </a:solidFill>
              </a:rPr>
              <a:t>Überblick über den Datensatz</a:t>
            </a:r>
            <a:endParaRPr sz="4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203200"/>
            <a:ext cx="1850800" cy="4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type="ctrTitle"/>
          </p:nvPr>
        </p:nvSpPr>
        <p:spPr>
          <a:xfrm>
            <a:off x="914400" y="3048000"/>
            <a:ext cx="83313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33">
                <a:solidFill>
                  <a:schemeClr val="dk1"/>
                </a:solidFill>
              </a:rPr>
              <a:t>Deskriptives zum Datensatz</a:t>
            </a:r>
            <a:endParaRPr sz="4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203200"/>
            <a:ext cx="1850800" cy="4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 rotWithShape="1">
          <a:blip r:embed="rId5">
            <a:alphaModFix/>
          </a:blip>
          <a:srcRect b="14294" l="22522" r="48741" t="31105"/>
          <a:stretch/>
        </p:blipFill>
        <p:spPr>
          <a:xfrm>
            <a:off x="1334075" y="675400"/>
            <a:ext cx="6210576" cy="62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1198400" y="6198100"/>
            <a:ext cx="8027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mean(artist_popularity) = 67.95427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sd(artist_popularity) = 10.80606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min(artist_popularity) = 1 / max(artist_popularity) = 100</a:t>
            </a:r>
            <a:endParaRPr sz="25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75" y="265425"/>
            <a:ext cx="9368851" cy="5781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62" y="610500"/>
            <a:ext cx="9053975" cy="55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1198400" y="6198100"/>
            <a:ext cx="75747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mean(popularity) = 21.4356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sd(popularity) = 15.75013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min(popularity) = 0 / max(popularity) = 85</a:t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914400" y="3048000"/>
            <a:ext cx="83313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/>
              <a:t>Modellierung</a:t>
            </a:r>
            <a:endParaRPr sz="5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203200"/>
            <a:ext cx="1850800" cy="4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406400" y="711175"/>
            <a:ext cx="9353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/>
              <a:t>Baseline-Modell</a:t>
            </a:r>
            <a:endParaRPr sz="5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1024775" y="2336775"/>
            <a:ext cx="8873400" cy="4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/>
              <a:t>Ein Modell, das immer den Mittelwert vorhersagt</a:t>
            </a:r>
            <a:endParaRPr sz="2666"/>
          </a:p>
          <a:p>
            <a:pPr indent="-39793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 sz="2666"/>
              <a:t>also für alle Lieder des Testdatensets den Mittelwert des Trainingsdatensets</a:t>
            </a:r>
            <a:endParaRPr sz="25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2095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Eine 10-fold cross-validation zeigt folgendes Ergebnis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average mean absolute error = </a:t>
            </a:r>
            <a:r>
              <a:rPr b="1" lang="en-US" sz="2500">
                <a:solidFill>
                  <a:schemeClr val="dk1"/>
                </a:solidFill>
              </a:rPr>
              <a:t>12.758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standard deviation = </a:t>
            </a:r>
            <a:r>
              <a:rPr b="1" lang="en-US" sz="2500">
                <a:solidFill>
                  <a:schemeClr val="dk1"/>
                </a:solidFill>
              </a:rPr>
              <a:t>0.089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863" y="406213"/>
            <a:ext cx="7196275" cy="68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203200"/>
            <a:ext cx="1850800" cy="4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8"/>
          <p:cNvSpPr txBox="1"/>
          <p:nvPr/>
        </p:nvSpPr>
        <p:spPr>
          <a:xfrm>
            <a:off x="406400" y="711175"/>
            <a:ext cx="9353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/>
              <a:t>Originaler Datensatz</a:t>
            </a:r>
            <a:endParaRPr sz="5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8"/>
          <p:cNvPicPr preferRelativeResize="0"/>
          <p:nvPr/>
        </p:nvPicPr>
        <p:blipFill rotWithShape="1">
          <a:blip r:embed="rId5">
            <a:alphaModFix/>
          </a:blip>
          <a:srcRect b="15546" l="22097" r="22002" t="28990"/>
          <a:stretch/>
        </p:blipFill>
        <p:spPr>
          <a:xfrm>
            <a:off x="748400" y="1995700"/>
            <a:ext cx="8226523" cy="433597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/>
          <p:nvPr/>
        </p:nvSpPr>
        <p:spPr>
          <a:xfrm>
            <a:off x="6985000" y="1305025"/>
            <a:ext cx="2222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n = 57560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203200"/>
            <a:ext cx="1850800" cy="4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406400" y="711175"/>
            <a:ext cx="9353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/>
              <a:t>Multivariate Regression</a:t>
            </a:r>
            <a:endParaRPr sz="5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1024775" y="2336775"/>
            <a:ext cx="8873400" cy="4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/>
              <a:t>Forward selection</a:t>
            </a:r>
            <a:endParaRPr sz="2666"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5">
            <a:alphaModFix/>
          </a:blip>
          <a:srcRect b="0" l="0" r="0" t="18817"/>
          <a:stretch/>
        </p:blipFill>
        <p:spPr>
          <a:xfrm>
            <a:off x="1677350" y="2875225"/>
            <a:ext cx="6564025" cy="4194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203200"/>
            <a:ext cx="1850800" cy="4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406400" y="711175"/>
            <a:ext cx="9353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/>
              <a:t>Multivariate Regression</a:t>
            </a:r>
            <a:endParaRPr sz="5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024775" y="2336775"/>
            <a:ext cx="8873400" cy="4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/>
              <a:t>Wichtigste Variablen:</a:t>
            </a:r>
            <a:endParaRPr sz="2666"/>
          </a:p>
          <a:p>
            <a:pPr indent="-39793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 sz="2666"/>
              <a:t>artist popularity</a:t>
            </a:r>
            <a:endParaRPr sz="2666"/>
          </a:p>
          <a:p>
            <a:pPr indent="-39793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 sz="2666"/>
              <a:t>joy (sentiment)</a:t>
            </a:r>
            <a:endParaRPr sz="2666"/>
          </a:p>
          <a:p>
            <a:pPr indent="-39793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 sz="2666"/>
              <a:t>year</a:t>
            </a:r>
            <a:endParaRPr sz="2666"/>
          </a:p>
          <a:p>
            <a:pPr indent="-39793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 sz="2666"/>
              <a:t>duration of the song</a:t>
            </a:r>
            <a:endParaRPr sz="2666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/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/>
              <a:t>Performance (mit 10-fold CV)</a:t>
            </a:r>
            <a:endParaRPr sz="2666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average mean absolute error = </a:t>
            </a:r>
            <a:r>
              <a:rPr b="1" lang="en-US" sz="2500">
                <a:solidFill>
                  <a:schemeClr val="dk1"/>
                </a:solidFill>
              </a:rPr>
              <a:t>11.301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standard deviation = </a:t>
            </a:r>
            <a:r>
              <a:rPr b="1" lang="en-US" sz="2500"/>
              <a:t> </a:t>
            </a:r>
            <a:r>
              <a:rPr b="1" lang="en-US" sz="2500">
                <a:solidFill>
                  <a:schemeClr val="dk1"/>
                </a:solidFill>
              </a:rPr>
              <a:t>0.029</a:t>
            </a:r>
            <a:endParaRPr b="1" sz="2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203200"/>
            <a:ext cx="1850800" cy="4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406400" y="711175"/>
            <a:ext cx="9353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333">
                <a:solidFill>
                  <a:schemeClr val="dk1"/>
                </a:solidFill>
              </a:rPr>
              <a:t>Neuronales Netz (Keras)</a:t>
            </a:r>
            <a:endParaRPr sz="5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1024775" y="2336775"/>
            <a:ext cx="8873400" cy="4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/>
              <a:t>Simples neuronales Netz</a:t>
            </a:r>
            <a:endParaRPr sz="2666"/>
          </a:p>
          <a:p>
            <a:pPr indent="-39793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 sz="2666"/>
              <a:t>2 versteckte Schichten</a:t>
            </a:r>
            <a:endParaRPr sz="2666"/>
          </a:p>
          <a:p>
            <a:pPr indent="-39793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 sz="2666"/>
              <a:t>Training: 50 Epochen (mit Early Stopping)</a:t>
            </a:r>
            <a:endParaRPr sz="2666"/>
          </a:p>
          <a:p>
            <a:pPr indent="-39793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 sz="2666"/>
              <a:t>Test: auf zurückgehaltenen 20% des Datensatzes</a:t>
            </a:r>
            <a:endParaRPr sz="2666"/>
          </a:p>
          <a:p>
            <a:pPr indent="-39793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 sz="2666"/>
              <a:t>10-fold cross-validation</a:t>
            </a:r>
            <a:endParaRPr sz="2666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203200"/>
            <a:ext cx="1850800" cy="4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/>
        </p:nvSpPr>
        <p:spPr>
          <a:xfrm>
            <a:off x="406400" y="711175"/>
            <a:ext cx="9353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/>
              <a:t>Neuronales Netz (Keras)</a:t>
            </a:r>
            <a:endParaRPr sz="5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5">
            <a:alphaModFix/>
          </a:blip>
          <a:srcRect b="10927" l="13423" r="44796" t="55530"/>
          <a:stretch/>
        </p:blipFill>
        <p:spPr>
          <a:xfrm>
            <a:off x="537613" y="2279424"/>
            <a:ext cx="9084773" cy="38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203200"/>
            <a:ext cx="1850800" cy="4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406400" y="711175"/>
            <a:ext cx="9353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/>
              <a:t>Parameter Tuning</a:t>
            </a:r>
            <a:endParaRPr sz="5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0313" y="1833525"/>
            <a:ext cx="7625875" cy="5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203200"/>
            <a:ext cx="1850800" cy="4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/>
        </p:nvSpPr>
        <p:spPr>
          <a:xfrm>
            <a:off x="406400" y="711175"/>
            <a:ext cx="9353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/>
              <a:t>Training and Validation</a:t>
            </a:r>
            <a:endParaRPr sz="5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6331150" y="6421600"/>
            <a:ext cx="2939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6 hidden neurons</a:t>
            </a:r>
            <a:endParaRPr sz="2500"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925" y="1882300"/>
            <a:ext cx="9118150" cy="4403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203200"/>
            <a:ext cx="1850800" cy="4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/>
        </p:nvSpPr>
        <p:spPr>
          <a:xfrm>
            <a:off x="406400" y="711175"/>
            <a:ext cx="9353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chemeClr val="dk1"/>
                </a:solidFill>
              </a:rPr>
              <a:t>Neuronales Netz (Keras)</a:t>
            </a:r>
            <a:endParaRPr sz="5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1024775" y="2336775"/>
            <a:ext cx="8873400" cy="4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/>
              <a:t>Ergebnisse nicht viel besser als bei der linearen Regression</a:t>
            </a:r>
            <a:endParaRPr sz="2666"/>
          </a:p>
          <a:p>
            <a:pPr indent="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average mean absolute error = </a:t>
            </a:r>
            <a:r>
              <a:rPr b="1" lang="en-US" sz="2500">
                <a:solidFill>
                  <a:schemeClr val="dk1"/>
                </a:solidFill>
              </a:rPr>
              <a:t>11.066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standard deviation =  </a:t>
            </a:r>
            <a:r>
              <a:rPr b="1" lang="en-US" sz="2500">
                <a:solidFill>
                  <a:schemeClr val="dk1"/>
                </a:solidFill>
              </a:rPr>
              <a:t>0.69</a:t>
            </a:r>
            <a:endParaRPr b="1" sz="2666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h2o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221975" y="1563750"/>
            <a:ext cx="95505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Open source ML Plattform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Package „h2o“ in R greift auf h2o-Rest API zu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chemeClr val="dk1"/>
                </a:solidFill>
              </a:rPr>
              <a:t>Core Code von h2o in Java geschrieben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chemeClr val="dk1"/>
                </a:solidFill>
              </a:rPr>
              <a:t>Code wird von R in Java-Code übersetzt und dort ausgeführt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Vorteile:</a:t>
            </a:r>
            <a:endParaRPr sz="30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Viele Algorithmen (DRF, GBM, GLM, DL, AutoML etc.)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Einfach zu bedienen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66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Modelling mit h2o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04800" y="1497500"/>
            <a:ext cx="95505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3100">
                <a:solidFill>
                  <a:schemeClr val="dk1"/>
                </a:solidFill>
              </a:rPr>
              <a:t>2 verschiedene Algorithmen </a:t>
            </a:r>
            <a:endParaRPr sz="3100">
              <a:solidFill>
                <a:schemeClr val="dk1"/>
              </a:solidFill>
            </a:endParaRPr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n-US" sz="2700">
                <a:solidFill>
                  <a:schemeClr val="dk1"/>
                </a:solidFill>
              </a:rPr>
              <a:t>(Distributed) Random Forest</a:t>
            </a:r>
            <a:endParaRPr sz="2700">
              <a:solidFill>
                <a:schemeClr val="dk1"/>
              </a:solidFill>
            </a:endParaRPr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n-US" sz="2700">
                <a:solidFill>
                  <a:schemeClr val="dk1"/>
                </a:solidFill>
              </a:rPr>
              <a:t>Gradient Boosting Machine (GBM)</a:t>
            </a:r>
            <a:endParaRPr sz="27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1 Auto-ML</a:t>
            </a:r>
            <a:endParaRPr sz="2300">
              <a:solidFill>
                <a:schemeClr val="dk1"/>
              </a:solidFill>
            </a:endParaRPr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n-US" sz="2700">
                <a:solidFill>
                  <a:schemeClr val="dk1"/>
                </a:solidFill>
              </a:rPr>
              <a:t>trainiert und cross-validiert viele</a:t>
            </a:r>
            <a:endParaRPr sz="2700">
              <a:solidFill>
                <a:schemeClr val="dk1"/>
              </a:solidFill>
            </a:endParaRPr>
          </a:p>
          <a:p>
            <a:pPr indent="-374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en-US" sz="2300">
                <a:solidFill>
                  <a:schemeClr val="dk1"/>
                </a:solidFill>
              </a:rPr>
              <a:t>Random Forest</a:t>
            </a:r>
            <a:endParaRPr sz="2300">
              <a:solidFill>
                <a:schemeClr val="dk1"/>
              </a:solidFill>
            </a:endParaRPr>
          </a:p>
          <a:p>
            <a:pPr indent="-374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en-US" sz="2300">
                <a:solidFill>
                  <a:schemeClr val="dk1"/>
                </a:solidFill>
              </a:rPr>
              <a:t>Extremely-Randomized Forest</a:t>
            </a:r>
            <a:endParaRPr sz="2300">
              <a:solidFill>
                <a:schemeClr val="dk1"/>
              </a:solidFill>
            </a:endParaRPr>
          </a:p>
          <a:p>
            <a:pPr indent="-374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en-US" sz="2300">
                <a:solidFill>
                  <a:schemeClr val="dk1"/>
                </a:solidFill>
              </a:rPr>
              <a:t>zufälliges Raster von Gradient Boosting Machines (GBMs)</a:t>
            </a:r>
            <a:endParaRPr sz="2300">
              <a:solidFill>
                <a:schemeClr val="dk1"/>
              </a:solidFill>
            </a:endParaRPr>
          </a:p>
          <a:p>
            <a:pPr indent="-374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en-US" sz="2300">
                <a:solidFill>
                  <a:schemeClr val="dk1"/>
                </a:solidFill>
              </a:rPr>
              <a:t>zufälliges Raster von Deep Neural Nets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trainiert daraus Stacked Ensemble (GLM) mit...</a:t>
            </a:r>
            <a:endParaRPr sz="2300">
              <a:solidFill>
                <a:schemeClr val="dk1"/>
              </a:solidFill>
            </a:endParaRPr>
          </a:p>
          <a:p>
            <a:pPr indent="-374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en-US" sz="2300">
                <a:solidFill>
                  <a:schemeClr val="dk1"/>
                </a:solidFill>
              </a:rPr>
              <a:t>allen Modellen</a:t>
            </a:r>
            <a:endParaRPr sz="2300">
              <a:solidFill>
                <a:schemeClr val="dk1"/>
              </a:solidFill>
            </a:endParaRPr>
          </a:p>
          <a:p>
            <a:pPr indent="-374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en-US" sz="2300">
                <a:solidFill>
                  <a:schemeClr val="dk1"/>
                </a:solidFill>
              </a:rPr>
              <a:t>Best of Family 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Grid Search am Beispiel GBM</a:t>
            </a:r>
            <a:endParaRPr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50" y="1901675"/>
            <a:ext cx="9702900" cy="30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203200"/>
            <a:ext cx="1850800" cy="4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/>
        </p:nvSpPr>
        <p:spPr>
          <a:xfrm>
            <a:off x="406400" y="711175"/>
            <a:ext cx="9353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/>
              <a:t>Ursprüngliches Konzept</a:t>
            </a:r>
            <a:endParaRPr sz="5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1024775" y="2336775"/>
            <a:ext cx="8873400" cy="4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/>
              <a:t>Anreicherung des Datensatzes mit zusätzlicher Information aus der Spotify API</a:t>
            </a:r>
            <a:endParaRPr sz="2666"/>
          </a:p>
          <a:p>
            <a:pPr indent="-39793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 sz="2666"/>
              <a:t>Erscheinungsjahr</a:t>
            </a:r>
            <a:endParaRPr sz="2666"/>
          </a:p>
          <a:p>
            <a:pPr indent="-39793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 sz="2666"/>
              <a:t>Songdauer</a:t>
            </a:r>
            <a:endParaRPr sz="2666"/>
          </a:p>
          <a:p>
            <a:pPr indent="-39793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 sz="2666"/>
              <a:t>Genre</a:t>
            </a:r>
            <a:endParaRPr sz="2666"/>
          </a:p>
          <a:p>
            <a:pPr indent="-39793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b="1" lang="en-US" sz="2666"/>
              <a:t>Popularität</a:t>
            </a:r>
            <a:endParaRPr b="1" sz="2666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66"/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/>
              <a:t>Idee: Vorhersage der Song-Popularität mithilfe der Lyrics und anderer extrahierter Variablen</a:t>
            </a:r>
            <a:endParaRPr sz="2666"/>
          </a:p>
          <a:p>
            <a:pPr indent="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Modelldetails</a:t>
            </a:r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50" y="2049713"/>
            <a:ext cx="9855199" cy="3785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Cross-Validierungs Metriken &amp; Performance GBM</a:t>
            </a: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50" y="2365550"/>
            <a:ext cx="9855202" cy="360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 Importance Plot</a:t>
            </a:r>
            <a:endParaRPr/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300" y="1318625"/>
            <a:ext cx="6240825" cy="60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Random Forest Performance</a:t>
            </a: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50" y="2216425"/>
            <a:ext cx="9855198" cy="3417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Auto_ML</a:t>
            </a:r>
            <a:endParaRPr/>
          </a:p>
        </p:txBody>
      </p:sp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50" y="2729950"/>
            <a:ext cx="9855201" cy="1964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Auto_ML – Stacked Ensemble All Models</a:t>
            </a:r>
            <a:endParaRPr/>
          </a:p>
        </p:txBody>
      </p:sp>
      <p:pic>
        <p:nvPicPr>
          <p:cNvPr id="249" name="Google Shape;2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25" y="2680250"/>
            <a:ext cx="9439426" cy="25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All Models Performance</a:t>
            </a:r>
            <a:endParaRPr/>
          </a:p>
        </p:txBody>
      </p:sp>
      <p:pic>
        <p:nvPicPr>
          <p:cNvPr id="255" name="Google Shape;2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1813"/>
            <a:ext cx="9855199" cy="3978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Best of Family-Stacked Ensemble</a:t>
            </a:r>
            <a:endParaRPr/>
          </a:p>
        </p:txBody>
      </p:sp>
      <p:pic>
        <p:nvPicPr>
          <p:cNvPr id="261" name="Google Shape;2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50" y="2280550"/>
            <a:ext cx="9855198" cy="286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BoF Performance</a:t>
            </a:r>
            <a:endParaRPr/>
          </a:p>
        </p:txBody>
      </p:sp>
      <p:pic>
        <p:nvPicPr>
          <p:cNvPr id="267" name="Google Shape;26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50" y="1761988"/>
            <a:ext cx="9855202" cy="4096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Predicted Values auf neuen Daten</a:t>
            </a:r>
            <a:endParaRPr/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000" y="1487550"/>
            <a:ext cx="8125850" cy="53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Kombinieren mit Daten von Spotify</a:t>
            </a:r>
            <a:endParaRPr/>
          </a:p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04750" y="1398125"/>
            <a:ext cx="95505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R bietet Schnittstelle zur Spotify API (package: spotifyr)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Projekt bei Spotify registrieren -&gt; bekommt API Zugriffsdaten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Wie kommt man an die Song-Daten?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Artist_name -&gt; artist_id -&gt; artist_albums -&gt; song_id -&gt; song_info</a:t>
            </a:r>
            <a:endParaRPr sz="2966"/>
          </a:p>
        </p:txBody>
      </p:sp>
      <p:pic>
        <p:nvPicPr>
          <p:cNvPr id="49" name="Google Shape;4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00" y="3607400"/>
            <a:ext cx="9641501" cy="21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50" y="5993300"/>
            <a:ext cx="3961100" cy="3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Boxplot Verteilung der Vorhersagen</a:t>
            </a:r>
            <a:endParaRPr/>
          </a:p>
        </p:txBody>
      </p:sp>
      <p:pic>
        <p:nvPicPr>
          <p:cNvPr id="279" name="Google Shape;2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500" y="1335150"/>
            <a:ext cx="8395800" cy="60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Boxplot der Abweichungen </a:t>
            </a:r>
            <a:endParaRPr/>
          </a:p>
        </p:txBody>
      </p:sp>
      <p:pic>
        <p:nvPicPr>
          <p:cNvPr id="285" name="Google Shape;2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050" y="1321900"/>
            <a:ext cx="5616150" cy="59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" name="Google Shape;290;p48"/>
          <p:cNvGraphicFramePr/>
          <p:nvPr/>
        </p:nvGraphicFramePr>
        <p:xfrm>
          <a:off x="1230588" y="103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{C44D5D3E-4AA3-4ABF-81F8-A370556C1660}</a:tableStyleId>
              </a:tblPr>
              <a:tblGrid>
                <a:gridCol w="2959550"/>
                <a:gridCol w="2873725"/>
                <a:gridCol w="1865650"/>
              </a:tblGrid>
              <a:tr h="932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Model</a:t>
                      </a:r>
                      <a:endParaRPr b="1"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Mean Absolute Error</a:t>
                      </a:r>
                      <a:br>
                        <a:rPr b="1" lang="en-US" sz="2000"/>
                      </a:br>
                      <a:r>
                        <a:rPr b="1" lang="en-US" sz="2000"/>
                        <a:t>(averaged over 10 folds)</a:t>
                      </a:r>
                      <a:endParaRPr b="1"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Standard </a:t>
                      </a:r>
                      <a:br>
                        <a:rPr b="1" lang="en-US" sz="2000"/>
                      </a:br>
                      <a:r>
                        <a:rPr b="1" lang="en-US" sz="2000"/>
                        <a:t>Deviation</a:t>
                      </a:r>
                      <a:endParaRPr b="1"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Baseline Model</a:t>
                      </a:r>
                      <a:endParaRPr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12.758</a:t>
                      </a:r>
                      <a:endParaRPr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0.089</a:t>
                      </a:r>
                      <a:endParaRPr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GLM</a:t>
                      </a:r>
                      <a:endParaRPr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11.301</a:t>
                      </a:r>
                      <a:endParaRPr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0.029</a:t>
                      </a:r>
                      <a:endParaRPr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Neural Network</a:t>
                      </a:r>
                      <a:endParaRPr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11.066</a:t>
                      </a:r>
                      <a:endParaRPr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0.69</a:t>
                      </a:r>
                      <a:endParaRPr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Random Forests</a:t>
                      </a:r>
                      <a:endParaRPr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 9.701</a:t>
                      </a:r>
                      <a:endParaRPr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0.105</a:t>
                      </a:r>
                      <a:r>
                        <a:rPr lang="en-US" sz="2000"/>
                        <a:t> </a:t>
                      </a:r>
                      <a:endParaRPr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Gradient Boosting</a:t>
                      </a:r>
                      <a:endParaRPr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9.178</a:t>
                      </a:r>
                      <a:r>
                        <a:rPr lang="en-US" sz="2000"/>
                        <a:t> </a:t>
                      </a:r>
                      <a:endParaRPr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 0.104</a:t>
                      </a:r>
                      <a:endParaRPr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Stacked </a:t>
                      </a:r>
                      <a:r>
                        <a:rPr lang="en-US" sz="2000"/>
                        <a:t>Ensemble BOF</a:t>
                      </a:r>
                      <a:endParaRPr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8.927</a:t>
                      </a:r>
                      <a:r>
                        <a:rPr lang="en-US" sz="2000"/>
                        <a:t> </a:t>
                      </a:r>
                      <a:endParaRPr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0.019</a:t>
                      </a:r>
                      <a:endParaRPr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Stacked Ensemble All</a:t>
                      </a:r>
                      <a:endParaRPr b="1"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8.721</a:t>
                      </a:r>
                      <a:endParaRPr b="1"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0.054</a:t>
                      </a:r>
                      <a:endParaRPr b="1" sz="20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1" name="Google Shape;291;p48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Überblick über alle Modelle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</a:rPr>
              <a:t>Was haben wir von Spotify angereichert?</a:t>
            </a:r>
            <a:endParaRPr sz="3766"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04800" y="1828800"/>
            <a:ext cx="95505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„Theoretisch auch ohne Spotify leicht zugängliches“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Von Track Objects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Songlänge (in ms)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Popularität des Songs</a:t>
            </a:r>
            <a:endParaRPr sz="24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Von Album Objects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Erscheinungsjahr des Songs</a:t>
            </a:r>
            <a:endParaRPr sz="2400">
              <a:solidFill>
                <a:schemeClr val="dk1"/>
              </a:solidFill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US" sz="2000">
                <a:solidFill>
                  <a:schemeClr val="dk1"/>
                </a:solidFill>
              </a:rPr>
              <a:t>(=Album-Erscheinungsjahr; nur Singles und Albums)</a:t>
            </a:r>
            <a:endParaRPr sz="20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Von Artist Objects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Genre des Künstlers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Popularität des Künstlers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203200"/>
            <a:ext cx="1850800" cy="4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/>
        </p:nvSpPr>
        <p:spPr>
          <a:xfrm>
            <a:off x="406400" y="711175"/>
            <a:ext cx="93537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/>
              <a:t>Datenverlust</a:t>
            </a:r>
            <a:endParaRPr sz="5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2"/>
          <p:cNvSpPr txBox="1"/>
          <p:nvPr/>
        </p:nvSpPr>
        <p:spPr>
          <a:xfrm>
            <a:off x="1024775" y="2336775"/>
            <a:ext cx="8873400" cy="4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/>
              <a:t>Matching mit fixem Parameter stringdist = 2</a:t>
            </a:r>
            <a:endParaRPr sz="2666"/>
          </a:p>
          <a:p>
            <a:pPr indent="-39793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Char char="○"/>
            </a:pPr>
            <a:r>
              <a:rPr lang="en-US" sz="2666"/>
              <a:t>später: abhängig von Titellänge</a:t>
            </a:r>
            <a:endParaRPr sz="2666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/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/>
              <a:t> Probleme mit Anhängsel in Spotify</a:t>
            </a:r>
            <a:endParaRPr sz="2666"/>
          </a:p>
          <a:p>
            <a:pPr indent="-38523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67"/>
              <a:buChar char="○"/>
            </a:pPr>
            <a:r>
              <a:rPr lang="en-US" sz="2466"/>
              <a:t>"Love Isn’t Easy (But It Sure Is Hard Enough)"</a:t>
            </a:r>
            <a:endParaRPr sz="2466"/>
          </a:p>
          <a:p>
            <a:pPr indent="-38523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67"/>
              <a:buChar char="○"/>
            </a:pPr>
            <a:r>
              <a:rPr lang="en-US" sz="2466"/>
              <a:t>"All I’ve Got To Do - Remastered 2009"</a:t>
            </a:r>
            <a:endParaRPr sz="2466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6"/>
          </a:p>
          <a:p>
            <a:pPr indent="-2074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7"/>
              <a:buChar char="●"/>
            </a:pPr>
            <a:r>
              <a:rPr lang="en-US" sz="2466"/>
              <a:t>Verfügbarkeit</a:t>
            </a:r>
            <a:endParaRPr sz="2466"/>
          </a:p>
          <a:p>
            <a:pPr indent="-385233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67"/>
              <a:buChar char="○"/>
            </a:pPr>
            <a:r>
              <a:rPr lang="en-US" sz="2466"/>
              <a:t>Zum Beispiel einige Lieder von ABBA</a:t>
            </a:r>
            <a:br>
              <a:rPr lang="en-US" sz="2466"/>
            </a:br>
            <a:r>
              <a:rPr lang="en-US" sz="2466"/>
              <a:t>("Burning My Bridges" oder "Dream World")</a:t>
            </a:r>
            <a:endParaRPr sz="2466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6"/>
          </a:p>
          <a:p>
            <a:pPr indent="-2074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67"/>
              <a:buChar char="●"/>
            </a:pPr>
            <a:r>
              <a:rPr lang="en-US" sz="2466"/>
              <a:t>Schlussendlich: Reduktion von n = 57650 auf 36889 (~64%)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6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Genres zu spezifisch – Übergenre?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304800" y="1828800"/>
            <a:ext cx="95505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Genres der Künstler von Spotify zu spezifisch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Lösung: Match mit übergeordnetem Genre von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https://en.wikipedia.org/wiki/List_of_popular_music_genres</a:t>
            </a:r>
            <a:endParaRPr sz="2400" u="sng">
              <a:solidFill>
                <a:schemeClr val="hlink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https://www.musicgenreslist.com/</a:t>
            </a:r>
            <a:endParaRPr sz="2400" u="sng">
              <a:solidFill>
                <a:schemeClr val="hlink"/>
              </a:solidFill>
            </a:endParaRPr>
          </a:p>
          <a:p>
            <a:pPr indent="-3810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>
                <a:solidFill>
                  <a:schemeClr val="dk1"/>
                </a:solidFill>
              </a:rPr>
              <a:t>Durch Web-Scraping</a:t>
            </a:r>
            <a:endParaRPr sz="2400">
              <a:solidFill>
                <a:schemeClr val="dk1"/>
              </a:solidFill>
            </a:endParaRPr>
          </a:p>
          <a:p>
            <a:pPr indent="-3556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Z.B. „Mellow Gold“? -&gt; „Rock“</a:t>
            </a:r>
            <a:endParaRPr sz="2000">
              <a:solidFill>
                <a:schemeClr val="dk1"/>
              </a:solidFill>
            </a:endParaRPr>
          </a:p>
          <a:p>
            <a:pPr indent="-3810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>
                <a:solidFill>
                  <a:schemeClr val="dk1"/>
                </a:solidFill>
              </a:rPr>
              <a:t>+ für nicht gefundene: Schlagwort-Matching</a:t>
            </a:r>
            <a:endParaRPr sz="2400">
              <a:solidFill>
                <a:schemeClr val="dk1"/>
              </a:solidFill>
            </a:endParaRPr>
          </a:p>
          <a:p>
            <a:pPr indent="-3556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z.B. folk metal -&gt; Metal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Zuordnung: Künstler Genre = Häufigstes Übergenre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175" y="1647675"/>
            <a:ext cx="4324650" cy="43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28588" l="28920" r="31645" t="32484"/>
          <a:stretch/>
        </p:blipFill>
        <p:spPr>
          <a:xfrm>
            <a:off x="6241800" y="2247488"/>
            <a:ext cx="3165600" cy="312502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/>
          <p:nvPr/>
        </p:nvSpPr>
        <p:spPr>
          <a:xfrm>
            <a:off x="5382600" y="3538663"/>
            <a:ext cx="859200" cy="54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Natural Language Processing (NLP)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04800" y="1828800"/>
            <a:ext cx="95505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“Verarbeiten und Analyse von natürlicher Sprache“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Unser Ziel:</a:t>
            </a:r>
            <a:endParaRPr sz="30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Indikator für Polarität der Songs, über Anzahl und Zuordnung der enthaltenen Emotionswörter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Readability-Scores („In welcher Bildungsstufe muss ich sein, um den Text zu verstehen?“)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66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