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72" r:id="rId5"/>
    <p:sldId id="259" r:id="rId6"/>
    <p:sldId id="297" r:id="rId7"/>
    <p:sldId id="273" r:id="rId8"/>
    <p:sldId id="298" r:id="rId9"/>
    <p:sldId id="274" r:id="rId10"/>
    <p:sldId id="260" r:id="rId11"/>
    <p:sldId id="300" r:id="rId12"/>
    <p:sldId id="301" r:id="rId13"/>
    <p:sldId id="299" r:id="rId14"/>
    <p:sldId id="261" r:id="rId15"/>
    <p:sldId id="262" r:id="rId16"/>
    <p:sldId id="263" r:id="rId17"/>
    <p:sldId id="303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5" r:id="rId29"/>
    <p:sldId id="266" r:id="rId30"/>
    <p:sldId id="284" r:id="rId31"/>
    <p:sldId id="267" r:id="rId32"/>
    <p:sldId id="268" r:id="rId34"/>
    <p:sldId id="302" r:id="rId35"/>
    <p:sldId id="269" r:id="rId36"/>
    <p:sldId id="27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>
        <p:scale>
          <a:sx n="150" d="100"/>
          <a:sy n="150" d="100"/>
        </p:scale>
        <p:origin x="1542" y="16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21082-8B84-45D1-95C4-732DCF0FFB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51E8-4EAF-4F35-9E06-7F7755352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F51E8-4EAF-4F35-9E06-7F7755352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日内交易项目概况</a:t>
            </a:r>
            <a:endParaRPr lang="zh-CN" altLang="en-US" sz="3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96136" y="3933056"/>
            <a:ext cx="1688232" cy="1752600"/>
          </a:xfrm>
        </p:spPr>
        <p:txBody>
          <a:bodyPr>
            <a:normAutofit/>
          </a:bodyPr>
          <a:lstStyle/>
          <a:p>
            <a:pPr algn="l"/>
            <a:endParaRPr lang="zh-CN" altLang="en-US" sz="2400" dirty="0" smtClean="0"/>
          </a:p>
          <a:p>
            <a:pPr algn="l"/>
            <a:r>
              <a:rPr lang="en-US" altLang="zh-CN" sz="2400" dirty="0" smtClean="0"/>
              <a:t>2017-12-08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特征提取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K </a:t>
            </a:r>
            <a:r>
              <a:rPr lang="en-US" altLang="zh-CN" sz="3200" dirty="0"/>
              <a:t>Model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310" y="1315085"/>
            <a:ext cx="55740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dirty="0" smtClean="0">
                <a:sym typeface="+mn-ea"/>
              </a:rPr>
              <a:t>模型结构</a:t>
            </a:r>
            <a:endParaRPr lang="zh-CN" dirty="0" smtClean="0">
              <a:sym typeface="+mn-ea"/>
            </a:endParaRPr>
          </a:p>
          <a:p>
            <a:pPr algn="l"/>
            <a:r>
              <a:rPr dirty="0" smtClean="0">
                <a:sym typeface="+mn-ea"/>
              </a:rPr>
              <a:t>其中C(Convolutional)表示卷积层，用于构造CNN模型。</a:t>
            </a:r>
            <a:endParaRPr dirty="0" smtClean="0">
              <a:sym typeface="+mn-ea"/>
            </a:endParaRPr>
          </a:p>
          <a:p>
            <a:pPr algn="l"/>
            <a:r>
              <a:rPr dirty="0" smtClean="0">
                <a:sym typeface="+mn-ea"/>
              </a:rPr>
              <a:t>[?]*8表示8通道模型，分别对应K线数据的8个指标。</a:t>
            </a:r>
            <a:endParaRPr dirty="0" smtClean="0">
              <a:sym typeface="+mn-ea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487045" y="2483485"/>
          <a:ext cx="8276590" cy="285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520"/>
                <a:gridCol w="1059180"/>
                <a:gridCol w="706755"/>
                <a:gridCol w="4890135"/>
              </a:tblGrid>
              <a:tr h="476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多通道？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模型结构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Input-C64-C48-FC128-FC3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RNN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_1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Input-BiLSTM128-BiLSTM128-LSTM96-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FC256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-FC3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RNN_2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Input-BiLSTM128-BiLSTM128-LSTM96-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FC512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-FC3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MC-CNN-RNN_1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Input-[C48-BiLSTM128-</a:t>
                      </a: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BiLSTM64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]*8-FC256-FC3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MC-CNN_RNN_2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Input-[C48-BiLSTM128-</a:t>
                      </a: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BiLSTM96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]*8-FC256-FC3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特征提取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K </a:t>
            </a:r>
            <a:r>
              <a:rPr lang="en-US" altLang="zh-CN" sz="3200" dirty="0"/>
              <a:t>Model</a:t>
            </a:r>
            <a:endParaRPr lang="zh-CN" altLang="en-US" sz="32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831215" y="3035935"/>
          <a:ext cx="6939915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545"/>
                <a:gridCol w="1125220"/>
                <a:gridCol w="1115060"/>
                <a:gridCol w="1127125"/>
                <a:gridCol w="1129030"/>
                <a:gridCol w="1130935"/>
              </a:tblGrid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正确率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Recall_U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Recall_D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Recall_H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M_Recall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CNN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65.22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62.49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60.44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68.19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63.71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RNN_1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65.83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70.10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68.30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64.26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67.55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RNN_2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65.80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71.99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62.35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65.67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66.67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MC-CNN_RNN_1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66.03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65.69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60.79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68.45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64.97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MC-CNN_RNN_2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65.94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62.01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61.35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69.47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64.28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870585" y="1220470"/>
            <a:ext cx="68611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800" b="0" dirty="0" smtClean="0"/>
              <a:t>从表中可以看出：1）在正确率方面单通道模型表现性能相当；2）多通道模型的正确率要比单通道高；3）从召回率方面，CNN模型召回率较低，RNN相关的模型具有较高的召回率。而采用多通道的CNN+RNN模型则介于RNN与CNN之间。</a:t>
            </a: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特征提取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K </a:t>
            </a:r>
            <a:r>
              <a:rPr lang="en-US" altLang="zh-CN" sz="3200" dirty="0"/>
              <a:t>Model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单个模型：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单通道</a:t>
            </a:r>
            <a:r>
              <a:rPr lang="en-US" altLang="zh-CN" sz="1800" dirty="0" smtClean="0"/>
              <a:t>CNN				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2"/>
            <a:endParaRPr lang="en-US" altLang="zh-CN" sz="1400" dirty="0" smtClean="0"/>
          </a:p>
          <a:p>
            <a:pPr lvl="1"/>
            <a:r>
              <a:rPr lang="zh-CN" altLang="en-US" sz="1800" dirty="0" smtClean="0"/>
              <a:t>单</a:t>
            </a:r>
            <a:r>
              <a:rPr lang="zh-CN" altLang="en-US" sz="1800" dirty="0"/>
              <a:t>通道</a:t>
            </a:r>
            <a:r>
              <a:rPr lang="en-US" altLang="zh-CN" sz="1800" dirty="0" smtClean="0"/>
              <a:t>RNN1		        </a:t>
            </a:r>
            <a:r>
              <a:rPr lang="zh-CN" altLang="en-US" sz="1800" dirty="0" smtClean="0"/>
              <a:t>单通道</a:t>
            </a:r>
            <a:r>
              <a:rPr lang="en-US" altLang="zh-CN" sz="1800" dirty="0" smtClean="0"/>
              <a:t>RNN2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2"/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1"/>
            <a:r>
              <a:rPr lang="zh-CN" altLang="en-US" sz="1800" dirty="0" smtClean="0"/>
              <a:t>单通道</a:t>
            </a:r>
            <a:r>
              <a:rPr lang="en-US" altLang="zh-CN" sz="1800" dirty="0" smtClean="0"/>
              <a:t>CNN+RNN 			</a:t>
            </a:r>
            <a:r>
              <a:rPr lang="zh-CN" altLang="en-US" sz="1800" dirty="0" smtClean="0"/>
              <a:t>多通道</a:t>
            </a:r>
            <a:r>
              <a:rPr lang="en-US" altLang="zh-CN" sz="1800" dirty="0" smtClean="0"/>
              <a:t>CNN+RNN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9632" y="2377455"/>
          <a:ext cx="2930527" cy="108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407988"/>
                <a:gridCol w="512445"/>
                <a:gridCol w="513080"/>
                <a:gridCol w="512764"/>
                <a:gridCol w="60325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Pred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6981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0.7519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True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0.5412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2646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0.5518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942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0.6819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0.6249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0.6044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0.6522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87624" y="3878178"/>
          <a:ext cx="2930527" cy="106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407988"/>
                <a:gridCol w="512763"/>
                <a:gridCol w="513080"/>
                <a:gridCol w="512128"/>
                <a:gridCol w="603568"/>
              </a:tblGrid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Predict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7893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0.8501 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True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0.4826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0.4332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0.6426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0.7010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0.6830 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0.6583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16016" y="3921239"/>
          <a:ext cx="2930527" cy="1091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407988"/>
                <a:gridCol w="512763"/>
                <a:gridCol w="512763"/>
                <a:gridCol w="512763"/>
                <a:gridCol w="603250"/>
              </a:tblGrid>
              <a:tr h="2061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Predict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7544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0.8125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True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0.4518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0.5306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0.6567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0.7199 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0.6235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0.6580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09825" y="5390346"/>
          <a:ext cx="2930527" cy="106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407988"/>
                <a:gridCol w="512445"/>
                <a:gridCol w="513081"/>
                <a:gridCol w="512763"/>
                <a:gridCol w="60325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Predict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7113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0.7661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True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0.5101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2784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0.5806 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0.6845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0.6569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0.6079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0.6603 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87624" y="5373216"/>
          <a:ext cx="2930527" cy="106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407988"/>
                <a:gridCol w="512763"/>
                <a:gridCol w="513080"/>
                <a:gridCol w="512446"/>
                <a:gridCol w="60325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Predict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6901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0.7432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True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0.5600 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2781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0.5800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0.6947 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0.6201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0.6135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0.6594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特征提取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K </a:t>
            </a:r>
            <a:r>
              <a:rPr lang="en-US" altLang="zh-CN" sz="3200" dirty="0"/>
              <a:t>Model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五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融合：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融合方式：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Averaging:			         Voting: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目前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线</a:t>
            </a:r>
            <a:r>
              <a:rPr lang="en-US" altLang="zh-CN" sz="2400" dirty="0" smtClean="0"/>
              <a:t>Model</a:t>
            </a:r>
            <a:r>
              <a:rPr lang="zh-CN" altLang="en-US" sz="2400" dirty="0"/>
              <a:t>涨跌</a:t>
            </a:r>
            <a:r>
              <a:rPr lang="zh-CN" altLang="en-US" sz="2400" dirty="0" smtClean="0"/>
              <a:t>平能够达到的最佳效果是</a:t>
            </a:r>
            <a:r>
              <a:rPr lang="en-US" altLang="zh-CN" sz="2400" dirty="0" smtClean="0"/>
              <a:t>66.26%</a:t>
            </a:r>
            <a:endParaRPr lang="en-US" altLang="zh-CN" sz="2400" dirty="0" smtClean="0"/>
          </a:p>
          <a:p>
            <a:r>
              <a:rPr lang="en-US" altLang="zh-CN" sz="2400" dirty="0" smtClean="0"/>
              <a:t> K Mode</a:t>
            </a:r>
            <a:r>
              <a:rPr lang="zh-CN" altLang="en-US" sz="2400" dirty="0" smtClean="0"/>
              <a:t>主要用于提取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线特征，为后面买、卖点选取模型做准备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924944"/>
          <a:ext cx="3528392" cy="13373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58729"/>
                <a:gridCol w="491223"/>
                <a:gridCol w="617373"/>
                <a:gridCol w="617373"/>
                <a:gridCol w="617855"/>
                <a:gridCol w="725839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Predict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precision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7424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775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1086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0.7996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True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1612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2023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358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0.5066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2078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2518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0.5251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recall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0.6680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0.6750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0.6355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0.6620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16015" y="2924944"/>
          <a:ext cx="3744417" cy="13373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86814"/>
                <a:gridCol w="521298"/>
                <a:gridCol w="654685"/>
                <a:gridCol w="655659"/>
                <a:gridCol w="655172"/>
                <a:gridCol w="770789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Predict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precision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7408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773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1104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0.7978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True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1621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356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0.5049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2044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2552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0.5322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recall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0.6690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0.6747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0.6361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0.6626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3"/>
              <p:cNvSpPr txBox="1"/>
              <p:nvPr/>
            </p:nvSpPr>
            <p:spPr>
              <a:xfrm>
                <a:off x="5424007" y="4725144"/>
                <a:ext cx="422760" cy="30777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07" y="4725144"/>
                <a:ext cx="422760" cy="307777"/>
              </a:xfrm>
              <a:prstGeom prst="rect">
                <a:avLst/>
              </a:prstGeom>
              <a:blipFill rotWithShape="1">
                <a:blip r:embed="rId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24604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交易员行为数据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20160318—20160531</a:t>
            </a:r>
            <a:r>
              <a:rPr lang="zh-CN" altLang="en-US" sz="2000" dirty="0" smtClean="0"/>
              <a:t>，股票</a:t>
            </a:r>
            <a:r>
              <a:rPr lang="en-US" altLang="zh-CN" sz="2000" dirty="0" smtClean="0"/>
              <a:t>002460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1103</a:t>
            </a:r>
            <a:r>
              <a:rPr lang="zh-CN" altLang="en-US" sz="2000" dirty="0" smtClean="0"/>
              <a:t>条数据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Train_data</a:t>
            </a:r>
            <a:r>
              <a:rPr lang="en-US" altLang="zh-CN" sz="2000" dirty="0" smtClean="0"/>
              <a:t>: 20160318—20160512 (</a:t>
            </a:r>
            <a:r>
              <a:rPr lang="zh-CN" altLang="en-US" sz="2000" dirty="0" smtClean="0"/>
              <a:t>买、卖点共</a:t>
            </a:r>
            <a:r>
              <a:rPr lang="en-US" altLang="zh-CN" sz="2000" dirty="0" smtClean="0"/>
              <a:t>835</a:t>
            </a:r>
            <a:r>
              <a:rPr lang="zh-CN" altLang="en-US" sz="2000" dirty="0" smtClean="0"/>
              <a:t>条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/>
            <a:r>
              <a:rPr lang="zh-CN" altLang="en-US" sz="1600" b="1" dirty="0" smtClean="0">
                <a:solidFill>
                  <a:schemeClr val="accent1"/>
                </a:solidFill>
              </a:rPr>
              <a:t>人工添加无操作点（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Hold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）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584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个（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5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分钟涨跌幅小于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0.06%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）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000" dirty="0" err="1" smtClean="0"/>
              <a:t>Test_data</a:t>
            </a:r>
            <a:r>
              <a:rPr lang="en-US" altLang="zh-CN" sz="2000" dirty="0" smtClean="0"/>
              <a:t>: 20160513—20160531 (</a:t>
            </a:r>
            <a:r>
              <a:rPr lang="zh-CN" altLang="en-US" sz="2000" dirty="0" smtClean="0"/>
              <a:t>买、卖点共</a:t>
            </a:r>
            <a:r>
              <a:rPr lang="en-US" altLang="zh-CN" sz="2000" dirty="0" smtClean="0"/>
              <a:t>268</a:t>
            </a:r>
            <a:r>
              <a:rPr lang="zh-CN" altLang="en-US" sz="2000" dirty="0" smtClean="0"/>
              <a:t>条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/>
            <a:r>
              <a:rPr lang="zh-CN" altLang="en-US" sz="1600" b="1" dirty="0" smtClean="0">
                <a:solidFill>
                  <a:schemeClr val="accent1"/>
                </a:solidFill>
              </a:rPr>
              <a:t>人工添加无操作点（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Hold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）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211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个（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5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分钟涨跌幅小于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0.06%</a:t>
            </a:r>
            <a:r>
              <a:rPr lang="zh-CN" altLang="en-US" sz="1600" b="1" dirty="0" smtClean="0">
                <a:solidFill>
                  <a:schemeClr val="accent1"/>
                </a:solidFill>
              </a:rPr>
              <a:t>）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r>
              <a:rPr lang="en-US" altLang="zh-CN" sz="2400" dirty="0" smtClean="0"/>
              <a:t>Model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1115616" y="3514343"/>
            <a:ext cx="7416824" cy="3188097"/>
            <a:chOff x="1115616" y="3429000"/>
            <a:chExt cx="7416824" cy="3188097"/>
          </a:xfrm>
        </p:grpSpPr>
        <p:grpSp>
          <p:nvGrpSpPr>
            <p:cNvPr id="52" name="组合 51"/>
            <p:cNvGrpSpPr/>
            <p:nvPr/>
          </p:nvGrpSpPr>
          <p:grpSpPr>
            <a:xfrm>
              <a:off x="1115616" y="3753036"/>
              <a:ext cx="7416824" cy="2542147"/>
              <a:chOff x="1115616" y="3753036"/>
              <a:chExt cx="7416824" cy="2542147"/>
            </a:xfrm>
          </p:grpSpPr>
          <p:sp>
            <p:nvSpPr>
              <p:cNvPr id="4" name="圆柱形 3"/>
              <p:cNvSpPr/>
              <p:nvPr/>
            </p:nvSpPr>
            <p:spPr>
              <a:xfrm>
                <a:off x="1115616" y="4509120"/>
                <a:ext cx="648072" cy="1080120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行情数据</a:t>
                </a:r>
                <a:endParaRPr lang="zh-CN" altLang="en-US" dirty="0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267744" y="3933056"/>
                <a:ext cx="720080" cy="86409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Tick Model</a:t>
                </a:r>
                <a:endParaRPr lang="zh-CN" altLang="en-US" sz="1200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267744" y="5251067"/>
                <a:ext cx="720080" cy="86409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K Model</a:t>
                </a:r>
                <a:endParaRPr lang="zh-CN" altLang="en-US" sz="12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563888" y="3753036"/>
                <a:ext cx="216024" cy="12241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563888" y="5071047"/>
                <a:ext cx="216024" cy="12241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55976" y="4437112"/>
                <a:ext cx="216024" cy="12241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4969930" y="4617132"/>
                <a:ext cx="826205" cy="86409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 smtClean="0"/>
                  <a:t>XGBoost</a:t>
                </a:r>
                <a:r>
                  <a:rPr lang="en-US" altLang="zh-CN" sz="1200" dirty="0" smtClean="0"/>
                  <a:t> Model</a:t>
                </a:r>
                <a:endParaRPr lang="zh-CN" altLang="en-US" sz="1200" dirty="0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7884368" y="4509120"/>
                <a:ext cx="648072" cy="1080120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交易</a:t>
                </a:r>
                <a:r>
                  <a:rPr lang="zh-CN" altLang="en-US" sz="1200" dirty="0" smtClean="0"/>
                  <a:t>员行为数据</a:t>
                </a:r>
                <a:endParaRPr lang="zh-CN" altLang="en-US" sz="12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236296" y="4437112"/>
                <a:ext cx="216024" cy="12241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>
                <a:stCxn id="4" idx="4"/>
                <a:endCxn id="5" idx="1"/>
              </p:cNvCxnSpPr>
              <p:nvPr/>
            </p:nvCxnSpPr>
            <p:spPr>
              <a:xfrm flipV="1">
                <a:off x="1763688" y="4365104"/>
                <a:ext cx="504056" cy="68407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4"/>
                <a:endCxn id="6" idx="1"/>
              </p:cNvCxnSpPr>
              <p:nvPr/>
            </p:nvCxnSpPr>
            <p:spPr>
              <a:xfrm>
                <a:off x="1763688" y="5049180"/>
                <a:ext cx="504056" cy="63393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6" idx="3"/>
                <a:endCxn id="9" idx="1"/>
              </p:cNvCxnSpPr>
              <p:nvPr/>
            </p:nvCxnSpPr>
            <p:spPr>
              <a:xfrm>
                <a:off x="2987824" y="5683115"/>
                <a:ext cx="576064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5" idx="3"/>
                <a:endCxn id="8" idx="1"/>
              </p:cNvCxnSpPr>
              <p:nvPr/>
            </p:nvCxnSpPr>
            <p:spPr>
              <a:xfrm>
                <a:off x="2987824" y="4365104"/>
                <a:ext cx="576064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9" idx="3"/>
                <a:endCxn id="10" idx="1"/>
              </p:cNvCxnSpPr>
              <p:nvPr/>
            </p:nvCxnSpPr>
            <p:spPr>
              <a:xfrm flipV="1">
                <a:off x="3779912" y="5049180"/>
                <a:ext cx="576064" cy="63393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8" idx="3"/>
                <a:endCxn id="10" idx="1"/>
              </p:cNvCxnSpPr>
              <p:nvPr/>
            </p:nvCxnSpPr>
            <p:spPr>
              <a:xfrm>
                <a:off x="3779912" y="4365104"/>
                <a:ext cx="576064" cy="68407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0" idx="3"/>
                <a:endCxn id="11" idx="1"/>
              </p:cNvCxnSpPr>
              <p:nvPr/>
            </p:nvCxnSpPr>
            <p:spPr>
              <a:xfrm>
                <a:off x="4572000" y="5049180"/>
                <a:ext cx="39793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/>
            </p:nvSpPr>
            <p:spPr>
              <a:xfrm>
                <a:off x="6156176" y="4689180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/>
                  <a:t>最小化</a:t>
                </a:r>
                <a:endParaRPr lang="zh-CN" altLang="en-US" sz="1200" dirty="0"/>
              </a:p>
            </p:txBody>
          </p:sp>
          <p:cxnSp>
            <p:nvCxnSpPr>
              <p:cNvPr id="41" name="直接箭头连接符 40"/>
              <p:cNvCxnSpPr>
                <a:stCxn id="11" idx="3"/>
                <a:endCxn id="39" idx="2"/>
              </p:cNvCxnSpPr>
              <p:nvPr/>
            </p:nvCxnSpPr>
            <p:spPr>
              <a:xfrm>
                <a:off x="5796135" y="5049180"/>
                <a:ext cx="360041" cy="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3" idx="1"/>
                <a:endCxn id="39" idx="6"/>
              </p:cNvCxnSpPr>
              <p:nvPr/>
            </p:nvCxnSpPr>
            <p:spPr>
              <a:xfrm flipH="1">
                <a:off x="6876176" y="5049180"/>
                <a:ext cx="36012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2" idx="2"/>
                <a:endCxn id="13" idx="3"/>
              </p:cNvCxnSpPr>
              <p:nvPr/>
            </p:nvCxnSpPr>
            <p:spPr>
              <a:xfrm flipH="1">
                <a:off x="7452320" y="5049180"/>
                <a:ext cx="432048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23"/>
                <p:cNvSpPr txBox="1"/>
                <p:nvPr/>
              </p:nvSpPr>
              <p:spPr>
                <a:xfrm>
                  <a:off x="3460520" y="6309320"/>
                  <a:ext cx="422760" cy="30777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520" y="6309320"/>
                  <a:ext cx="422760" cy="307777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23"/>
                <p:cNvSpPr txBox="1"/>
                <p:nvPr/>
              </p:nvSpPr>
              <p:spPr>
                <a:xfrm>
                  <a:off x="3419872" y="3429000"/>
                  <a:ext cx="422760" cy="30777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𝑡𝑖𝑐𝑘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72" y="3429000"/>
                  <a:ext cx="42276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8696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1530985" y="1297940"/>
            <a:ext cx="57658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 dirty="0" smtClean="0"/>
              <a:t>采用XGBoost算法在上节生成的数据中训练模型。XGBoost参数设置如下表所示：</a:t>
            </a:r>
            <a:endParaRPr lang="en-US" altLang="zh-CN" sz="2000" dirty="0" smtClean="0"/>
          </a:p>
        </p:txBody>
      </p:sp>
      <p:graphicFrame>
        <p:nvGraphicFramePr>
          <p:cNvPr id="6" name="表格 5"/>
          <p:cNvGraphicFramePr/>
          <p:nvPr/>
        </p:nvGraphicFramePr>
        <p:xfrm>
          <a:off x="1659890" y="2443162"/>
          <a:ext cx="563753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380"/>
                <a:gridCol w="1334770"/>
                <a:gridCol w="1423988"/>
                <a:gridCol w="1489075"/>
              </a:tblGrid>
              <a:tr h="281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取值范围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取值范围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ax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_depth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[2, 3, 4]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Gamma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[0.1, 0.15, 0.2, 0.25]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subsamples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[0.5, 0.6, 0.7, 0.8]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colsample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[0.1, 0.2, 0.4, 0.5]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Min_child_weight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[1, 2, 3, 5]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Num_boost_round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60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29385" y="3848735"/>
            <a:ext cx="63246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0" dirty="0" smtClean="0"/>
              <a:t>XGBoost参数的具体含义和作用可以参考XGBoost说明文档：http://xgboost.readthedocs.io/en/latest/，这里不做赘述。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实验结果：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在现有交易员操作数据下训练出的模型对交易员操作识别准确率</a:t>
            </a:r>
            <a:r>
              <a:rPr lang="en-US" altLang="zh-CN" sz="2000" dirty="0" smtClean="0"/>
              <a:t>57.36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解释：通过学习已知交易员操作数据，对未来</a:t>
            </a:r>
            <a:r>
              <a:rPr lang="zh-CN" altLang="en-US" sz="1600" b="1" dirty="0" smtClean="0"/>
              <a:t>交易员操作买卖点</a:t>
            </a:r>
            <a:r>
              <a:rPr lang="zh-CN" altLang="en-US" sz="1600" dirty="0" smtClean="0"/>
              <a:t>的识别准确率</a:t>
            </a:r>
            <a:endParaRPr lang="en-US" altLang="zh-CN" sz="1600" dirty="0"/>
          </a:p>
          <a:p>
            <a:r>
              <a:rPr lang="zh-CN" altLang="en-US" sz="2000" dirty="0" smtClean="0"/>
              <a:t>由于交易员操作数据非常有限（可用于训练的不到</a:t>
            </a:r>
            <a:r>
              <a:rPr lang="en-US" altLang="zh-CN" sz="2000" dirty="0" smtClean="0"/>
              <a:t>900</a:t>
            </a:r>
            <a:r>
              <a:rPr lang="zh-CN" altLang="en-US" sz="2000" dirty="0" smtClean="0"/>
              <a:t>条，所以使用</a:t>
            </a:r>
            <a:r>
              <a:rPr lang="en-US" altLang="zh-CN" sz="2000" dirty="0" smtClean="0"/>
              <a:t>XGB</a:t>
            </a:r>
            <a:r>
              <a:rPr lang="zh-CN" altLang="en-US" sz="2000" dirty="0" smtClean="0"/>
              <a:t>）导致模型性能较差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通过增加交易员数据，有望大幅提升买卖点模型的准确率。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91680" y="2132856"/>
          <a:ext cx="4824537" cy="13373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29629"/>
                <a:gridCol w="655864"/>
                <a:gridCol w="847377"/>
                <a:gridCol w="847377"/>
                <a:gridCol w="847377"/>
                <a:gridCol w="996913"/>
              </a:tblGrid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Pred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ict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Buy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precision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158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0.7861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True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Buy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0.4806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0.3525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recall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0.5544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0.6263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0.5765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0.5736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>
                <a:solidFill>
                  <a:schemeClr val="accent2"/>
                </a:solidFill>
              </a:rPr>
              <a:t>短期预测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20160606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9495"/>
            <a:ext cx="6414695" cy="444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>
                <a:solidFill>
                  <a:schemeClr val="accent2"/>
                </a:solidFill>
              </a:rPr>
              <a:t>短期预测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20160607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49268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>
                <a:solidFill>
                  <a:schemeClr val="accent2"/>
                </a:solidFill>
              </a:rPr>
              <a:t>短期预测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20160608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27237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总体方案</a:t>
            </a:r>
            <a:endParaRPr lang="zh-CN" altLang="en-US" sz="32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7609535" y="1484784"/>
            <a:ext cx="1354953" cy="2394247"/>
            <a:chOff x="7609535" y="1466801"/>
            <a:chExt cx="1354953" cy="2394247"/>
          </a:xfrm>
        </p:grpSpPr>
        <p:sp>
          <p:nvSpPr>
            <p:cNvPr id="59" name="圆角矩形 58"/>
            <p:cNvSpPr/>
            <p:nvPr/>
          </p:nvSpPr>
          <p:spPr>
            <a:xfrm>
              <a:off x="7800873" y="2402905"/>
              <a:ext cx="275456" cy="406253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609535" y="1466801"/>
              <a:ext cx="1354953" cy="2394247"/>
              <a:chOff x="7561590" y="1439198"/>
              <a:chExt cx="1354953" cy="2394247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7596336" y="1439198"/>
                <a:ext cx="1320207" cy="2394247"/>
                <a:chOff x="7596336" y="1439198"/>
                <a:chExt cx="1320207" cy="2394247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>
                  <a:off x="7752928" y="1870619"/>
                  <a:ext cx="275456" cy="1918421"/>
                  <a:chOff x="7536904" y="1870619"/>
                  <a:chExt cx="275456" cy="1918421"/>
                </a:xfrm>
              </p:grpSpPr>
              <p:sp>
                <p:nvSpPr>
                  <p:cNvPr id="52" name="圆角矩形 51"/>
                  <p:cNvSpPr/>
                  <p:nvPr/>
                </p:nvSpPr>
                <p:spPr>
                  <a:xfrm>
                    <a:off x="7536904" y="1870619"/>
                    <a:ext cx="275456" cy="406253"/>
                  </a:xfrm>
                  <a:prstGeom prst="roundRect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dirty="0"/>
                  </a:p>
                </p:txBody>
              </p:sp>
              <p:sp>
                <p:nvSpPr>
                  <p:cNvPr id="53" name="圆角矩形 52"/>
                  <p:cNvSpPr/>
                  <p:nvPr/>
                </p:nvSpPr>
                <p:spPr>
                  <a:xfrm>
                    <a:off x="7536904" y="2878731"/>
                    <a:ext cx="275456" cy="406253"/>
                  </a:xfrm>
                  <a:prstGeom prst="roundRect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dirty="0"/>
                  </a:p>
                </p:txBody>
              </p:sp>
              <p:sp>
                <p:nvSpPr>
                  <p:cNvPr id="54" name="圆角矩形 53"/>
                  <p:cNvSpPr/>
                  <p:nvPr/>
                </p:nvSpPr>
                <p:spPr>
                  <a:xfrm>
                    <a:off x="7536904" y="3382787"/>
                    <a:ext cx="275456" cy="406253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00" dirty="0"/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8028384" y="1927865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/>
                    <a:t>初步完成</a:t>
                  </a:r>
                  <a:endParaRPr lang="zh-CN" altLang="en-US" sz="12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8052447" y="2980685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/>
                    <a:t>正在设计</a:t>
                  </a:r>
                  <a:endParaRPr lang="zh-CN" altLang="en-US" sz="12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8052447" y="3440033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/>
                    <a:t>待完成</a:t>
                  </a:r>
                  <a:endParaRPr lang="zh-CN" altLang="en-US" sz="12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8052447" y="2458343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 smtClean="0"/>
                    <a:t>已完成</a:t>
                  </a:r>
                  <a:endParaRPr lang="zh-CN" altLang="en-US" sz="1200" dirty="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7596336" y="1439198"/>
                  <a:ext cx="1320207" cy="2394247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7561590" y="1439198"/>
                <a:ext cx="466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图例</a:t>
                </a:r>
                <a:endParaRPr lang="zh-CN" altLang="en-US" sz="1100" dirty="0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 rot="0">
            <a:off x="467360" y="1988820"/>
            <a:ext cx="5612218" cy="4176395"/>
            <a:chOff x="827584" y="1700808"/>
            <a:chExt cx="5904656" cy="4320480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584" y="1700808"/>
              <a:ext cx="5904656" cy="3312372"/>
              <a:chOff x="470520" y="1916832"/>
              <a:chExt cx="5904656" cy="3312372"/>
            </a:xfrm>
          </p:grpSpPr>
          <p:sp>
            <p:nvSpPr>
              <p:cNvPr id="4" name="圆柱形 3"/>
              <p:cNvSpPr/>
              <p:nvPr/>
            </p:nvSpPr>
            <p:spPr>
              <a:xfrm>
                <a:off x="470520" y="2924944"/>
                <a:ext cx="792088" cy="1008112"/>
              </a:xfrm>
              <a:prstGeom prst="can">
                <a:avLst/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数据获取模型</a:t>
                </a:r>
                <a:endParaRPr lang="zh-CN" altLang="en-US" sz="1400" dirty="0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087542" y="2780928"/>
                <a:ext cx="900281" cy="1296144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特征提取模型</a:t>
                </a:r>
                <a:endParaRPr lang="zh-CN" altLang="en-US" sz="1400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4502968" y="1916832"/>
                <a:ext cx="864096" cy="1296144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趋势预测模型</a:t>
                </a:r>
                <a:endParaRPr lang="zh-CN" altLang="en-US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3638872" y="3573016"/>
                <a:ext cx="864096" cy="1296144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买卖点预测模型</a:t>
                </a:r>
                <a:endParaRPr lang="zh-CN" altLang="en-US" sz="1400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5511080" y="3573016"/>
                <a:ext cx="864096" cy="1296144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/>
                <a:r>
                  <a:rPr lang="zh-CN" altLang="en-US" sz="1400" dirty="0" smtClean="0">
                    <a:sym typeface="+mn-ea"/>
                  </a:rPr>
                  <a:t>买卖点匹配模型</a:t>
                </a:r>
                <a:r>
                  <a:rPr lang="zh-CN" altLang="en-US" sz="1400" dirty="0" smtClean="0">
                    <a:sym typeface="+mn-ea"/>
                  </a:rPr>
                  <a:t>(</a:t>
                </a:r>
                <a:r>
                  <a:rPr lang="zh-CN" altLang="en-US" sz="1400" dirty="0" smtClean="0">
                    <a:sym typeface="+mn-ea"/>
                  </a:rPr>
                  <a:t>止损止盈）</a:t>
                </a:r>
                <a:endParaRPr lang="zh-CN" altLang="en-US" sz="1400" dirty="0" smtClean="0">
                  <a:sym typeface="+mn-ea"/>
                </a:endParaRPr>
              </a:p>
            </p:txBody>
          </p:sp>
          <p:cxnSp>
            <p:nvCxnSpPr>
              <p:cNvPr id="10" name="直接箭头连接符 9"/>
              <p:cNvCxnSpPr>
                <a:stCxn id="4" idx="4"/>
                <a:endCxn id="5" idx="1"/>
              </p:cNvCxnSpPr>
              <p:nvPr/>
            </p:nvCxnSpPr>
            <p:spPr>
              <a:xfrm>
                <a:off x="1262608" y="3429000"/>
                <a:ext cx="824934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5" idx="3"/>
                <a:endCxn id="7" idx="1"/>
              </p:cNvCxnSpPr>
              <p:nvPr/>
            </p:nvCxnSpPr>
            <p:spPr>
              <a:xfrm>
                <a:off x="2987823" y="3429000"/>
                <a:ext cx="651049" cy="792088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8" name="组合 27"/>
              <p:cNvGrpSpPr/>
              <p:nvPr/>
            </p:nvGrpSpPr>
            <p:grpSpPr>
              <a:xfrm>
                <a:off x="2537682" y="4077072"/>
                <a:ext cx="3405447" cy="1152132"/>
                <a:chOff x="2537682" y="4077072"/>
                <a:chExt cx="3405447" cy="1152132"/>
              </a:xfrm>
            </p:grpSpPr>
            <p:cxnSp>
              <p:nvCxnSpPr>
                <p:cNvPr id="18" name="肘形连接符 17"/>
                <p:cNvCxnSpPr>
                  <a:stCxn id="5" idx="2"/>
                </p:cNvCxnSpPr>
                <p:nvPr/>
              </p:nvCxnSpPr>
              <p:spPr>
                <a:xfrm rot="16200000" flipH="1">
                  <a:off x="3664340" y="2950414"/>
                  <a:ext cx="1152132" cy="3405447"/>
                </a:xfrm>
                <a:prstGeom prst="bentConnector2">
                  <a:avLst/>
                </a:prstGeom>
                <a:ln w="19050">
                  <a:solidFill>
                    <a:schemeClr val="accent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>
                  <a:endCxn id="8" idx="2"/>
                </p:cNvCxnSpPr>
                <p:nvPr/>
              </p:nvCxnSpPr>
              <p:spPr>
                <a:xfrm flipV="1">
                  <a:off x="5943128" y="4869160"/>
                  <a:ext cx="0" cy="36004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接箭头连接符 25"/>
              <p:cNvCxnSpPr>
                <a:stCxn id="7" idx="3"/>
                <a:endCxn id="8" idx="1"/>
              </p:cNvCxnSpPr>
              <p:nvPr/>
            </p:nvCxnSpPr>
            <p:spPr>
              <a:xfrm>
                <a:off x="4502968" y="4221088"/>
                <a:ext cx="1008112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箭头连接符 2"/>
              <p:cNvCxnSpPr>
                <a:endCxn id="7" idx="0"/>
              </p:cNvCxnSpPr>
              <p:nvPr/>
            </p:nvCxnSpPr>
            <p:spPr>
              <a:xfrm flipH="1">
                <a:off x="4070847" y="3227362"/>
                <a:ext cx="789012" cy="345533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>
                <a:stCxn id="6" idx="2"/>
              </p:cNvCxnSpPr>
              <p:nvPr/>
            </p:nvCxnSpPr>
            <p:spPr>
              <a:xfrm>
                <a:off x="4935353" y="3212910"/>
                <a:ext cx="931983" cy="359985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8" name="圆角矩形 37"/>
            <p:cNvSpPr/>
            <p:nvPr/>
          </p:nvSpPr>
          <p:spPr>
            <a:xfrm>
              <a:off x="3995936" y="5157192"/>
              <a:ext cx="864096" cy="86409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交易员行为数据</a:t>
              </a:r>
              <a:endParaRPr lang="zh-CN" altLang="en-US" sz="1400" dirty="0"/>
            </a:p>
          </p:txBody>
        </p:sp>
        <p:cxnSp>
          <p:nvCxnSpPr>
            <p:cNvPr id="40" name="直接箭头连接符 39"/>
            <p:cNvCxnSpPr>
              <a:stCxn id="38" idx="0"/>
              <a:endCxn id="7" idx="2"/>
            </p:cNvCxnSpPr>
            <p:nvPr/>
          </p:nvCxnSpPr>
          <p:spPr>
            <a:xfrm flipV="1">
              <a:off x="4427984" y="465313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38" idx="3"/>
              <a:endCxn id="8" idx="2"/>
            </p:cNvCxnSpPr>
            <p:nvPr/>
          </p:nvCxnSpPr>
          <p:spPr>
            <a:xfrm flipV="1">
              <a:off x="4860032" y="4653136"/>
              <a:ext cx="1440160" cy="93610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 smtClean="0">
                <a:solidFill>
                  <a:schemeClr val="accent2"/>
                </a:solidFill>
              </a:rPr>
              <a:t>短期预测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20160613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70517"/>
            <a:ext cx="6519078" cy="444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 smtClean="0">
                <a:solidFill>
                  <a:schemeClr val="accent2"/>
                </a:solidFill>
              </a:rPr>
              <a:t>短期预测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20160614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40468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>
                <a:solidFill>
                  <a:schemeClr val="accent2"/>
                </a:solidFill>
              </a:rPr>
              <a:t>长期预测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20170601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79"/>
            <a:ext cx="6408712" cy="440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>
                <a:solidFill>
                  <a:schemeClr val="accent2"/>
                </a:solidFill>
              </a:rPr>
              <a:t>长期预测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20170605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348880"/>
            <a:ext cx="6408711" cy="436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>
                <a:solidFill>
                  <a:schemeClr val="accent2"/>
                </a:solidFill>
              </a:rPr>
              <a:t>长期预测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20170606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1812"/>
            <a:ext cx="6552728" cy="4461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>
                <a:solidFill>
                  <a:schemeClr val="accent2"/>
                </a:solidFill>
              </a:rPr>
              <a:t>长期预测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20170607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2692"/>
            <a:ext cx="6264696" cy="430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利用买、卖点预测模型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标注买卖点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置</a:t>
            </a:r>
            <a:r>
              <a:rPr lang="zh-CN" altLang="en-US" sz="2400" dirty="0" smtClean="0"/>
              <a:t>信度为</a:t>
            </a:r>
            <a:r>
              <a:rPr lang="en-US" altLang="zh-CN" sz="2400" dirty="0" smtClean="0"/>
              <a:t>0.6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600" b="1" dirty="0" smtClean="0">
                <a:solidFill>
                  <a:schemeClr val="accent2"/>
                </a:solidFill>
              </a:rPr>
              <a:t>长期预测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20170608</a:t>
            </a:r>
            <a:r>
              <a:rPr lang="zh-CN" altLang="en-US" sz="1600" dirty="0" smtClean="0"/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dirty="0" smtClean="0"/>
              <a:t>：买入点；</a:t>
            </a:r>
            <a:r>
              <a:rPr lang="en-US" altLang="zh-CN" sz="1600" b="1" dirty="0" smtClean="0">
                <a:solidFill>
                  <a:srgbClr val="92D050"/>
                </a:solidFill>
              </a:rPr>
              <a:t>—</a:t>
            </a:r>
            <a:r>
              <a:rPr lang="zh-CN" altLang="en-US" sz="1600" dirty="0" smtClean="0"/>
              <a:t>：卖出点</a:t>
            </a:r>
            <a:endParaRPr lang="en-US" altLang="zh-CN" sz="16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448600" cy="441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结果分析：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买、卖点预测模型对于长期（</a:t>
            </a:r>
            <a:r>
              <a:rPr lang="en-US" altLang="zh-CN" sz="2000" dirty="0" smtClean="0"/>
              <a:t>2017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月）和短期（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月）具有相似的效果，说明：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1. </a:t>
            </a:r>
            <a:r>
              <a:rPr lang="zh-CN" altLang="en-US" sz="1600" dirty="0" smtClean="0"/>
              <a:t>特征提取模型能够提取一般性的特征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2. </a:t>
            </a:r>
            <a:r>
              <a:rPr lang="zh-CN" altLang="en-US" sz="1600" dirty="0" smtClean="0"/>
              <a:t>交易员的操作行为具有一般性规律</a:t>
            </a:r>
            <a:endParaRPr lang="en-US" altLang="zh-CN" sz="1600" dirty="0"/>
          </a:p>
          <a:p>
            <a:pPr lvl="1"/>
            <a:r>
              <a:rPr lang="zh-CN" altLang="en-US" sz="2000" dirty="0" smtClean="0"/>
              <a:t>买、卖点预测效果有待提高，主要因素有：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1. </a:t>
            </a:r>
            <a:r>
              <a:rPr lang="zh-CN" altLang="en-US" sz="1600" dirty="0" smtClean="0"/>
              <a:t>交易员的操作数据（更多的操作数据，能学到更一般性的操作模式）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2. </a:t>
            </a:r>
            <a:r>
              <a:rPr lang="zh-CN" altLang="en-US" sz="1600" dirty="0" smtClean="0"/>
              <a:t>无操作点的选择（目前是选择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分钟涨跌幅</a:t>
            </a:r>
            <a:r>
              <a:rPr lang="en-US" altLang="zh-CN" sz="1600" dirty="0" smtClean="0"/>
              <a:t>&lt;0.06%</a:t>
            </a:r>
            <a:r>
              <a:rPr lang="zh-CN" altLang="en-US" sz="1600" dirty="0" smtClean="0"/>
              <a:t>的点作为无操作点），无操作点对模型性能影响较大，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需进一步讨论如何设计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直接采用买卖点进行交易：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买、卖点选取方式：第一个</a:t>
            </a:r>
            <a:r>
              <a:rPr lang="en-US" altLang="zh-CN" sz="2000" dirty="0" smtClean="0"/>
              <a:t>B(S)</a:t>
            </a:r>
            <a:r>
              <a:rPr lang="zh-CN" altLang="en-US" sz="2000" dirty="0" smtClean="0"/>
              <a:t>点与最近一个</a:t>
            </a:r>
            <a:r>
              <a:rPr lang="en-US" altLang="zh-CN" sz="2000" dirty="0" smtClean="0"/>
              <a:t>S(B)</a:t>
            </a:r>
            <a:r>
              <a:rPr lang="zh-CN" altLang="en-US" sz="2000" dirty="0" smtClean="0"/>
              <a:t>进行匹配</a:t>
            </a:r>
            <a:endParaRPr lang="en-US" altLang="zh-CN" sz="2000" dirty="0" smtClean="0"/>
          </a:p>
          <a:p>
            <a:pPr lvl="2"/>
            <a:r>
              <a:rPr lang="zh-CN" altLang="en-US" sz="1600" dirty="0"/>
              <a:t>比如：模型预测</a:t>
            </a:r>
            <a:r>
              <a:rPr lang="en-US" altLang="zh-CN" sz="1600" dirty="0"/>
              <a:t>BS</a:t>
            </a:r>
            <a:r>
              <a:rPr lang="zh-CN" altLang="en-US" sz="1600" dirty="0"/>
              <a:t>序列为 </a:t>
            </a:r>
            <a:r>
              <a:rPr lang="en-US" altLang="zh-CN" sz="1600" dirty="0"/>
              <a:t>B-B-H-H-S-H-S-S-B</a:t>
            </a:r>
            <a:endParaRPr lang="en-US" altLang="zh-CN" sz="1600" dirty="0"/>
          </a:p>
          <a:p>
            <a:pPr lvl="2"/>
            <a:r>
              <a:rPr lang="zh-CN" altLang="en-US" sz="1600" dirty="0"/>
              <a:t>则匹配的买卖点为：</a:t>
            </a:r>
            <a:r>
              <a:rPr lang="en-US" altLang="zh-CN" sz="1600" b="1" dirty="0">
                <a:solidFill>
                  <a:schemeClr val="accent2"/>
                </a:solidFill>
              </a:rPr>
              <a:t>B</a:t>
            </a:r>
            <a:r>
              <a:rPr lang="en-US" altLang="zh-CN" sz="1600" dirty="0"/>
              <a:t>-B-H-H-</a:t>
            </a:r>
            <a:r>
              <a:rPr lang="en-US" altLang="zh-CN" sz="1600" b="1" dirty="0">
                <a:solidFill>
                  <a:schemeClr val="accent2"/>
                </a:solidFill>
              </a:rPr>
              <a:t>S</a:t>
            </a:r>
            <a:r>
              <a:rPr lang="en-US" altLang="zh-CN" sz="1600" dirty="0"/>
              <a:t>-H-</a:t>
            </a:r>
            <a:r>
              <a:rPr lang="en-US" altLang="zh-CN" sz="1600" b="1" dirty="0">
                <a:solidFill>
                  <a:srgbClr val="00B0F0"/>
                </a:solidFill>
              </a:rPr>
              <a:t>S</a:t>
            </a:r>
            <a:r>
              <a:rPr lang="en-US" altLang="zh-CN" sz="1600" dirty="0"/>
              <a:t>-S-</a:t>
            </a:r>
            <a:r>
              <a:rPr lang="en-US" altLang="zh-CN" sz="1600" b="1" dirty="0">
                <a:solidFill>
                  <a:srgbClr val="00B0F0"/>
                </a:solidFill>
              </a:rPr>
              <a:t>B</a:t>
            </a:r>
            <a:r>
              <a:rPr lang="zh-CN" altLang="en-US" sz="1600" dirty="0"/>
              <a:t>（相同颜色为一对</a:t>
            </a:r>
            <a:r>
              <a:rPr lang="en-US" altLang="zh-CN" sz="1600" dirty="0"/>
              <a:t>BS</a:t>
            </a:r>
            <a:r>
              <a:rPr lang="zh-CN" altLang="en-US" sz="1600" dirty="0"/>
              <a:t>操作）</a:t>
            </a:r>
            <a:endParaRPr lang="en-US" altLang="zh-CN" sz="1600" dirty="0"/>
          </a:p>
          <a:p>
            <a:pPr lvl="1"/>
            <a:r>
              <a:rPr lang="zh-CN" altLang="en-US" sz="2000" dirty="0" smtClean="0"/>
              <a:t>具体收益见下页</a:t>
            </a:r>
            <a:endParaRPr lang="en-US" altLang="zh-CN" sz="2000" dirty="0" smtClean="0"/>
          </a:p>
          <a:p>
            <a:pPr lvl="2"/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648" y="1268760"/>
          <a:ext cx="6840762" cy="26435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74420"/>
                <a:gridCol w="1011930"/>
                <a:gridCol w="567202"/>
                <a:gridCol w="567690"/>
                <a:gridCol w="566714"/>
                <a:gridCol w="567202"/>
                <a:gridCol w="567202"/>
                <a:gridCol w="567202"/>
                <a:gridCol w="567202"/>
                <a:gridCol w="567202"/>
                <a:gridCol w="516796"/>
              </a:tblGrid>
              <a:tr h="159893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置信度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20160606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每笔净利润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20160607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每笔净利润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20160608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每笔净利润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smtClean="0">
                          <a:effectLst/>
                        </a:rPr>
                        <a:t>20160613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每笔净利润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20160614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每笔净利润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20160615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每笔净利润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20160616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每笔净利润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平均净利润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-4.17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平均净利润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平均净利润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平均净利润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 smtClean="0">
                          <a:effectLst/>
                        </a:rPr>
                        <a:t>平均净利润</a:t>
                      </a:r>
                      <a:r>
                        <a:rPr lang="en-US" sz="1100" u="none" strike="noStrike" dirty="0" smtClean="0">
                          <a:effectLst/>
                        </a:rPr>
                        <a:t>(%)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-0.58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-0.106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-0.075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-0.082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-0.103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-0.484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0.455 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3645" y="4293096"/>
          <a:ext cx="6840763" cy="2414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06475"/>
                <a:gridCol w="987633"/>
                <a:gridCol w="562721"/>
                <a:gridCol w="562721"/>
                <a:gridCol w="562721"/>
                <a:gridCol w="562721"/>
                <a:gridCol w="562610"/>
                <a:gridCol w="562832"/>
                <a:gridCol w="562721"/>
                <a:gridCol w="453804"/>
                <a:gridCol w="453804"/>
              </a:tblGrid>
              <a:tr h="159893"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 smtClean="0">
                          <a:effectLst/>
                        </a:rPr>
                        <a:t>置信度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0.1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0.2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0.3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0.4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0.5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0.6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0.7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0.8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20160606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20160607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612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20160608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612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20160613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612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20160614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20160615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20160616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-</a:t>
                      </a:r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/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20171013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 smtClean="0">
                          <a:effectLst/>
                        </a:rPr>
                        <a:t>BS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操作数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Average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45.0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45.0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45.0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45.0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43.1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25.9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12.4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4.2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1.0 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8596" marR="8596" marT="85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597" y="126876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r>
              <a:rPr lang="zh-CN" altLang="en-US" sz="1600" dirty="0" smtClean="0"/>
              <a:t>收益</a:t>
            </a:r>
            <a:endParaRPr lang="en-US" altLang="zh-CN" sz="1600" dirty="0" smtClean="0"/>
          </a:p>
          <a:p>
            <a:r>
              <a:rPr lang="zh-CN" altLang="en-US" sz="1600" dirty="0"/>
              <a:t>统计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29309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r>
              <a:rPr lang="zh-CN" altLang="en-US" sz="1600" dirty="0" smtClean="0"/>
              <a:t>次数</a:t>
            </a:r>
            <a:endParaRPr lang="en-US" altLang="zh-CN" sz="1600" dirty="0" smtClean="0"/>
          </a:p>
          <a:p>
            <a:r>
              <a:rPr lang="zh-CN" altLang="en-US" sz="1600" dirty="0"/>
              <a:t>统计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特征提取模型</a:t>
            </a:r>
            <a:endParaRPr lang="zh-CN" altLang="en-US" sz="3200" dirty="0"/>
          </a:p>
        </p:txBody>
      </p:sp>
      <p:grpSp>
        <p:nvGrpSpPr>
          <p:cNvPr id="96" name="组合 95"/>
          <p:cNvGrpSpPr/>
          <p:nvPr/>
        </p:nvGrpSpPr>
        <p:grpSpPr>
          <a:xfrm>
            <a:off x="863571" y="2076907"/>
            <a:ext cx="7533108" cy="3080285"/>
            <a:chOff x="351260" y="1844824"/>
            <a:chExt cx="7533108" cy="3080285"/>
          </a:xfrm>
        </p:grpSpPr>
        <p:grpSp>
          <p:nvGrpSpPr>
            <p:cNvPr id="19" name="组合 18"/>
            <p:cNvGrpSpPr/>
            <p:nvPr/>
          </p:nvGrpSpPr>
          <p:grpSpPr>
            <a:xfrm>
              <a:off x="351260" y="1844824"/>
              <a:ext cx="4796804" cy="3080285"/>
              <a:chOff x="0" y="1449626"/>
              <a:chExt cx="5980849" cy="4211162"/>
            </a:xfrm>
          </p:grpSpPr>
          <p:sp>
            <p:nvSpPr>
              <p:cNvPr id="27" name="TextBox 32"/>
              <p:cNvSpPr txBox="1"/>
              <p:nvPr/>
            </p:nvSpPr>
            <p:spPr>
              <a:xfrm>
                <a:off x="4947177" y="1449626"/>
                <a:ext cx="854107" cy="311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i="1">
                    <a:solidFill>
                      <a:schemeClr val="tx2"/>
                    </a:solidFill>
                  </a:rPr>
                  <a:t>features</a:t>
                </a:r>
                <a:endParaRPr lang="zh-CN" altLang="en-US" sz="1400" i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0" y="1681900"/>
                <a:ext cx="5980849" cy="3978888"/>
                <a:chOff x="0" y="1681900"/>
                <a:chExt cx="5980849" cy="3978888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5239310" y="1804284"/>
                  <a:ext cx="257175" cy="3856504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zh-CN" altLang="en-US" sz="1100"/>
                </a:p>
              </p:txBody>
            </p:sp>
            <p:grpSp>
              <p:nvGrpSpPr>
                <p:cNvPr id="31" name="组合 30"/>
                <p:cNvGrpSpPr/>
                <p:nvPr/>
              </p:nvGrpSpPr>
              <p:grpSpPr>
                <a:xfrm>
                  <a:off x="0" y="1681900"/>
                  <a:ext cx="5980849" cy="3313793"/>
                  <a:chOff x="0" y="1681900"/>
                  <a:chExt cx="5980848" cy="331379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TextBox 46"/>
                      <p:cNvSpPr txBox="1"/>
                      <p:nvPr/>
                    </p:nvSpPr>
                    <p:spPr>
                      <a:xfrm>
                        <a:off x="4056310" y="2453294"/>
                        <a:ext cx="527114" cy="31149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>
                        <a:spAutoFit/>
                      </a:bodyPr>
                      <a:lstStyle>
                        <a:lvl1pPr marL="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400" b="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𝑡𝑖𝑐𝑘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1400" b="0" dirty="0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56310" y="2453294"/>
                        <a:ext cx="527114" cy="311496"/>
                      </a:xfrm>
                      <a:prstGeom prst="rect">
                        <a:avLst/>
                      </a:prstGeom>
                      <a:blipFill rotWithShape="1">
                        <a:blip r:embed="rId1"/>
                        <a:stretch>
                          <a:fillRect r="-24638" b="-105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TextBox 47"/>
                      <p:cNvSpPr txBox="1"/>
                      <p:nvPr/>
                    </p:nvSpPr>
                    <p:spPr>
                      <a:xfrm>
                        <a:off x="3989636" y="3929962"/>
                        <a:ext cx="527114" cy="31149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>
                        <a:spAutoFit/>
                      </a:bodyPr>
                      <a:lstStyle>
                        <a:lvl1pPr marL="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1400" b="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1400" b="0" dirty="0">
                          <a:solidFill>
                            <a:schemeClr val="tx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4" name="TextBox 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89636" y="3929962"/>
                        <a:ext cx="527114" cy="311496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 b="-78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  <a:endParaRPr lang="zh-CN" altLang="en-US">
                          <a:noFill/>
                        </a:endParaRPr>
                      </a:p>
                    </p:txBody>
                  </p:sp>
                </mc:Fallback>
              </mc:AlternateContent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0" y="1681900"/>
                    <a:ext cx="5980848" cy="3313793"/>
                    <a:chOff x="0" y="1681900"/>
                    <a:chExt cx="5980848" cy="3313793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TextBox 23"/>
                        <p:cNvSpPr txBox="1"/>
                        <p:nvPr/>
                      </p:nvSpPr>
                      <p:spPr>
                        <a:xfrm>
                          <a:off x="3522911" y="1681900"/>
                          <a:ext cx="527114" cy="311496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t">
                          <a:spAutoFit/>
                        </a:bodyPr>
                        <a:lstStyle>
                          <a:lvl1pPr marL="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𝑡𝑖𝑐𝑘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6" name="TextBox 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22911" y="1681900"/>
                          <a:ext cx="527114" cy="311496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 r="-7246" b="-4594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7" name="TextBox 24"/>
                        <p:cNvSpPr txBox="1"/>
                        <p:nvPr/>
                      </p:nvSpPr>
                      <p:spPr>
                        <a:xfrm>
                          <a:off x="3522911" y="3661467"/>
                          <a:ext cx="527114" cy="311496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t">
                          <a:spAutoFit/>
                        </a:bodyPr>
                        <a:lstStyle>
                          <a:lvl1pPr marL="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7" name="TextBox 2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22911" y="3661467"/>
                          <a:ext cx="527114" cy="311496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b="-4594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  <a:endParaRPr lang="zh-CN" altLang="en-US">
                            <a:noFill/>
                          </a:endParaRPr>
                        </a:p>
                      </p:txBody>
                    </p:sp>
                  </mc:Fallback>
                </mc:AlternateContent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0" y="2180876"/>
                      <a:ext cx="3824568" cy="2814817"/>
                      <a:chOff x="0" y="2180876"/>
                      <a:chExt cx="3824568" cy="2814817"/>
                    </a:xfrm>
                  </p:grpSpPr>
                  <p:grpSp>
                    <p:nvGrpSpPr>
                      <p:cNvPr id="46" name="组合 45"/>
                      <p:cNvGrpSpPr/>
                      <p:nvPr/>
                    </p:nvGrpSpPr>
                    <p:grpSpPr>
                      <a:xfrm>
                        <a:off x="0" y="2353853"/>
                        <a:ext cx="2980867" cy="2453324"/>
                        <a:chOff x="0" y="2353853"/>
                        <a:chExt cx="2980867" cy="2453324"/>
                      </a:xfrm>
                    </p:grpSpPr>
                    <p:sp>
                      <p:nvSpPr>
                        <p:cNvPr id="55" name="矩形 54"/>
                        <p:cNvSpPr/>
                        <p:nvPr/>
                      </p:nvSpPr>
                      <p:spPr>
                        <a:xfrm>
                          <a:off x="1711801" y="2353853"/>
                          <a:ext cx="1269066" cy="55805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>
                          <a:lvl1pPr marL="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dirty="0"/>
                            <a:t>Tick</a:t>
                          </a:r>
                          <a:r>
                            <a:rPr lang="en-US" altLang="zh-CN" sz="1100" baseline="0" dirty="0"/>
                            <a:t> Model</a:t>
                          </a:r>
                          <a:endParaRPr lang="zh-CN" altLang="en-US" sz="1100" dirty="0"/>
                        </a:p>
                      </p:txBody>
                    </p:sp>
                    <p:sp>
                      <p:nvSpPr>
                        <p:cNvPr id="56" name="矩形 55"/>
                        <p:cNvSpPr/>
                        <p:nvPr/>
                      </p:nvSpPr>
                      <p:spPr>
                        <a:xfrm>
                          <a:off x="1721531" y="4191974"/>
                          <a:ext cx="1250016" cy="61520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>
                          <a:lvl1pPr marL="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dirty="0"/>
                            <a:t>K Model</a:t>
                          </a:r>
                          <a:endParaRPr lang="zh-CN" altLang="en-US" sz="1100" dirty="0"/>
                        </a:p>
                      </p:txBody>
                    </p:sp>
                    <p:sp>
                      <p:nvSpPr>
                        <p:cNvPr id="59" name="流程图: 磁盘 58"/>
                        <p:cNvSpPr/>
                        <p:nvPr/>
                      </p:nvSpPr>
                      <p:spPr>
                        <a:xfrm>
                          <a:off x="0" y="2895176"/>
                          <a:ext cx="797859" cy="1243293"/>
                        </a:xfrm>
                        <a:prstGeom prst="flowChartMagneticDisk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>
                          <a:lvl1pPr marL="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indent="0">
                            <a:defRPr sz="11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/>
                            <a:t>Data</a:t>
                          </a:r>
                          <a:endParaRPr lang="zh-CN" altLang="en-US" sz="1100"/>
                        </a:p>
                      </p:txBody>
                    </p:sp>
                    <p:cxnSp>
                      <p:nvCxnSpPr>
                        <p:cNvPr id="60" name="直接箭头连接符 59"/>
                        <p:cNvCxnSpPr>
                          <a:stCxn id="59" idx="4"/>
                          <a:endCxn id="55" idx="1"/>
                        </p:cNvCxnSpPr>
                        <p:nvPr/>
                      </p:nvCxnSpPr>
                      <p:spPr>
                        <a:xfrm flipV="1">
                          <a:off x="797859" y="2632881"/>
                          <a:ext cx="913941" cy="883942"/>
                        </a:xfrm>
                        <a:prstGeom prst="straightConnector1">
                          <a:avLst/>
                        </a:prstGeom>
                        <a:ln w="19050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直接箭头连接符 60"/>
                        <p:cNvCxnSpPr>
                          <a:stCxn id="59" idx="4"/>
                          <a:endCxn id="56" idx="1"/>
                        </p:cNvCxnSpPr>
                        <p:nvPr/>
                      </p:nvCxnSpPr>
                      <p:spPr>
                        <a:xfrm>
                          <a:off x="797859" y="3516823"/>
                          <a:ext cx="923672" cy="982753"/>
                        </a:xfrm>
                        <a:prstGeom prst="straightConnector1">
                          <a:avLst/>
                        </a:prstGeom>
                        <a:ln w="19050"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7" name="矩形 46"/>
                      <p:cNvSpPr/>
                      <p:nvPr/>
                    </p:nvSpPr>
                    <p:spPr>
                      <a:xfrm>
                        <a:off x="3715095" y="2180876"/>
                        <a:ext cx="85725" cy="884704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zh-CN" altLang="en-US" sz="1100"/>
                      </a:p>
                    </p:txBody>
                  </p:sp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3738843" y="4107629"/>
                        <a:ext cx="85725" cy="888064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zh-CN" altLang="en-US" sz="1100"/>
                      </a:p>
                    </p:txBody>
                  </p:sp>
                  <p:sp>
                    <p:nvSpPr>
                      <p:cNvPr id="51" name="右箭头 50"/>
                      <p:cNvSpPr/>
                      <p:nvPr/>
                    </p:nvSpPr>
                    <p:spPr>
                      <a:xfrm>
                        <a:off x="3048670" y="2517053"/>
                        <a:ext cx="597834" cy="212351"/>
                      </a:xfrm>
                      <a:prstGeom prst="right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zh-CN" altLang="en-US" sz="1100"/>
                      </a:p>
                    </p:txBody>
                  </p:sp>
                  <p:sp>
                    <p:nvSpPr>
                      <p:cNvPr id="52" name="右箭头 51"/>
                      <p:cNvSpPr/>
                      <p:nvPr/>
                    </p:nvSpPr>
                    <p:spPr>
                      <a:xfrm>
                        <a:off x="3074334" y="4402963"/>
                        <a:ext cx="597834" cy="212351"/>
                      </a:xfrm>
                      <a:prstGeom prst="rightArrow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t"/>
                      <a:lstStyle>
                        <a:lvl1pPr marL="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zh-CN" altLang="en-US" sz="1100"/>
                      </a:p>
                    </p:txBody>
                  </p:sp>
                </p:grpSp>
                <p:cxnSp>
                  <p:nvCxnSpPr>
                    <p:cNvPr id="41" name="直接箭头连接符 40"/>
                    <p:cNvCxnSpPr>
                      <a:stCxn id="47" idx="3"/>
                      <a:endCxn id="29" idx="1"/>
                    </p:cNvCxnSpPr>
                    <p:nvPr/>
                  </p:nvCxnSpPr>
                  <p:spPr>
                    <a:xfrm>
                      <a:off x="3800820" y="2623229"/>
                      <a:ext cx="1438490" cy="110930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箭头连接符 41"/>
                    <p:cNvCxnSpPr>
                      <a:stCxn id="48" idx="3"/>
                      <a:endCxn id="29" idx="1"/>
                    </p:cNvCxnSpPr>
                    <p:nvPr/>
                  </p:nvCxnSpPr>
                  <p:spPr>
                    <a:xfrm flipV="1">
                      <a:off x="3824568" y="3732537"/>
                      <a:ext cx="1414742" cy="81912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箭头连接符 96"/>
                    <p:cNvCxnSpPr>
                      <a:stCxn id="29" idx="3"/>
                      <a:endCxn id="79" idx="1"/>
                    </p:cNvCxnSpPr>
                    <p:nvPr/>
                  </p:nvCxnSpPr>
                  <p:spPr>
                    <a:xfrm flipV="1">
                      <a:off x="5496484" y="3732535"/>
                      <a:ext cx="484364" cy="1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79" name="圆角矩形 78"/>
            <p:cNvSpPr/>
            <p:nvPr/>
          </p:nvSpPr>
          <p:spPr>
            <a:xfrm>
              <a:off x="5148064" y="2881114"/>
              <a:ext cx="792088" cy="126712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Model</a:t>
              </a:r>
              <a:endParaRPr lang="zh-CN" altLang="en-US" sz="1400" dirty="0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524328" y="2881114"/>
              <a:ext cx="360040" cy="126712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涨</a:t>
              </a:r>
              <a:endParaRPr lang="en-US" altLang="zh-CN" sz="1200" dirty="0" smtClean="0"/>
            </a:p>
            <a:p>
              <a:pPr algn="ctr"/>
              <a:endParaRPr lang="en-US" altLang="zh-CN" sz="1200" dirty="0" smtClean="0"/>
            </a:p>
            <a:p>
              <a:pPr algn="ctr"/>
              <a:r>
                <a:rPr lang="zh-CN" altLang="en-US" sz="1200" dirty="0" smtClean="0"/>
                <a:t>跌</a:t>
              </a:r>
              <a:endParaRPr lang="en-US" altLang="zh-CN" sz="1200" dirty="0" smtClean="0"/>
            </a:p>
            <a:p>
              <a:pPr algn="ctr"/>
              <a:endParaRPr lang="en-US" altLang="zh-CN" sz="1200" dirty="0"/>
            </a:p>
            <a:p>
              <a:pPr algn="ctr"/>
              <a:r>
                <a:rPr lang="zh-CN" altLang="en-US" sz="1200" dirty="0" smtClean="0"/>
                <a:t>平</a:t>
              </a:r>
              <a:endParaRPr lang="zh-CN" altLang="en-US" sz="1200" dirty="0"/>
            </a:p>
          </p:txBody>
        </p:sp>
        <p:cxnSp>
          <p:nvCxnSpPr>
            <p:cNvPr id="84" name="直接箭头连接符 83"/>
            <p:cNvCxnSpPr>
              <a:stCxn id="79" idx="3"/>
              <a:endCxn id="85" idx="2"/>
            </p:cNvCxnSpPr>
            <p:nvPr/>
          </p:nvCxnSpPr>
          <p:spPr>
            <a:xfrm>
              <a:off x="5940152" y="3514675"/>
              <a:ext cx="432048" cy="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/>
            <p:cNvSpPr/>
            <p:nvPr/>
          </p:nvSpPr>
          <p:spPr>
            <a:xfrm>
              <a:off x="6372200" y="3154676"/>
              <a:ext cx="720000" cy="720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最小化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接箭头连接符 87"/>
            <p:cNvCxnSpPr>
              <a:stCxn id="82" idx="1"/>
              <a:endCxn id="85" idx="6"/>
            </p:cNvCxnSpPr>
            <p:nvPr/>
          </p:nvCxnSpPr>
          <p:spPr>
            <a:xfrm flipH="1">
              <a:off x="7092200" y="3514675"/>
              <a:ext cx="432128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</a:t>
            </a:r>
            <a:r>
              <a:rPr lang="zh-CN" altLang="en-US" sz="3200" dirty="0"/>
              <a:t>预测模型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BS</a:t>
            </a:r>
            <a:r>
              <a:rPr lang="zh-CN" altLang="en-US" sz="2400" dirty="0" smtClean="0"/>
              <a:t>操作收益分析：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/>
              <a:t>我们选择了7天近期和5天远期</a:t>
            </a:r>
            <a:r>
              <a:rPr lang="zh-CN" altLang="en-US" sz="2000" dirty="0"/>
              <a:t>，</a:t>
            </a:r>
            <a:r>
              <a:rPr lang="en-US" altLang="zh-CN" sz="2000" dirty="0"/>
              <a:t>共13天的数据进行买卖点匹配操作。以印花税为0.1%和手续费为0.02%为标准来计算净利润。分别在不同置信度[0, 0.1, 0.2, 0.3, 0.4, 0.5, 0.6, 0.7, 0.8]下做BS匹配操作。从表中可以看出只有在置信度为0.8情况下的操作净利润为0.455%，其余置信度下操作均为亏损。所以简单的依靠买卖点来判定模型来匹配操作时不可取的。因此需要设计买卖点匹配模型，来从宏观上确定最优的买卖点对，从而达到更高收益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买、卖点匹配模型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32859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两种方案：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1. </a:t>
            </a:r>
            <a:r>
              <a:rPr lang="zh-CN" altLang="en-US" sz="2000" dirty="0" smtClean="0"/>
              <a:t>基于操作员交易行为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目标：根据交易员的</a:t>
            </a:r>
            <a:r>
              <a:rPr lang="en-US" altLang="zh-CN" sz="1800" dirty="0" smtClean="0"/>
              <a:t>B-S</a:t>
            </a:r>
            <a:r>
              <a:rPr lang="zh-CN" altLang="en-US" sz="1800" dirty="0" smtClean="0"/>
              <a:t>操作来发掘买、卖点之间的内在关系，并最终根据给定一个操作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），模型能够给出在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时刻的对应操作。</a:t>
            </a:r>
            <a:endParaRPr lang="en-US" altLang="zh-CN" sz="1800" dirty="0" smtClean="0"/>
          </a:p>
          <a:p>
            <a:pPr lvl="3"/>
            <a:r>
              <a:rPr lang="en-US" altLang="zh-CN" sz="1100" dirty="0" smtClean="0"/>
              <a:t>a. </a:t>
            </a:r>
            <a:r>
              <a:rPr lang="zh-CN" altLang="en-US" sz="1100" dirty="0" smtClean="0"/>
              <a:t>将交易员操作数据进行成对组合，构造</a:t>
            </a:r>
            <a:r>
              <a:rPr lang="en-US" altLang="zh-CN" sz="1100" dirty="0" smtClean="0"/>
              <a:t>B—S</a:t>
            </a:r>
            <a:r>
              <a:rPr lang="zh-CN" altLang="en-US" sz="1100" dirty="0" smtClean="0"/>
              <a:t>样本对</a:t>
            </a:r>
            <a:endParaRPr lang="en-US" altLang="zh-CN" sz="1100" dirty="0" smtClean="0"/>
          </a:p>
          <a:p>
            <a:pPr lvl="3"/>
            <a:r>
              <a:rPr lang="en-US" altLang="zh-CN" sz="1100" dirty="0" smtClean="0"/>
              <a:t>b. </a:t>
            </a:r>
            <a:r>
              <a:rPr lang="zh-CN" altLang="en-US" sz="1100" dirty="0" smtClean="0"/>
              <a:t>对交易员没操作的点，按一定规则选取</a:t>
            </a:r>
            <a:r>
              <a:rPr lang="en-US" altLang="zh-CN" sz="1100" dirty="0" smtClean="0"/>
              <a:t>B(S)—H</a:t>
            </a:r>
            <a:r>
              <a:rPr lang="zh-CN" altLang="en-US" sz="1100" dirty="0" smtClean="0"/>
              <a:t>样本对</a:t>
            </a:r>
            <a:endParaRPr lang="en-US" altLang="zh-CN" sz="1100" dirty="0" smtClean="0"/>
          </a:p>
          <a:p>
            <a:pPr lvl="3"/>
            <a:r>
              <a:rPr lang="en-US" altLang="zh-CN" sz="1100" dirty="0" smtClean="0"/>
              <a:t>c. </a:t>
            </a:r>
            <a:r>
              <a:rPr lang="zh-CN" altLang="en-US" sz="1100" dirty="0" smtClean="0"/>
              <a:t>采用这些样本对来训练</a:t>
            </a:r>
            <a:r>
              <a:rPr lang="en-US" altLang="zh-CN" sz="1100" dirty="0" smtClean="0"/>
              <a:t>BS</a:t>
            </a:r>
            <a:r>
              <a:rPr lang="zh-CN" altLang="en-US" sz="1100" dirty="0" smtClean="0"/>
              <a:t>匹配模型</a:t>
            </a:r>
            <a:endParaRPr lang="en-US" altLang="zh-CN" sz="1100" dirty="0" smtClean="0"/>
          </a:p>
          <a:p>
            <a:pPr lvl="2"/>
            <a:r>
              <a:rPr lang="zh-CN" altLang="en-US" sz="1800" dirty="0" smtClean="0"/>
              <a:t>难点：</a:t>
            </a:r>
            <a:endParaRPr lang="en-US" altLang="zh-CN" sz="1800" dirty="0" smtClean="0"/>
          </a:p>
          <a:p>
            <a:pPr lvl="3"/>
            <a:r>
              <a:rPr lang="en-US" altLang="zh-CN" sz="1100" dirty="0" smtClean="0"/>
              <a:t>a. </a:t>
            </a:r>
            <a:r>
              <a:rPr lang="zh-CN" altLang="en-US" sz="1100" dirty="0" smtClean="0"/>
              <a:t>需要较多数量的交易员操作数据</a:t>
            </a:r>
            <a:endParaRPr lang="en-US" altLang="zh-CN" sz="1100" dirty="0" smtClean="0"/>
          </a:p>
          <a:p>
            <a:pPr lvl="3"/>
            <a:r>
              <a:rPr lang="en-US" altLang="zh-CN" sz="1100" dirty="0" smtClean="0"/>
              <a:t>b. </a:t>
            </a:r>
            <a:r>
              <a:rPr lang="zh-CN" altLang="en-US" sz="1100" dirty="0" smtClean="0"/>
              <a:t>对无操作点的选取具有一定依赖，需人工选取无操作的点对</a:t>
            </a:r>
            <a:endParaRPr lang="en-US" altLang="zh-CN" dirty="0"/>
          </a:p>
          <a:p>
            <a:pPr lvl="1"/>
            <a:r>
              <a:rPr lang="en-US" altLang="zh-CN" sz="2000" dirty="0" smtClean="0"/>
              <a:t>2. </a:t>
            </a:r>
            <a:r>
              <a:rPr lang="zh-CN" altLang="en-US" sz="2000" dirty="0" smtClean="0"/>
              <a:t>基于通用</a:t>
            </a:r>
            <a:r>
              <a:rPr lang="en-US" altLang="zh-CN" sz="2000" dirty="0" smtClean="0"/>
              <a:t>AI: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目标：设计一个价值评价准则，让</a:t>
            </a:r>
            <a:r>
              <a:rPr lang="en-US" altLang="zh-CN" sz="1800" dirty="0" smtClean="0"/>
              <a:t>Agent</a:t>
            </a:r>
            <a:r>
              <a:rPr lang="zh-CN" altLang="en-US" sz="1800" dirty="0" smtClean="0"/>
              <a:t>根据当前股票行情自动学习买卖操作点（类似</a:t>
            </a:r>
            <a:r>
              <a:rPr lang="en-US" altLang="zh-CN" sz="1800" dirty="0" err="1" smtClean="0"/>
              <a:t>AlphaGo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3"/>
            <a:r>
              <a:rPr lang="en-US" altLang="zh-CN" sz="1100" dirty="0" smtClean="0"/>
              <a:t>a.  Agent</a:t>
            </a:r>
            <a:r>
              <a:rPr lang="zh-CN" altLang="en-US" sz="1100" dirty="0" smtClean="0"/>
              <a:t>通过随机尝试一定次数的操作行为，根据价值评价准则得到每次操作的收益</a:t>
            </a:r>
            <a:endParaRPr lang="en-US" altLang="zh-CN" sz="1100" dirty="0" smtClean="0"/>
          </a:p>
          <a:p>
            <a:pPr lvl="3"/>
            <a:r>
              <a:rPr lang="en-US" altLang="zh-CN" sz="1100" dirty="0" smtClean="0"/>
              <a:t>b. </a:t>
            </a:r>
            <a:r>
              <a:rPr lang="zh-CN" altLang="en-US" sz="1100" dirty="0" smtClean="0"/>
              <a:t>通过最大化收益，</a:t>
            </a:r>
            <a:r>
              <a:rPr lang="en-US" altLang="zh-CN" sz="1100" dirty="0" smtClean="0"/>
              <a:t>Agent</a:t>
            </a:r>
            <a:r>
              <a:rPr lang="zh-CN" altLang="en-US" sz="1100" dirty="0" smtClean="0"/>
              <a:t>能在任意状态下给出最优操作</a:t>
            </a:r>
            <a:endParaRPr lang="en-US" altLang="zh-CN" sz="1100" dirty="0" smtClean="0"/>
          </a:p>
          <a:p>
            <a:pPr lvl="2"/>
            <a:r>
              <a:rPr lang="zh-CN" altLang="en-US" sz="1800" dirty="0" smtClean="0"/>
              <a:t>难点：</a:t>
            </a:r>
            <a:endParaRPr lang="en-US" altLang="zh-CN" sz="1800" dirty="0"/>
          </a:p>
          <a:p>
            <a:pPr lvl="3"/>
            <a:r>
              <a:rPr lang="en-US" altLang="zh-CN" sz="1100" dirty="0" smtClean="0"/>
              <a:t>a. </a:t>
            </a:r>
            <a:r>
              <a:rPr lang="zh-CN" altLang="en-US" sz="1100" dirty="0" smtClean="0"/>
              <a:t>价值评价的设计：设计每个状态下不同操作的收益</a:t>
            </a:r>
            <a:endParaRPr lang="en-US" altLang="zh-CN" sz="1100" dirty="0" smtClean="0"/>
          </a:p>
          <a:p>
            <a:pPr lvl="3"/>
            <a:r>
              <a:rPr lang="en-US" altLang="zh-CN" sz="1100" dirty="0" smtClean="0"/>
              <a:t>b. Agent</a:t>
            </a:r>
            <a:r>
              <a:rPr lang="zh-CN" altLang="en-US" sz="1100" dirty="0" smtClean="0"/>
              <a:t>模型设计</a:t>
            </a:r>
            <a:endParaRPr lang="en-US" altLang="zh-CN" sz="1100" dirty="0" smtClean="0"/>
          </a:p>
          <a:p>
            <a:pPr lvl="3"/>
            <a:r>
              <a:rPr lang="en-US" altLang="zh-CN" sz="1100" dirty="0" smtClean="0"/>
              <a:t>c. </a:t>
            </a:r>
            <a:r>
              <a:rPr lang="zh-CN" altLang="en-US" sz="1100" dirty="0" smtClean="0"/>
              <a:t>股市环境的建模：如何根据</a:t>
            </a:r>
            <a:r>
              <a:rPr lang="en-US" altLang="zh-CN" sz="1100" dirty="0" smtClean="0"/>
              <a:t>Agent</a:t>
            </a:r>
            <a:r>
              <a:rPr lang="zh-CN" altLang="en-US" sz="1100" dirty="0" smtClean="0"/>
              <a:t>操作，给出有效的操作收益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买、卖点匹配模型</a:t>
            </a:r>
            <a:endParaRPr lang="zh-CN" altLang="en-US" sz="3200" dirty="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900363" y="1533842"/>
            <a:ext cx="3343275" cy="3514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2031683" y="5369877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买卖点匹配模型框图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改进方向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数据获取模型：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1. </a:t>
            </a:r>
            <a:r>
              <a:rPr lang="zh-CN" altLang="en-US" sz="1600" dirty="0" smtClean="0"/>
              <a:t>股票板块指数（确定股票所在板块）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2. </a:t>
            </a:r>
            <a:r>
              <a:rPr lang="zh-CN" altLang="en-US" sz="1600" dirty="0" smtClean="0"/>
              <a:t>板块龙头股指数（指出所在版块的龙头股）</a:t>
            </a:r>
            <a:endParaRPr lang="en-US" altLang="zh-CN" sz="1600" dirty="0" smtClean="0"/>
          </a:p>
          <a:p>
            <a:r>
              <a:rPr lang="zh-CN" altLang="en-US" sz="2000" dirty="0" smtClean="0"/>
              <a:t>特征提取模型：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3. K</a:t>
            </a:r>
            <a:r>
              <a:rPr lang="zh-CN" altLang="en-US" sz="1600" dirty="0" smtClean="0"/>
              <a:t>线指标的参数选择（不同参数所能反应的股票特征不同）</a:t>
            </a:r>
            <a:endParaRPr lang="en-US" altLang="zh-CN" sz="1600" dirty="0" smtClean="0"/>
          </a:p>
          <a:p>
            <a:r>
              <a:rPr lang="en-US" altLang="zh-CN" sz="2000" dirty="0" smtClean="0"/>
              <a:t>B-S</a:t>
            </a:r>
            <a:r>
              <a:rPr lang="zh-CN" altLang="en-US" sz="2000" dirty="0" smtClean="0"/>
              <a:t>预测模型：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4</a:t>
            </a:r>
            <a:r>
              <a:rPr lang="en-US" altLang="zh-CN" sz="1600" dirty="0"/>
              <a:t>.</a:t>
            </a:r>
            <a:r>
              <a:rPr lang="en-US" altLang="zh-CN" sz="1600" dirty="0" smtClean="0"/>
              <a:t> </a:t>
            </a:r>
            <a:r>
              <a:rPr lang="zh-CN" altLang="en-US" sz="1600" dirty="0" smtClean="0">
                <a:solidFill>
                  <a:schemeClr val="accent2"/>
                </a:solidFill>
              </a:rPr>
              <a:t>更多交易员操作数据</a:t>
            </a:r>
            <a:r>
              <a:rPr lang="zh-CN" altLang="en-US" sz="1600" dirty="0" smtClean="0"/>
              <a:t>（目前只有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个月的，至少需要一年以上）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5</a:t>
            </a:r>
            <a:r>
              <a:rPr lang="en-US" altLang="zh-CN" sz="1600" dirty="0" smtClean="0"/>
              <a:t>. </a:t>
            </a:r>
            <a:r>
              <a:rPr lang="zh-CN" altLang="en-US" sz="1600" dirty="0">
                <a:solidFill>
                  <a:schemeClr val="accent2"/>
                </a:solidFill>
              </a:rPr>
              <a:t>无</a:t>
            </a:r>
            <a:r>
              <a:rPr lang="zh-CN" altLang="en-US" sz="1600" dirty="0" smtClean="0">
                <a:solidFill>
                  <a:schemeClr val="accent2"/>
                </a:solidFill>
              </a:rPr>
              <a:t>操作点的选取</a:t>
            </a:r>
            <a:r>
              <a:rPr lang="zh-CN" altLang="en-US" sz="1600" dirty="0" smtClean="0"/>
              <a:t>策略</a:t>
            </a:r>
            <a:endParaRPr lang="en-US" altLang="zh-CN" sz="1600" dirty="0" smtClean="0"/>
          </a:p>
          <a:p>
            <a:r>
              <a:rPr lang="en-US" altLang="zh-CN" sz="2000" dirty="0"/>
              <a:t>B-S</a:t>
            </a:r>
            <a:r>
              <a:rPr lang="zh-CN" altLang="en-US" sz="2000" dirty="0"/>
              <a:t>匹配</a:t>
            </a:r>
            <a:r>
              <a:rPr lang="zh-CN" altLang="en-US" sz="2000" dirty="0" smtClean="0"/>
              <a:t>模型：</a:t>
            </a:r>
            <a:endParaRPr lang="en-US" altLang="zh-CN" sz="2000" dirty="0" smtClean="0"/>
          </a:p>
          <a:p>
            <a:pPr lvl="1"/>
            <a:r>
              <a:rPr lang="en-US" altLang="zh-CN" sz="1600" dirty="0"/>
              <a:t>6</a:t>
            </a:r>
            <a:r>
              <a:rPr lang="en-US" altLang="zh-CN" sz="1600" dirty="0" smtClean="0"/>
              <a:t>. </a:t>
            </a:r>
            <a:r>
              <a:rPr lang="en-US" altLang="zh-CN" sz="1600" dirty="0" smtClean="0">
                <a:solidFill>
                  <a:schemeClr val="accent2"/>
                </a:solidFill>
              </a:rPr>
              <a:t>B-H</a:t>
            </a:r>
            <a:r>
              <a:rPr lang="zh-CN" altLang="en-US" sz="1600" dirty="0" smtClean="0">
                <a:solidFill>
                  <a:schemeClr val="accent2"/>
                </a:solidFill>
              </a:rPr>
              <a:t>，</a:t>
            </a:r>
            <a:r>
              <a:rPr lang="en-US" altLang="zh-CN" sz="1600" dirty="0" smtClean="0">
                <a:solidFill>
                  <a:schemeClr val="accent2"/>
                </a:solidFill>
              </a:rPr>
              <a:t>S-H</a:t>
            </a:r>
            <a:r>
              <a:rPr lang="zh-CN" altLang="en-US" sz="1600" dirty="0" smtClean="0">
                <a:solidFill>
                  <a:schemeClr val="accent2"/>
                </a:solidFill>
              </a:rPr>
              <a:t>点对的选取</a:t>
            </a:r>
            <a:r>
              <a:rPr lang="zh-CN" altLang="en-US" sz="1600" dirty="0"/>
              <a:t>（</a:t>
            </a:r>
            <a:r>
              <a:rPr lang="zh-CN" altLang="en-US" sz="1600" dirty="0" smtClean="0"/>
              <a:t>方案一</a:t>
            </a:r>
            <a:r>
              <a:rPr lang="zh-CN" altLang="en-US" sz="1600" dirty="0"/>
              <a:t>）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7</a:t>
            </a:r>
            <a:r>
              <a:rPr lang="en-US" altLang="zh-CN" sz="1600" dirty="0" smtClean="0"/>
              <a:t>. </a:t>
            </a:r>
            <a:r>
              <a:rPr lang="zh-CN" altLang="en-US" sz="1600" dirty="0" smtClean="0">
                <a:solidFill>
                  <a:schemeClr val="accent2"/>
                </a:solidFill>
              </a:rPr>
              <a:t>每次操作的价值评价策略</a:t>
            </a:r>
            <a:r>
              <a:rPr lang="zh-CN" altLang="en-US" sz="1600" dirty="0" smtClean="0"/>
              <a:t>（方案二）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8</a:t>
            </a:r>
            <a:r>
              <a:rPr lang="en-US" altLang="zh-CN" sz="1600" dirty="0" smtClean="0"/>
              <a:t>. </a:t>
            </a:r>
            <a:r>
              <a:rPr lang="zh-CN" altLang="en-US" sz="1600" dirty="0" smtClean="0">
                <a:solidFill>
                  <a:schemeClr val="accent2"/>
                </a:solidFill>
              </a:rPr>
              <a:t>如何判断交易员的每个点的好坏</a:t>
            </a:r>
            <a:r>
              <a:rPr lang="zh-CN" altLang="en-US" sz="1600" dirty="0" smtClean="0"/>
              <a:t>（方案二）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根据交易员操作数据，学习交易员操作评价模型？（这个值得一试，类似</a:t>
            </a:r>
            <a:r>
              <a:rPr lang="en-US" altLang="zh-CN" sz="1400" dirty="0" err="1" smtClean="0"/>
              <a:t>AlphaGo</a:t>
            </a:r>
            <a:r>
              <a:rPr lang="zh-CN" altLang="en-US" sz="1400" dirty="0" smtClean="0"/>
              <a:t>的价值评价网络）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End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特征提取</a:t>
            </a:r>
            <a:r>
              <a:rPr lang="en-US" altLang="zh-CN" sz="3200" dirty="0" smtClean="0"/>
              <a:t>: Tick Model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Tick</a:t>
            </a:r>
            <a:r>
              <a:rPr lang="zh-CN" altLang="en-US" sz="1800" dirty="0"/>
              <a:t>数据</a:t>
            </a:r>
            <a:r>
              <a:rPr lang="zh-CN" altLang="en-US" sz="1800" dirty="0" smtClean="0"/>
              <a:t>：</a:t>
            </a:r>
            <a:endParaRPr lang="en-US" altLang="zh-CN" sz="1800" dirty="0"/>
          </a:p>
          <a:p>
            <a:pPr lvl="1"/>
            <a:r>
              <a:rPr lang="en-US" altLang="zh-CN" sz="1400" dirty="0" err="1" smtClean="0"/>
              <a:t>Train_data</a:t>
            </a:r>
            <a:r>
              <a:rPr lang="en-US" altLang="zh-CN" sz="1400" dirty="0" smtClean="0"/>
              <a:t>:  20160503—20170901, 9:30—13:30  (</a:t>
            </a:r>
            <a:r>
              <a:rPr lang="zh-CN" altLang="en-US" sz="1400" dirty="0" smtClean="0"/>
              <a:t>每天前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小时作为训练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Test_data</a:t>
            </a:r>
            <a:r>
              <a:rPr lang="en-US" altLang="zh-CN" sz="1400" dirty="0" smtClean="0"/>
              <a:t>:  20160503—20170901, 13:31—14:50 (</a:t>
            </a:r>
            <a:r>
              <a:rPr lang="zh-CN" altLang="en-US" sz="1400" dirty="0" smtClean="0"/>
              <a:t>每天后一小时作为测试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涨、跌、平阈值：</a:t>
            </a:r>
            <a:r>
              <a:rPr lang="en-US" altLang="zh-CN" sz="1400" dirty="0" smtClean="0"/>
              <a:t>0.12% 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预测时间：</a:t>
            </a:r>
            <a:r>
              <a:rPr lang="en-US" altLang="zh-CN" sz="1400" dirty="0" smtClean="0"/>
              <a:t>72s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输入数据时间窗口：</a:t>
            </a:r>
            <a:r>
              <a:rPr lang="en-US" altLang="zh-CN" sz="1400" dirty="0" smtClean="0"/>
              <a:t>4min</a:t>
            </a:r>
            <a:endParaRPr lang="en-US" altLang="zh-CN" sz="1400" dirty="0" smtClean="0"/>
          </a:p>
          <a:p>
            <a:r>
              <a:rPr lang="zh-CN" altLang="en-US" sz="1800" dirty="0" smtClean="0"/>
              <a:t>最佳</a:t>
            </a:r>
            <a:r>
              <a:rPr lang="en-US" altLang="zh-CN" sz="1800" dirty="0" smtClean="0"/>
              <a:t>Model: 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7704" y="1484784"/>
          <a:ext cx="6488430" cy="29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5"/>
                <a:gridCol w="675005"/>
                <a:gridCol w="1284605"/>
                <a:gridCol w="1284605"/>
                <a:gridCol w="1284605"/>
                <a:gridCol w="1284605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成交价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成交量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加权平均叫卖价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加权平均叫卖量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加权平均叫买价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加权平均叫买量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0" name="组合 159"/>
          <p:cNvGrpSpPr/>
          <p:nvPr/>
        </p:nvGrpSpPr>
        <p:grpSpPr>
          <a:xfrm>
            <a:off x="1178950" y="3249040"/>
            <a:ext cx="7395120" cy="3420320"/>
            <a:chOff x="921296" y="3245230"/>
            <a:chExt cx="7395120" cy="3420320"/>
          </a:xfrm>
        </p:grpSpPr>
        <p:grpSp>
          <p:nvGrpSpPr>
            <p:cNvPr id="82" name="组合 81"/>
            <p:cNvGrpSpPr/>
            <p:nvPr/>
          </p:nvGrpSpPr>
          <p:grpSpPr>
            <a:xfrm>
              <a:off x="921296" y="3281174"/>
              <a:ext cx="3096344" cy="3384376"/>
              <a:chOff x="921296" y="3281174"/>
              <a:chExt cx="3096344" cy="3384376"/>
            </a:xfrm>
          </p:grpSpPr>
          <p:sp>
            <p:nvSpPr>
              <p:cNvPr id="71" name="圆柱形 70"/>
              <p:cNvSpPr/>
              <p:nvPr/>
            </p:nvSpPr>
            <p:spPr>
              <a:xfrm>
                <a:off x="921296" y="4365104"/>
                <a:ext cx="770384" cy="1216152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Tick data</a:t>
                </a:r>
                <a:endParaRPr lang="zh-CN" altLang="en-US" dirty="0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411760" y="3281174"/>
                <a:ext cx="1605880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单通道</a:t>
                </a:r>
                <a:r>
                  <a:rPr lang="en-US" altLang="zh-CN" sz="1400" dirty="0" smtClean="0"/>
                  <a:t>CNN+RNN1</a:t>
                </a:r>
                <a:endParaRPr lang="zh-CN" altLang="en-US" sz="1400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2411760" y="3857238"/>
                <a:ext cx="1605880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单通道</a:t>
                </a:r>
                <a:r>
                  <a:rPr lang="en-US" altLang="zh-CN" sz="1400" dirty="0" smtClean="0"/>
                  <a:t>CNN+RNN2</a:t>
                </a:r>
                <a:endParaRPr lang="en-US" altLang="zh-CN" sz="1400" dirty="0" smtClean="0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2411760" y="5009366"/>
                <a:ext cx="1605880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单通道</a:t>
                </a:r>
                <a:r>
                  <a:rPr lang="en-US" altLang="zh-CN" sz="1400" dirty="0" smtClean="0"/>
                  <a:t>CNN+RNN4</a:t>
                </a:r>
                <a:endParaRPr lang="zh-CN" altLang="en-US" sz="1400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2411760" y="5585430"/>
                <a:ext cx="1605880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单通道</a:t>
                </a:r>
                <a:r>
                  <a:rPr lang="en-US" altLang="zh-CN" sz="1400" dirty="0" smtClean="0"/>
                  <a:t>CNN+RNN5</a:t>
                </a:r>
                <a:endParaRPr lang="zh-CN" altLang="en-US" sz="1400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2411760" y="6161494"/>
                <a:ext cx="1605880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单通道</a:t>
                </a:r>
                <a:r>
                  <a:rPr lang="en-US" altLang="zh-CN" sz="1400" dirty="0" smtClean="0"/>
                  <a:t>CNN+RNN6</a:t>
                </a:r>
                <a:endParaRPr lang="zh-CN" altLang="en-US" sz="1400" dirty="0"/>
              </a:p>
            </p:txBody>
          </p:sp>
        </p:grpSp>
        <p:sp>
          <p:nvSpPr>
            <p:cNvPr id="77" name="圆角矩形 76"/>
            <p:cNvSpPr/>
            <p:nvPr/>
          </p:nvSpPr>
          <p:spPr>
            <a:xfrm>
              <a:off x="4666294" y="3245230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655587" y="3821294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655587" y="4973422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655587" y="5549486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655587" y="6125550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868144" y="3739056"/>
              <a:ext cx="144016" cy="247623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6444208" y="4617132"/>
              <a:ext cx="144016" cy="72008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8172400" y="4617132"/>
              <a:ext cx="144016" cy="72008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箭头连接符 90"/>
            <p:cNvCxnSpPr>
              <a:stCxn id="71" idx="4"/>
              <a:endCxn id="72" idx="1"/>
            </p:cNvCxnSpPr>
            <p:nvPr/>
          </p:nvCxnSpPr>
          <p:spPr>
            <a:xfrm flipV="1">
              <a:off x="1691680" y="3533202"/>
              <a:ext cx="720080" cy="14399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71" idx="4"/>
              <a:endCxn id="73" idx="1"/>
            </p:cNvCxnSpPr>
            <p:nvPr/>
          </p:nvCxnSpPr>
          <p:spPr>
            <a:xfrm flipV="1">
              <a:off x="1691680" y="4109266"/>
              <a:ext cx="720080" cy="8639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71" idx="4"/>
              <a:endCxn id="74" idx="1"/>
            </p:cNvCxnSpPr>
            <p:nvPr/>
          </p:nvCxnSpPr>
          <p:spPr>
            <a:xfrm>
              <a:off x="1691680" y="4973180"/>
              <a:ext cx="720080" cy="2882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71" idx="4"/>
              <a:endCxn id="75" idx="1"/>
            </p:cNvCxnSpPr>
            <p:nvPr/>
          </p:nvCxnSpPr>
          <p:spPr>
            <a:xfrm>
              <a:off x="1691680" y="4973180"/>
              <a:ext cx="720080" cy="8642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71" idx="4"/>
              <a:endCxn id="76" idx="1"/>
            </p:cNvCxnSpPr>
            <p:nvPr/>
          </p:nvCxnSpPr>
          <p:spPr>
            <a:xfrm>
              <a:off x="1691680" y="4973180"/>
              <a:ext cx="720080" cy="14403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72" idx="3"/>
              <a:endCxn id="77" idx="1"/>
            </p:cNvCxnSpPr>
            <p:nvPr/>
          </p:nvCxnSpPr>
          <p:spPr>
            <a:xfrm flipV="1">
              <a:off x="4017640" y="3515230"/>
              <a:ext cx="648654" cy="1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73" idx="3"/>
              <a:endCxn id="83" idx="1"/>
            </p:cNvCxnSpPr>
            <p:nvPr/>
          </p:nvCxnSpPr>
          <p:spPr>
            <a:xfrm flipV="1">
              <a:off x="4017640" y="4091294"/>
              <a:ext cx="637947" cy="1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74" idx="3"/>
              <a:endCxn id="84" idx="1"/>
            </p:cNvCxnSpPr>
            <p:nvPr/>
          </p:nvCxnSpPr>
          <p:spPr>
            <a:xfrm flipV="1">
              <a:off x="4017640" y="5243422"/>
              <a:ext cx="637947" cy="1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5" idx="3"/>
              <a:endCxn id="85" idx="1"/>
            </p:cNvCxnSpPr>
            <p:nvPr/>
          </p:nvCxnSpPr>
          <p:spPr>
            <a:xfrm flipV="1">
              <a:off x="4017640" y="5819486"/>
              <a:ext cx="637947" cy="1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76" idx="3"/>
              <a:endCxn id="86" idx="1"/>
            </p:cNvCxnSpPr>
            <p:nvPr/>
          </p:nvCxnSpPr>
          <p:spPr>
            <a:xfrm flipV="1">
              <a:off x="4017640" y="6395550"/>
              <a:ext cx="637947" cy="179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77" idx="3"/>
              <a:endCxn id="87" idx="1"/>
            </p:cNvCxnSpPr>
            <p:nvPr/>
          </p:nvCxnSpPr>
          <p:spPr>
            <a:xfrm>
              <a:off x="4810310" y="3515230"/>
              <a:ext cx="1057834" cy="14619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86" idx="3"/>
              <a:endCxn id="87" idx="1"/>
            </p:cNvCxnSpPr>
            <p:nvPr/>
          </p:nvCxnSpPr>
          <p:spPr>
            <a:xfrm flipV="1">
              <a:off x="4799603" y="4977172"/>
              <a:ext cx="1068541" cy="14183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85" idx="3"/>
              <a:endCxn id="87" idx="1"/>
            </p:cNvCxnSpPr>
            <p:nvPr/>
          </p:nvCxnSpPr>
          <p:spPr>
            <a:xfrm flipV="1">
              <a:off x="4799603" y="4977172"/>
              <a:ext cx="1068541" cy="842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84" idx="3"/>
              <a:endCxn id="87" idx="1"/>
            </p:cNvCxnSpPr>
            <p:nvPr/>
          </p:nvCxnSpPr>
          <p:spPr>
            <a:xfrm flipV="1">
              <a:off x="4799603" y="4977172"/>
              <a:ext cx="1068541" cy="2662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83" idx="3"/>
              <a:endCxn id="87" idx="1"/>
            </p:cNvCxnSpPr>
            <p:nvPr/>
          </p:nvCxnSpPr>
          <p:spPr>
            <a:xfrm>
              <a:off x="4799603" y="4091294"/>
              <a:ext cx="1068541" cy="8858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87" idx="3"/>
              <a:endCxn id="88" idx="1"/>
            </p:cNvCxnSpPr>
            <p:nvPr/>
          </p:nvCxnSpPr>
          <p:spPr>
            <a:xfrm>
              <a:off x="6012160" y="4977172"/>
              <a:ext cx="43204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88" idx="3"/>
              <a:endCxn id="152" idx="2"/>
            </p:cNvCxnSpPr>
            <p:nvPr/>
          </p:nvCxnSpPr>
          <p:spPr>
            <a:xfrm flipV="1">
              <a:off x="6588224" y="4973180"/>
              <a:ext cx="504056" cy="3992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/>
            <p:cNvSpPr/>
            <p:nvPr/>
          </p:nvSpPr>
          <p:spPr>
            <a:xfrm>
              <a:off x="7092280" y="461318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最小化</a:t>
              </a:r>
              <a:endParaRPr lang="zh-CN" altLang="en-US" sz="1200" dirty="0"/>
            </a:p>
          </p:txBody>
        </p:sp>
        <p:cxnSp>
          <p:nvCxnSpPr>
            <p:cNvPr id="154" name="直接箭头连接符 153"/>
            <p:cNvCxnSpPr>
              <a:stCxn id="89" idx="1"/>
              <a:endCxn id="152" idx="6"/>
            </p:cNvCxnSpPr>
            <p:nvPr/>
          </p:nvCxnSpPr>
          <p:spPr>
            <a:xfrm flipH="1" flipV="1">
              <a:off x="7812280" y="4973180"/>
              <a:ext cx="360120" cy="39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23"/>
                <p:cNvSpPr txBox="1"/>
                <p:nvPr/>
              </p:nvSpPr>
              <p:spPr>
                <a:xfrm>
                  <a:off x="5661408" y="3429000"/>
                  <a:ext cx="422760" cy="22784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𝑡𝑖𝑐𝑘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55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408" y="3429000"/>
                  <a:ext cx="422760" cy="227846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r="-7246" b="-42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62" name="圆角矩形 261"/>
          <p:cNvSpPr/>
          <p:nvPr/>
        </p:nvSpPr>
        <p:spPr>
          <a:xfrm>
            <a:off x="2641357" y="4437112"/>
            <a:ext cx="1605880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单通道</a:t>
            </a:r>
            <a:r>
              <a:rPr lang="en-US" altLang="zh-CN" sz="1400" dirty="0" smtClean="0"/>
              <a:t>CNN+RNN3</a:t>
            </a:r>
            <a:endParaRPr lang="en-US" altLang="zh-CN" sz="1400" dirty="0" smtClean="0"/>
          </a:p>
        </p:txBody>
      </p:sp>
      <p:sp>
        <p:nvSpPr>
          <p:cNvPr id="263" name="圆角矩形 262"/>
          <p:cNvSpPr/>
          <p:nvPr/>
        </p:nvSpPr>
        <p:spPr>
          <a:xfrm>
            <a:off x="4913241" y="4401168"/>
            <a:ext cx="144016" cy="5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4" name="直接箭头连接符 263"/>
          <p:cNvCxnSpPr>
            <a:stCxn id="262" idx="3"/>
            <a:endCxn id="263" idx="1"/>
          </p:cNvCxnSpPr>
          <p:nvPr/>
        </p:nvCxnSpPr>
        <p:spPr>
          <a:xfrm flipV="1">
            <a:off x="4247237" y="4671168"/>
            <a:ext cx="666004" cy="17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71" idx="4"/>
            <a:endCxn id="262" idx="1"/>
          </p:cNvCxnSpPr>
          <p:nvPr/>
        </p:nvCxnSpPr>
        <p:spPr>
          <a:xfrm flipV="1">
            <a:off x="1949334" y="4689140"/>
            <a:ext cx="692023" cy="2878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1" name="图片 104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920" y="2570480"/>
            <a:ext cx="7868920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05765" y="5918200"/>
            <a:ext cx="87826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000" b="0" dirty="0"/>
              <a:t>多通道模型对每个字段分别采用CNN+RNN模型提取特征，然后将所有通道提取的特征拼接起来，最后经过MLP分类模型进行分类。</a:t>
            </a: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200" dirty="0" smtClean="0"/>
              <a:t>特征提取</a:t>
            </a:r>
            <a:r>
              <a:rPr lang="en-US" altLang="zh-CN" sz="3200" dirty="0" smtClean="0"/>
              <a:t>: Tick Model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57835" y="1090295"/>
            <a:ext cx="804100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0" dirty="0"/>
              <a:t>Tick数据不同维度之间相关性较差，比如成交价和成交量之间的几乎没有相关性。因此可以采用多通道架构来分别研究不同字段之间的相关性。模型</a:t>
            </a:r>
            <a:r>
              <a:rPr lang="zh-CN" altLang="en-US" sz="2000" b="0" dirty="0"/>
              <a:t>每个通道采用CNN+RNN模型来提取特征：</a:t>
            </a:r>
            <a:r>
              <a:rPr lang="zh-CN" altLang="en-US" sz="2000" dirty="0"/>
              <a:t>CNN用于提取局部时间段之间的关系</a:t>
            </a:r>
            <a:r>
              <a:rPr lang="zh-CN" altLang="en-US" sz="2000" b="0" dirty="0"/>
              <a:t>，</a:t>
            </a:r>
            <a:r>
              <a:rPr lang="zh-CN" altLang="en-US" sz="2000" dirty="0"/>
              <a:t>RNN用于提取整个时间短段的关系</a:t>
            </a:r>
            <a:r>
              <a:rPr lang="zh-CN" altLang="en-US" sz="2000" b="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特征提取</a:t>
            </a:r>
            <a:r>
              <a:rPr lang="en-US" altLang="zh-CN" sz="3200" dirty="0" smtClean="0"/>
              <a:t>: </a:t>
            </a:r>
            <a:r>
              <a:rPr lang="en-US" altLang="zh-CN" sz="3200" dirty="0"/>
              <a:t>Tick Model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000" dirty="0" smtClean="0"/>
              <a:t>与传统CNN和RNN模型进行对比：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  <a:p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数据平滑处理降低了问题的复杂度，去除了一定噪声，有助于提升模型的识别准确率。此外，多通道模型更适用于当前数据，即不同字段的数据应当独立进行分析。目前多通道模型能够在未知数据上得到63.80%的正确率</a:t>
            </a:r>
            <a:endParaRPr lang="zh-CN" altLang="en-US" sz="2000" dirty="0"/>
          </a:p>
        </p:txBody>
      </p:sp>
      <p:graphicFrame>
        <p:nvGraphicFramePr>
          <p:cNvPr id="0" name="表格 -1"/>
          <p:cNvGraphicFramePr/>
          <p:nvPr/>
        </p:nvGraphicFramePr>
        <p:xfrm>
          <a:off x="571500" y="1945005"/>
          <a:ext cx="8220075" cy="270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165"/>
                <a:gridCol w="1320800"/>
                <a:gridCol w="1322070"/>
                <a:gridCol w="1115060"/>
                <a:gridCol w="3141980"/>
              </a:tblGrid>
              <a:tr h="480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模型名称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是否多通道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是否平滑处理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正确率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结论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99060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54.78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Line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60.97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采用平滑处理后模型的性能得到提升，说明平滑处理能降低问题复杂度。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RNN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54.39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Base Line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60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RNN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60.49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采用平滑处理后模型的性能得到提升，说明平滑处理能降低问题复杂度。进一步说明了模型的有效性。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MC-CNN+RNN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60.04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多通道模型，在未平滑处理的数据上能达到与传统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RNN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加平滑处理后的相当效果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404812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11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MC-CNN+RNN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63.80</a:t>
                      </a:r>
                      <a:endParaRPr lang="zh-CN" altLang="en-US" sz="12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进一步验证了多通道模型和平滑处理的有效性。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特征提取</a:t>
            </a:r>
            <a:r>
              <a:rPr lang="en-US" altLang="zh-CN" sz="3200" dirty="0" smtClean="0"/>
              <a:t>: </a:t>
            </a:r>
            <a:r>
              <a:rPr lang="en-US" altLang="zh-CN" sz="3200" dirty="0"/>
              <a:t>Tick Model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最佳实验结果：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en-US" altLang="zh-CN" sz="2000" dirty="0" smtClean="0"/>
              <a:t>Tick</a:t>
            </a:r>
            <a:r>
              <a:rPr lang="zh-CN" altLang="en-US" sz="2000" dirty="0" smtClean="0"/>
              <a:t>数据预测股票涨、跌、平的最高正确率为</a:t>
            </a:r>
            <a:r>
              <a:rPr lang="en-US" altLang="zh-CN" sz="2000" dirty="0" smtClean="0"/>
              <a:t>63.80%</a:t>
            </a:r>
            <a:endParaRPr lang="en-US" altLang="zh-CN" sz="2000" dirty="0" smtClean="0"/>
          </a:p>
          <a:p>
            <a:r>
              <a:rPr lang="en-US" altLang="zh-CN" sz="2000" dirty="0" smtClean="0"/>
              <a:t>Tick特征提取模型采用多通道CNN+RNN模型</a:t>
            </a:r>
            <a:endParaRPr lang="en-US" altLang="zh-CN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86333" y="2060848"/>
          <a:ext cx="5289923" cy="156019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19150"/>
                <a:gridCol w="607100"/>
                <a:gridCol w="728971"/>
                <a:gridCol w="819150"/>
                <a:gridCol w="728971"/>
                <a:gridCol w="857612"/>
                <a:gridCol w="728969"/>
              </a:tblGrid>
              <a:tr h="2061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预测类别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precision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MACC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5986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752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453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0.8324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真实类别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1186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1033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194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0.4281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0.5190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down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1498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338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774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0.2966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R</a:t>
                      </a:r>
                      <a:r>
                        <a:rPr lang="en-US" sz="1400" u="none" strike="noStrike" dirty="0" smtClean="0">
                          <a:effectLst/>
                        </a:rPr>
                        <a:t>ecall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0.6904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0.4866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0.5447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0.6380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MREC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0.5739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0.5465 </a:t>
                      </a:r>
                      <a:endParaRPr lang="en-US" altLang="zh-CN" sz="14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特征提取</a:t>
            </a:r>
            <a:r>
              <a:rPr lang="en-US" altLang="zh-CN" sz="3200" dirty="0" smtClean="0"/>
              <a:t>: K Model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分钟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线指标：</a:t>
            </a:r>
            <a:endParaRPr lang="en-US" altLang="zh-CN" sz="1600" dirty="0" smtClean="0"/>
          </a:p>
          <a:p>
            <a:pPr lvl="1"/>
            <a:r>
              <a:rPr lang="en-US" altLang="zh-CN" sz="1400" dirty="0" err="1" smtClean="0"/>
              <a:t>Train_data</a:t>
            </a:r>
            <a:r>
              <a:rPr lang="en-US" altLang="zh-CN" sz="1400" dirty="0" smtClean="0"/>
              <a:t>: 20160308—20170901, 9:30—13:30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Test_data</a:t>
            </a:r>
            <a:r>
              <a:rPr lang="en-US" altLang="zh-CN" sz="1400" dirty="0" smtClean="0"/>
              <a:t>: 20160308—20170901, 13:31—14:50</a:t>
            </a:r>
            <a:endParaRPr lang="en-US" altLang="zh-CN" sz="1400" dirty="0" smtClean="0"/>
          </a:p>
          <a:p>
            <a:r>
              <a:rPr lang="zh-CN" altLang="en-US" sz="1600" dirty="0" smtClean="0"/>
              <a:t>预测时间：</a:t>
            </a:r>
            <a:r>
              <a:rPr lang="en-US" altLang="zh-CN" sz="1600" dirty="0" smtClean="0"/>
              <a:t>5min</a:t>
            </a:r>
            <a:endParaRPr lang="en-US" altLang="zh-CN" sz="1600" dirty="0" smtClean="0"/>
          </a:p>
          <a:p>
            <a:r>
              <a:rPr lang="zh-CN" altLang="en-US" sz="1600" dirty="0" smtClean="0"/>
              <a:t>数据窗口：</a:t>
            </a:r>
            <a:r>
              <a:rPr lang="en-US" altLang="zh-CN" sz="1600" dirty="0" smtClean="0"/>
              <a:t>20min</a:t>
            </a:r>
            <a:endParaRPr lang="en-US" altLang="zh-CN" sz="1600" dirty="0" smtClean="0"/>
          </a:p>
          <a:p>
            <a:r>
              <a:rPr lang="zh-CN" altLang="en-US" sz="1600" dirty="0"/>
              <a:t>涨跌</a:t>
            </a:r>
            <a:r>
              <a:rPr lang="zh-CN" altLang="en-US" sz="1600" dirty="0" smtClean="0"/>
              <a:t>平阈值：</a:t>
            </a:r>
            <a:r>
              <a:rPr lang="en-US" altLang="zh-CN" sz="1600" dirty="0" smtClean="0"/>
              <a:t>0.15%</a:t>
            </a:r>
            <a:endParaRPr lang="en-US" altLang="zh-CN" sz="1600" dirty="0"/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99792" y="1693947"/>
          <a:ext cx="4608514" cy="22288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21658"/>
                <a:gridCol w="597775"/>
                <a:gridCol w="524320"/>
                <a:gridCol w="800410"/>
                <a:gridCol w="466062"/>
                <a:gridCol w="460996"/>
                <a:gridCol w="716824"/>
                <a:gridCol w="420469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BOLL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DMI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EXPMA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KDJ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MACD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RSI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043608" y="3249040"/>
            <a:ext cx="7395120" cy="3420320"/>
            <a:chOff x="921296" y="3267012"/>
            <a:chExt cx="7395120" cy="3420320"/>
          </a:xfrm>
        </p:grpSpPr>
        <p:grpSp>
          <p:nvGrpSpPr>
            <p:cNvPr id="6" name="组合 5"/>
            <p:cNvGrpSpPr/>
            <p:nvPr/>
          </p:nvGrpSpPr>
          <p:grpSpPr>
            <a:xfrm>
              <a:off x="921296" y="3284984"/>
              <a:ext cx="3002632" cy="3384376"/>
              <a:chOff x="921296" y="3284984"/>
              <a:chExt cx="3002632" cy="3384376"/>
            </a:xfrm>
          </p:grpSpPr>
          <p:sp>
            <p:nvSpPr>
              <p:cNvPr id="35" name="圆柱形 34"/>
              <p:cNvSpPr/>
              <p:nvPr/>
            </p:nvSpPr>
            <p:spPr>
              <a:xfrm>
                <a:off x="921296" y="4365104"/>
                <a:ext cx="770384" cy="1216152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K data</a:t>
                </a:r>
                <a:endParaRPr lang="zh-CN" altLang="en-US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411760" y="3284984"/>
                <a:ext cx="1512168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单通道</a:t>
                </a:r>
                <a:r>
                  <a:rPr lang="en-US" altLang="zh-CN" sz="1400" dirty="0" smtClean="0"/>
                  <a:t>-CNN</a:t>
                </a:r>
                <a:endParaRPr lang="zh-CN" altLang="en-US" sz="1400" dirty="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411760" y="4005064"/>
                <a:ext cx="1512168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单通道</a:t>
                </a:r>
                <a:r>
                  <a:rPr lang="en-US" altLang="zh-CN" sz="1400" dirty="0" smtClean="0"/>
                  <a:t>-RNN1</a:t>
                </a:r>
                <a:endParaRPr lang="zh-CN" altLang="en-US" sz="1400" dirty="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2411760" y="4725144"/>
                <a:ext cx="1512168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单通道</a:t>
                </a:r>
                <a:r>
                  <a:rPr lang="en-US" altLang="zh-CN" sz="1400" dirty="0" smtClean="0"/>
                  <a:t>-RNN2</a:t>
                </a:r>
                <a:endParaRPr lang="zh-CN" altLang="en-US" sz="1400" dirty="0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411760" y="5445224"/>
                <a:ext cx="1512168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单通道</a:t>
                </a:r>
                <a:r>
                  <a:rPr lang="en-US" altLang="zh-CN" sz="1400" dirty="0" smtClean="0"/>
                  <a:t>CNN+RNN</a:t>
                </a:r>
                <a:endParaRPr lang="zh-CN" altLang="en-US" sz="1400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411760" y="6165304"/>
                <a:ext cx="1512168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多通道</a:t>
                </a:r>
                <a:r>
                  <a:rPr lang="en-US" altLang="zh-CN" sz="1400" dirty="0" smtClean="0"/>
                  <a:t>CNN+RNN</a:t>
                </a:r>
                <a:endParaRPr lang="zh-CN" altLang="en-US" sz="1400" dirty="0"/>
              </a:p>
            </p:txBody>
          </p:sp>
        </p:grpSp>
        <p:sp>
          <p:nvSpPr>
            <p:cNvPr id="7" name="圆角矩形 6"/>
            <p:cNvSpPr/>
            <p:nvPr/>
          </p:nvSpPr>
          <p:spPr>
            <a:xfrm>
              <a:off x="4628402" y="3267012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28402" y="3987092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628402" y="4707172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628402" y="5427252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628402" y="6147332"/>
              <a:ext cx="144016" cy="54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868144" y="3739056"/>
              <a:ext cx="144016" cy="247623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44208" y="4617132"/>
              <a:ext cx="144016" cy="72008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172400" y="4617132"/>
              <a:ext cx="144016" cy="72008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>
              <a:stCxn id="35" idx="4"/>
              <a:endCxn id="36" idx="1"/>
            </p:cNvCxnSpPr>
            <p:nvPr/>
          </p:nvCxnSpPr>
          <p:spPr>
            <a:xfrm flipV="1">
              <a:off x="1691680" y="3537012"/>
              <a:ext cx="720080" cy="14361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5" idx="4"/>
            </p:cNvCxnSpPr>
            <p:nvPr/>
          </p:nvCxnSpPr>
          <p:spPr>
            <a:xfrm flipV="1">
              <a:off x="1691680" y="4321116"/>
              <a:ext cx="720080" cy="6520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5" idx="4"/>
              <a:endCxn id="38" idx="1"/>
            </p:cNvCxnSpPr>
            <p:nvPr/>
          </p:nvCxnSpPr>
          <p:spPr>
            <a:xfrm>
              <a:off x="1691680" y="4973180"/>
              <a:ext cx="720080" cy="39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35" idx="4"/>
              <a:endCxn id="39" idx="1"/>
            </p:cNvCxnSpPr>
            <p:nvPr/>
          </p:nvCxnSpPr>
          <p:spPr>
            <a:xfrm>
              <a:off x="1691680" y="4973180"/>
              <a:ext cx="720080" cy="72407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35" idx="4"/>
              <a:endCxn id="40" idx="1"/>
            </p:cNvCxnSpPr>
            <p:nvPr/>
          </p:nvCxnSpPr>
          <p:spPr>
            <a:xfrm>
              <a:off x="1691680" y="4973180"/>
              <a:ext cx="720080" cy="14441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7" idx="1"/>
            </p:cNvCxnSpPr>
            <p:nvPr/>
          </p:nvCxnSpPr>
          <p:spPr>
            <a:xfrm>
              <a:off x="3923928" y="3537012"/>
              <a:ext cx="70447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7" idx="3"/>
              <a:endCxn id="8" idx="1"/>
            </p:cNvCxnSpPr>
            <p:nvPr/>
          </p:nvCxnSpPr>
          <p:spPr>
            <a:xfrm>
              <a:off x="3923928" y="4257092"/>
              <a:ext cx="70447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38" idx="3"/>
              <a:endCxn id="9" idx="1"/>
            </p:cNvCxnSpPr>
            <p:nvPr/>
          </p:nvCxnSpPr>
          <p:spPr>
            <a:xfrm>
              <a:off x="3923928" y="4977172"/>
              <a:ext cx="70447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39" idx="3"/>
              <a:endCxn id="10" idx="1"/>
            </p:cNvCxnSpPr>
            <p:nvPr/>
          </p:nvCxnSpPr>
          <p:spPr>
            <a:xfrm>
              <a:off x="3923928" y="5697252"/>
              <a:ext cx="70447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0" idx="3"/>
              <a:endCxn id="11" idx="1"/>
            </p:cNvCxnSpPr>
            <p:nvPr/>
          </p:nvCxnSpPr>
          <p:spPr>
            <a:xfrm>
              <a:off x="3923928" y="6417332"/>
              <a:ext cx="70447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3"/>
              <a:endCxn id="12" idx="1"/>
            </p:cNvCxnSpPr>
            <p:nvPr/>
          </p:nvCxnSpPr>
          <p:spPr>
            <a:xfrm>
              <a:off x="4772418" y="3537012"/>
              <a:ext cx="1095726" cy="14401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3"/>
              <a:endCxn id="12" idx="1"/>
            </p:cNvCxnSpPr>
            <p:nvPr/>
          </p:nvCxnSpPr>
          <p:spPr>
            <a:xfrm flipV="1">
              <a:off x="4772418" y="4977172"/>
              <a:ext cx="1095726" cy="14401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3"/>
              <a:endCxn id="12" idx="1"/>
            </p:cNvCxnSpPr>
            <p:nvPr/>
          </p:nvCxnSpPr>
          <p:spPr>
            <a:xfrm flipV="1">
              <a:off x="4772418" y="4977172"/>
              <a:ext cx="1095726" cy="7200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3"/>
              <a:endCxn id="12" idx="1"/>
            </p:cNvCxnSpPr>
            <p:nvPr/>
          </p:nvCxnSpPr>
          <p:spPr>
            <a:xfrm>
              <a:off x="4772418" y="4977172"/>
              <a:ext cx="109572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" idx="3"/>
              <a:endCxn id="12" idx="1"/>
            </p:cNvCxnSpPr>
            <p:nvPr/>
          </p:nvCxnSpPr>
          <p:spPr>
            <a:xfrm>
              <a:off x="4772418" y="4257092"/>
              <a:ext cx="1095726" cy="7200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2" idx="3"/>
              <a:endCxn id="13" idx="1"/>
            </p:cNvCxnSpPr>
            <p:nvPr/>
          </p:nvCxnSpPr>
          <p:spPr>
            <a:xfrm>
              <a:off x="6012160" y="4977172"/>
              <a:ext cx="43204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3"/>
              <a:endCxn id="32" idx="2"/>
            </p:cNvCxnSpPr>
            <p:nvPr/>
          </p:nvCxnSpPr>
          <p:spPr>
            <a:xfrm flipV="1">
              <a:off x="6588224" y="4973180"/>
              <a:ext cx="504056" cy="3992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7092280" y="4613180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最小化</a:t>
              </a:r>
              <a:endParaRPr lang="zh-CN" altLang="en-US" sz="1200" dirty="0"/>
            </a:p>
          </p:txBody>
        </p:sp>
        <p:cxnSp>
          <p:nvCxnSpPr>
            <p:cNvPr id="33" name="直接箭头连接符 32"/>
            <p:cNvCxnSpPr>
              <a:stCxn id="14" idx="1"/>
              <a:endCxn id="32" idx="6"/>
            </p:cNvCxnSpPr>
            <p:nvPr/>
          </p:nvCxnSpPr>
          <p:spPr>
            <a:xfrm flipH="1" flipV="1">
              <a:off x="7812280" y="4973180"/>
              <a:ext cx="360120" cy="39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23"/>
                <p:cNvSpPr txBox="1"/>
                <p:nvPr/>
              </p:nvSpPr>
              <p:spPr>
                <a:xfrm>
                  <a:off x="5745832" y="3429000"/>
                  <a:ext cx="422760" cy="30777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32" y="3429000"/>
                  <a:ext cx="422760" cy="307777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特征提取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K </a:t>
            </a:r>
            <a:r>
              <a:rPr lang="en-US" altLang="zh-CN" sz="3200" dirty="0"/>
              <a:t>Model</a:t>
            </a:r>
            <a:endParaRPr lang="zh-CN" altLang="en-US" sz="3200" dirty="0"/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1644015" y="2019935"/>
            <a:ext cx="5856605" cy="3828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873885" y="1417955"/>
            <a:ext cx="5502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ym typeface="+mn-ea"/>
              </a:rPr>
              <a:t>从</a:t>
            </a:r>
            <a:r>
              <a:rPr lang="en-US" altLang="zh-CN" dirty="0" smtClean="0">
                <a:sym typeface="+mn-ea"/>
              </a:rPr>
              <a:t>WIND</a:t>
            </a:r>
            <a:r>
              <a:rPr lang="zh-CN" altLang="en-US" dirty="0" smtClean="0">
                <a:sym typeface="+mn-ea"/>
              </a:rPr>
              <a:t>终端提取的量化指标，后期改用</a:t>
            </a:r>
            <a:r>
              <a:rPr lang="en-US" altLang="zh-CN" dirty="0" smtClean="0">
                <a:sym typeface="+mn-ea"/>
              </a:rPr>
              <a:t>Talib</a:t>
            </a:r>
            <a:r>
              <a:rPr lang="zh-CN" altLang="en-US" dirty="0" smtClean="0">
                <a:sym typeface="+mn-ea"/>
              </a:rPr>
              <a:t>手动计算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7219</Words>
  <Application>WPS 演示</Application>
  <PresentationFormat>全屏显示(4:3)</PresentationFormat>
  <Paragraphs>1919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</vt:lpstr>
      <vt:lpstr>Arial Unicode MS</vt:lpstr>
      <vt:lpstr>Calibri</vt:lpstr>
      <vt:lpstr>Times New Roman</vt:lpstr>
      <vt:lpstr>Office 主题</vt:lpstr>
      <vt:lpstr>日内交易项目概况</vt:lpstr>
      <vt:lpstr>总体方案</vt:lpstr>
      <vt:lpstr>特征提取模型</vt:lpstr>
      <vt:lpstr>特征提取: Tick Model</vt:lpstr>
      <vt:lpstr>特征提取: Tick Model</vt:lpstr>
      <vt:lpstr>特征提取: Tick Model</vt:lpstr>
      <vt:lpstr>特征提取: Tick Model</vt:lpstr>
      <vt:lpstr>特征提取: K Model</vt:lpstr>
      <vt:lpstr>特征提取: K Model</vt:lpstr>
      <vt:lpstr>特征提取: K Model</vt:lpstr>
      <vt:lpstr>特征提取: K Model</vt:lpstr>
      <vt:lpstr>特征提取: K Model</vt:lpstr>
      <vt:lpstr>特征提取: K Model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买、卖点预测模型</vt:lpstr>
      <vt:lpstr>买、卖点匹配模型</vt:lpstr>
      <vt:lpstr>买、卖点匹配模型</vt:lpstr>
      <vt:lpstr>改进方向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日内交易进展汇报</dc:title>
  <dc:creator>Fan Qi</dc:creator>
  <cp:lastModifiedBy>qxu</cp:lastModifiedBy>
  <cp:revision>267</cp:revision>
  <dcterms:created xsi:type="dcterms:W3CDTF">2017-07-04T02:32:00Z</dcterms:created>
  <dcterms:modified xsi:type="dcterms:W3CDTF">2017-12-13T15:38:31Z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