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18288000" cy="10287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el título"/>
          <p:cNvSpPr txBox="1"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12" name="Nivel de texto 1…"/>
          <p:cNvSpPr txBox="1"/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3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o del título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21" name="Nivel de texto 1…"/>
          <p:cNvSpPr txBox="1"/>
          <p:nvPr>
            <p:ph type="body" sz="quarter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22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el título"/>
          <p:cNvSpPr txBox="1"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b="1" cap="all" sz="4000"/>
            </a:lvl1pPr>
          </a:lstStyle>
          <a:p>
            <a:pPr/>
            <a:r>
              <a:t>Texto del título</a:t>
            </a:r>
          </a:p>
        </p:txBody>
      </p:sp>
      <p:sp>
        <p:nvSpPr>
          <p:cNvPr id="30" name="Nivel de texto 1…"/>
          <p:cNvSpPr txBox="1"/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31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el título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39" name="Nivel de texto 1…"/>
          <p:cNvSpPr txBox="1"/>
          <p:nvPr>
            <p:ph type="body" sz="quarter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0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el título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48" name="Nivel de texto 1…"/>
          <p:cNvSpPr txBox="1"/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b="1" sz="2400"/>
            </a:lvl1pPr>
            <a:lvl2pPr marL="0" indent="457200">
              <a:spcBef>
                <a:spcPts val="500"/>
              </a:spcBef>
              <a:buSzTx/>
              <a:buFontTx/>
              <a:buNone/>
              <a:defRPr b="1" sz="2400"/>
            </a:lvl2pPr>
            <a:lvl3pPr marL="0" indent="914400">
              <a:spcBef>
                <a:spcPts val="500"/>
              </a:spcBef>
              <a:buSzTx/>
              <a:buFontTx/>
              <a:buNone/>
              <a:defRPr b="1" sz="2400"/>
            </a:lvl3pPr>
            <a:lvl4pPr marL="0" indent="1371600">
              <a:spcBef>
                <a:spcPts val="500"/>
              </a:spcBef>
              <a:buSzTx/>
              <a:buFontTx/>
              <a:buNone/>
              <a:defRPr b="1" sz="2400"/>
            </a:lvl4pPr>
            <a:lvl5pPr marL="0" indent="1828800">
              <a:spcBef>
                <a:spcPts val="500"/>
              </a:spcBef>
              <a:buSzTx/>
              <a:buFontTx/>
              <a:buNone/>
              <a:defRPr b="1" sz="24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9" name="Text Placeholder 4"/>
          <p:cNvSpPr/>
          <p:nvPr>
            <p:ph type="body" sz="quarter" idx="21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b="1" sz="2400"/>
            </a:pPr>
          </a:p>
        </p:txBody>
      </p:sp>
      <p:sp>
        <p:nvSpPr>
          <p:cNvPr id="50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o del título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58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el título"/>
          <p:cNvSpPr txBox="1"/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Texto del título</a:t>
            </a:r>
          </a:p>
        </p:txBody>
      </p:sp>
      <p:sp>
        <p:nvSpPr>
          <p:cNvPr id="73" name="Nivel de texto 1…"/>
          <p:cNvSpPr txBox="1"/>
          <p:nvPr>
            <p:ph type="body" sz="quarter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74" name="Text Placeholder 3"/>
          <p:cNvSpPr/>
          <p:nvPr>
            <p:ph type="body" sz="quarter" idx="21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</a:p>
        </p:txBody>
      </p:sp>
      <p:sp>
        <p:nvSpPr>
          <p:cNvPr id="7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el título"/>
          <p:cNvSpPr txBox="1"/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Texto del título</a:t>
            </a:r>
          </a:p>
        </p:txBody>
      </p:sp>
      <p:sp>
        <p:nvSpPr>
          <p:cNvPr id="83" name="Picture Placeholder 2"/>
          <p:cNvSpPr/>
          <p:nvPr>
            <p:ph type="pic" sz="quarter" idx="21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Nivel de texto 1…"/>
          <p:cNvSpPr txBox="1"/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8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el título"/>
          <p:cNvSpPr txBox="1"/>
          <p:nvPr>
            <p:ph type="title"/>
          </p:nvPr>
        </p:nvSpPr>
        <p:spPr>
          <a:xfrm>
            <a:off x="914400" y="138112"/>
            <a:ext cx="16459200" cy="22621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Texto del título</a:t>
            </a:r>
          </a:p>
        </p:txBody>
      </p:sp>
      <p:sp>
        <p:nvSpPr>
          <p:cNvPr id="3" name="Nivel de texto 1…"/>
          <p:cNvSpPr txBox="1"/>
          <p:nvPr>
            <p:ph type="body" idx="1"/>
          </p:nvPr>
        </p:nvSpPr>
        <p:spPr>
          <a:xfrm>
            <a:off x="914400" y="2400300"/>
            <a:ext cx="16459200" cy="7886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" name="Número de diapositiva"/>
          <p:cNvSpPr txBox="1"/>
          <p:nvPr>
            <p:ph type="sldNum" sz="quarter" idx="2"/>
          </p:nvPr>
        </p:nvSpPr>
        <p:spPr>
          <a:xfrm>
            <a:off x="8428176" y="6414760"/>
            <a:ext cx="258624" cy="2483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13.png"/><Relationship Id="rId4" Type="http://schemas.openxmlformats.org/officeDocument/2006/relationships/image" Target="../media/image4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2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2.png"/><Relationship Id="rId7" Type="http://schemas.openxmlformats.org/officeDocument/2006/relationships/image" Target="../media/image7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2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1.jpeg"/><Relationship Id="rId4" Type="http://schemas.openxmlformats.org/officeDocument/2006/relationships/image" Target="../media/image2.jpeg"/><Relationship Id="rId5" Type="http://schemas.openxmlformats.org/officeDocument/2006/relationships/image" Target="../media/image10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13.png"/><Relationship Id="rId4" Type="http://schemas.openxmlformats.org/officeDocument/2006/relationships/image" Target="../media/image4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Freeform 2"/>
          <p:cNvSpPr/>
          <p:nvPr/>
        </p:nvSpPr>
        <p:spPr>
          <a:xfrm flipH="1" flipV="1">
            <a:off x="0" y="0"/>
            <a:ext cx="18288000" cy="10287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95" name="Freeform 3"/>
          <p:cNvSpPr/>
          <p:nvPr/>
        </p:nvSpPr>
        <p:spPr>
          <a:xfrm rot="7659121">
            <a:off x="15091030" y="5585714"/>
            <a:ext cx="7629295" cy="7828567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96" name="Freeform 4"/>
          <p:cNvSpPr/>
          <p:nvPr/>
        </p:nvSpPr>
        <p:spPr>
          <a:xfrm>
            <a:off x="-3258071" y="-4629150"/>
            <a:ext cx="9022634" cy="92583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97" name="Freeform 6"/>
          <p:cNvSpPr/>
          <p:nvPr/>
        </p:nvSpPr>
        <p:spPr>
          <a:xfrm>
            <a:off x="4236346" y="3202251"/>
            <a:ext cx="9815308" cy="4208865"/>
          </a:xfrm>
          <a:prstGeom prst="rect">
            <a:avLst/>
          </a:prstGeom>
          <a:solidFill>
            <a:srgbClr val="000000">
              <a:alpha val="0"/>
            </a:srgbClr>
          </a:solidFill>
          <a:ln w="38100" cap="sq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98" name="TextBox 8"/>
          <p:cNvSpPr txBox="1"/>
          <p:nvPr/>
        </p:nvSpPr>
        <p:spPr>
          <a:xfrm>
            <a:off x="4236346" y="3087950"/>
            <a:ext cx="9815308" cy="46977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9700"/>
              </a:lnSpc>
              <a:defRPr b="1" spc="692" sz="7000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defRPr>
            </a:lvl1pPr>
          </a:lstStyle>
          <a:p>
            <a:pPr/>
            <a:r>
              <a:t>ANALISIS EXPLORATORIO DE DATOS(EDA):</a:t>
            </a:r>
          </a:p>
        </p:txBody>
      </p:sp>
      <p:sp>
        <p:nvSpPr>
          <p:cNvPr id="99" name="TextBox 9"/>
          <p:cNvSpPr txBox="1"/>
          <p:nvPr/>
        </p:nvSpPr>
        <p:spPr>
          <a:xfrm>
            <a:off x="15393660" y="8974118"/>
            <a:ext cx="1865641" cy="5754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2300"/>
              </a:lnSpc>
              <a:defRPr b="1" spc="170" sz="1700">
                <a:solidFill>
                  <a:srgbClr val="231F2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defRPr>
            </a:lvl1pPr>
          </a:lstStyle>
          <a:p>
            <a:pPr/>
            <a:r>
              <a:t>PATRICIA GALDOS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Freeform 2"/>
          <p:cNvSpPr/>
          <p:nvPr/>
        </p:nvSpPr>
        <p:spPr>
          <a:xfrm flipH="1" flipV="1">
            <a:off x="0" y="0"/>
            <a:ext cx="18288000" cy="10287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41" name="Freeform 3"/>
          <p:cNvSpPr/>
          <p:nvPr/>
        </p:nvSpPr>
        <p:spPr>
          <a:xfrm rot="257863">
            <a:off x="-571306" y="6150993"/>
            <a:ext cx="21273221" cy="9128147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42" name="Freeform 4"/>
          <p:cNvSpPr/>
          <p:nvPr/>
        </p:nvSpPr>
        <p:spPr>
          <a:xfrm>
            <a:off x="11885510" y="8765585"/>
            <a:ext cx="4128023" cy="437162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43" name="Freeform 6"/>
          <p:cNvSpPr/>
          <p:nvPr/>
        </p:nvSpPr>
        <p:spPr>
          <a:xfrm>
            <a:off x="11900352" y="4678112"/>
            <a:ext cx="4113180" cy="4087474"/>
          </a:xfrm>
          <a:prstGeom prst="rect">
            <a:avLst/>
          </a:prstGeom>
          <a:solidFill>
            <a:srgbClr val="1A1A1A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44" name="Freeform 8"/>
          <p:cNvSpPr/>
          <p:nvPr/>
        </p:nvSpPr>
        <p:spPr>
          <a:xfrm>
            <a:off x="7080191" y="8765585"/>
            <a:ext cx="4128022" cy="437162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45" name="Freeform 10"/>
          <p:cNvSpPr/>
          <p:nvPr/>
        </p:nvSpPr>
        <p:spPr>
          <a:xfrm>
            <a:off x="7095032" y="4678112"/>
            <a:ext cx="4113181" cy="4087474"/>
          </a:xfrm>
          <a:prstGeom prst="rect">
            <a:avLst/>
          </a:prstGeom>
          <a:solidFill>
            <a:srgbClr val="1A1A1A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46" name="Freeform 12"/>
          <p:cNvSpPr/>
          <p:nvPr/>
        </p:nvSpPr>
        <p:spPr>
          <a:xfrm>
            <a:off x="2274467" y="8765585"/>
            <a:ext cx="4128023" cy="437162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47" name="Freeform 14"/>
          <p:cNvSpPr/>
          <p:nvPr/>
        </p:nvSpPr>
        <p:spPr>
          <a:xfrm>
            <a:off x="2289311" y="4678112"/>
            <a:ext cx="4113180" cy="4087474"/>
          </a:xfrm>
          <a:prstGeom prst="rect">
            <a:avLst/>
          </a:prstGeom>
          <a:solidFill>
            <a:srgbClr val="1A1A1A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48" name="Freeform 17"/>
          <p:cNvSpPr/>
          <p:nvPr/>
        </p:nvSpPr>
        <p:spPr>
          <a:xfrm>
            <a:off x="3321315" y="3653528"/>
            <a:ext cx="2049169" cy="2049169"/>
          </a:xfrm>
          <a:prstGeom prst="ellipse">
            <a:avLst/>
          </a:prstGeom>
          <a:solidFill>
            <a:srgbClr val="1A1A1A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49" name="Freeform 20"/>
          <p:cNvSpPr/>
          <p:nvPr/>
        </p:nvSpPr>
        <p:spPr>
          <a:xfrm>
            <a:off x="8119616" y="3653528"/>
            <a:ext cx="2049169" cy="2049169"/>
          </a:xfrm>
          <a:prstGeom prst="ellipse">
            <a:avLst/>
          </a:prstGeom>
          <a:solidFill>
            <a:srgbClr val="1A1A1A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50" name="Freeform 23"/>
          <p:cNvSpPr/>
          <p:nvPr/>
        </p:nvSpPr>
        <p:spPr>
          <a:xfrm>
            <a:off x="12933708" y="3653528"/>
            <a:ext cx="2049169" cy="2049169"/>
          </a:xfrm>
          <a:prstGeom prst="ellipse">
            <a:avLst/>
          </a:prstGeom>
          <a:solidFill>
            <a:srgbClr val="1A1A1A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51" name="Freeform 25"/>
          <p:cNvSpPr/>
          <p:nvPr/>
        </p:nvSpPr>
        <p:spPr>
          <a:xfrm>
            <a:off x="3732627" y="4016964"/>
            <a:ext cx="1211703" cy="1322295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52" name="Freeform 26"/>
          <p:cNvSpPr/>
          <p:nvPr/>
        </p:nvSpPr>
        <p:spPr>
          <a:xfrm>
            <a:off x="8563657" y="4016964"/>
            <a:ext cx="1160685" cy="1393836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53" name="Freeform 27"/>
          <p:cNvSpPr/>
          <p:nvPr/>
        </p:nvSpPr>
        <p:spPr>
          <a:xfrm>
            <a:off x="13272985" y="3986188"/>
            <a:ext cx="1353072" cy="1353072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54" name="TextBox 28"/>
          <p:cNvSpPr txBox="1"/>
          <p:nvPr/>
        </p:nvSpPr>
        <p:spPr>
          <a:xfrm>
            <a:off x="2335030" y="441908"/>
            <a:ext cx="13617940" cy="32083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13000"/>
              </a:lnSpc>
              <a:defRPr b="1" spc="796" sz="8100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defRPr>
            </a:lvl1pPr>
          </a:lstStyle>
          <a:p>
            <a:pPr/>
            <a:r>
              <a:t>RECOMENDACIONES Y SIGUIENTES PASOS</a:t>
            </a:r>
          </a:p>
        </p:txBody>
      </p:sp>
      <p:sp>
        <p:nvSpPr>
          <p:cNvPr id="255" name="TextBox 29"/>
          <p:cNvSpPr txBox="1"/>
          <p:nvPr/>
        </p:nvSpPr>
        <p:spPr>
          <a:xfrm>
            <a:off x="2574789" y="5482070"/>
            <a:ext cx="3542624" cy="2833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2300"/>
              </a:lnSpc>
              <a:defRPr b="1" spc="168" sz="1700">
                <a:solidFill>
                  <a:srgbClr val="FFFBFB"/>
                </a:solidFill>
                <a:latin typeface="DM Sans"/>
                <a:ea typeface="DM Sans"/>
                <a:cs typeface="DM Sans"/>
                <a:sym typeface="DM Sans"/>
              </a:defRPr>
            </a:lvl1pPr>
          </a:lstStyle>
          <a:p>
            <a:pPr/>
            <a:r>
              <a:t>Políticas lingüísticas:</a:t>
            </a:r>
          </a:p>
        </p:txBody>
      </p:sp>
      <p:sp>
        <p:nvSpPr>
          <p:cNvPr id="256" name="TextBox 30"/>
          <p:cNvSpPr txBox="1"/>
          <p:nvPr/>
        </p:nvSpPr>
        <p:spPr>
          <a:xfrm>
            <a:off x="7372688" y="5624703"/>
            <a:ext cx="3542623" cy="11596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ts val="2300"/>
              </a:lnSpc>
              <a:defRPr spc="168" sz="1700">
                <a:solidFill>
                  <a:srgbClr val="FFFBFB"/>
                </a:solidFill>
                <a:latin typeface="DM Sans"/>
                <a:ea typeface="DM Sans"/>
                <a:cs typeface="DM Sans"/>
                <a:sym typeface="DM Sans"/>
              </a:defRPr>
            </a:pPr>
            <a:r>
              <a:rPr b="1"/>
              <a:t>Educación</a:t>
            </a:r>
            <a:r>
              <a:t>: </a:t>
            </a:r>
          </a:p>
          <a:p>
            <a:pPr algn="ctr">
              <a:lnSpc>
                <a:spcPts val="2300"/>
              </a:lnSpc>
              <a:defRPr spc="168" sz="1700">
                <a:solidFill>
                  <a:srgbClr val="FFFBFB"/>
                </a:solidFill>
                <a:latin typeface="DM Sans"/>
                <a:ea typeface="DM Sans"/>
                <a:cs typeface="DM Sans"/>
                <a:sym typeface="DM Sans"/>
              </a:defRPr>
            </a:pPr>
          </a:p>
          <a:p>
            <a:pPr algn="ctr">
              <a:lnSpc>
                <a:spcPts val="2300"/>
              </a:lnSpc>
              <a:defRPr spc="168" sz="1700">
                <a:solidFill>
                  <a:srgbClr val="FFFBFB"/>
                </a:solidFill>
                <a:latin typeface="DM Sans"/>
                <a:ea typeface="DM Sans"/>
                <a:cs typeface="DM Sans"/>
                <a:sym typeface="DM Sans"/>
              </a:defRPr>
            </a:pPr>
            <a:r>
              <a:t>Expandir modelos educativos de inmersión lingüística.</a:t>
            </a:r>
          </a:p>
        </p:txBody>
      </p:sp>
      <p:sp>
        <p:nvSpPr>
          <p:cNvPr id="257" name="TextBox 31"/>
          <p:cNvSpPr txBox="1"/>
          <p:nvPr/>
        </p:nvSpPr>
        <p:spPr>
          <a:xfrm>
            <a:off x="12178209" y="5624703"/>
            <a:ext cx="3542624" cy="11596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ts val="2300"/>
              </a:lnSpc>
              <a:defRPr spc="168" sz="1700">
                <a:solidFill>
                  <a:srgbClr val="FFFBFB"/>
                </a:solidFill>
                <a:latin typeface="DM Sans"/>
                <a:ea typeface="DM Sans"/>
                <a:cs typeface="DM Sans"/>
                <a:sym typeface="DM Sans"/>
              </a:defRPr>
            </a:pPr>
            <a:r>
              <a:rPr b="1"/>
              <a:t>Inmigración</a:t>
            </a:r>
            <a:r>
              <a:t>: </a:t>
            </a:r>
          </a:p>
          <a:p>
            <a:pPr algn="ctr">
              <a:lnSpc>
                <a:spcPts val="2300"/>
              </a:lnSpc>
              <a:defRPr spc="168" sz="1700">
                <a:solidFill>
                  <a:srgbClr val="FFFBFB"/>
                </a:solidFill>
                <a:latin typeface="DM Sans"/>
                <a:ea typeface="DM Sans"/>
                <a:cs typeface="DM Sans"/>
                <a:sym typeface="DM Sans"/>
              </a:defRPr>
            </a:pPr>
          </a:p>
          <a:p>
            <a:pPr algn="ctr">
              <a:lnSpc>
                <a:spcPts val="2300"/>
              </a:lnSpc>
              <a:defRPr spc="168" sz="1700">
                <a:solidFill>
                  <a:srgbClr val="FFFBFB"/>
                </a:solidFill>
                <a:latin typeface="DM Sans"/>
                <a:ea typeface="DM Sans"/>
                <a:cs typeface="DM Sans"/>
                <a:sym typeface="DM Sans"/>
              </a:defRPr>
            </a:pPr>
            <a:r>
              <a:t>Fomentar la enseñanza del euskera entre los inmigrantes.</a:t>
            </a:r>
          </a:p>
        </p:txBody>
      </p:sp>
      <p:sp>
        <p:nvSpPr>
          <p:cNvPr id="258" name="TextBox 32"/>
          <p:cNvSpPr txBox="1"/>
          <p:nvPr/>
        </p:nvSpPr>
        <p:spPr>
          <a:xfrm>
            <a:off x="2858453" y="7781814"/>
            <a:ext cx="2974895" cy="10477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4200"/>
              </a:lnSpc>
              <a:defRPr spc="298" sz="3000">
                <a:solidFill>
                  <a:srgbClr val="FDFBFB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pPr/>
            <a:r>
              <a:t>STRATEGY N°1</a:t>
            </a:r>
          </a:p>
        </p:txBody>
      </p:sp>
      <p:sp>
        <p:nvSpPr>
          <p:cNvPr id="259" name="TextBox 33"/>
          <p:cNvSpPr txBox="1"/>
          <p:nvPr/>
        </p:nvSpPr>
        <p:spPr>
          <a:xfrm>
            <a:off x="7665319" y="7781814"/>
            <a:ext cx="2974894" cy="10477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4200"/>
              </a:lnSpc>
              <a:defRPr spc="298" sz="3000">
                <a:solidFill>
                  <a:srgbClr val="FDFBFB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pPr/>
            <a:r>
              <a:t>STRATEGY N°2</a:t>
            </a:r>
          </a:p>
        </p:txBody>
      </p:sp>
      <p:sp>
        <p:nvSpPr>
          <p:cNvPr id="260" name="TextBox 34"/>
          <p:cNvSpPr txBox="1"/>
          <p:nvPr/>
        </p:nvSpPr>
        <p:spPr>
          <a:xfrm>
            <a:off x="12475036" y="7781814"/>
            <a:ext cx="2974895" cy="10477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4200"/>
              </a:lnSpc>
              <a:defRPr spc="298" sz="3000">
                <a:solidFill>
                  <a:srgbClr val="FDFBFB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pPr/>
            <a:r>
              <a:t>STRATEGY N°3</a:t>
            </a:r>
          </a:p>
        </p:txBody>
      </p:sp>
      <p:sp>
        <p:nvSpPr>
          <p:cNvPr id="261" name="TextBox 30"/>
          <p:cNvSpPr txBox="1"/>
          <p:nvPr/>
        </p:nvSpPr>
        <p:spPr>
          <a:xfrm>
            <a:off x="2574789" y="5908215"/>
            <a:ext cx="3542624" cy="11596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2300"/>
              </a:lnSpc>
              <a:defRPr spc="168" sz="1700">
                <a:solidFill>
                  <a:srgbClr val="FFFBFB"/>
                </a:solidFill>
                <a:latin typeface="DM Sans"/>
                <a:ea typeface="DM Sans"/>
                <a:cs typeface="DM Sans"/>
                <a:sym typeface="DM Sans"/>
              </a:defRPr>
            </a:lvl1pPr>
          </a:lstStyle>
          <a:p>
            <a:pPr/>
            <a:r>
              <a:t>Mejorar la promoción del euskera en zonas con baja adopción, en general en todos los ámbitos.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Freeform 2"/>
          <p:cNvSpPr/>
          <p:nvPr/>
        </p:nvSpPr>
        <p:spPr>
          <a:xfrm flipH="1" flipV="1">
            <a:off x="0" y="0"/>
            <a:ext cx="18288000" cy="10287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64" name="Freeform 3"/>
          <p:cNvSpPr/>
          <p:nvPr/>
        </p:nvSpPr>
        <p:spPr>
          <a:xfrm rot="11019623">
            <a:off x="9407138" y="-9309963"/>
            <a:ext cx="24036385" cy="2466419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65" name="TextBox 5"/>
          <p:cNvSpPr txBox="1"/>
          <p:nvPr/>
        </p:nvSpPr>
        <p:spPr>
          <a:xfrm>
            <a:off x="1561732" y="2105044"/>
            <a:ext cx="8097689" cy="15953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13000"/>
              </a:lnSpc>
              <a:defRPr b="1" spc="924" sz="9400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defRPr>
            </a:lvl1pPr>
          </a:lstStyle>
          <a:p>
            <a:pPr/>
            <a:r>
              <a:t>GRACIAS!</a:t>
            </a:r>
          </a:p>
        </p:txBody>
      </p:sp>
      <p:sp>
        <p:nvSpPr>
          <p:cNvPr id="266" name="Freeform 8"/>
          <p:cNvSpPr/>
          <p:nvPr/>
        </p:nvSpPr>
        <p:spPr>
          <a:xfrm flipH="1">
            <a:off x="-4254154" y="7476060"/>
            <a:ext cx="11881596" cy="3564479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R</a:t>
            </a:r>
          </a:p>
        </p:txBody>
      </p:sp>
      <p:sp>
        <p:nvSpPr>
          <p:cNvPr id="267" name="REFERENCIAS: Eustat"/>
          <p:cNvSpPr txBox="1"/>
          <p:nvPr/>
        </p:nvSpPr>
        <p:spPr>
          <a:xfrm>
            <a:off x="1844153" y="7716527"/>
            <a:ext cx="2045790" cy="333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REFERENCIAS: Eustat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2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Freeform 2"/>
          <p:cNvSpPr/>
          <p:nvPr/>
        </p:nvSpPr>
        <p:spPr>
          <a:xfrm rot="7659121">
            <a:off x="-4012602" y="5585714"/>
            <a:ext cx="7629295" cy="7828567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02" name="Freeform 4"/>
          <p:cNvSpPr/>
          <p:nvPr/>
        </p:nvSpPr>
        <p:spPr>
          <a:xfrm>
            <a:off x="5019319" y="2508095"/>
            <a:ext cx="1400486" cy="6914077"/>
          </a:xfrm>
          <a:prstGeom prst="rect">
            <a:avLst/>
          </a:prstGeom>
          <a:solidFill>
            <a:srgbClr val="CCCCCC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03" name="TextBox 6"/>
          <p:cNvSpPr txBox="1"/>
          <p:nvPr/>
        </p:nvSpPr>
        <p:spPr>
          <a:xfrm>
            <a:off x="4980992" y="1036993"/>
            <a:ext cx="7416942" cy="1681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13700"/>
              </a:lnSpc>
              <a:defRPr b="1" spc="978" sz="9900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defRPr>
            </a:lvl1pPr>
          </a:lstStyle>
          <a:p>
            <a:pPr/>
            <a:r>
              <a:t>ÍNDICE</a:t>
            </a:r>
          </a:p>
        </p:txBody>
      </p:sp>
      <p:sp>
        <p:nvSpPr>
          <p:cNvPr id="104" name="Freeform 7"/>
          <p:cNvSpPr/>
          <p:nvPr/>
        </p:nvSpPr>
        <p:spPr>
          <a:xfrm rot="2016048">
            <a:off x="12243486" y="-1005306"/>
            <a:ext cx="10749465" cy="2687367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05" name="TextBox 8"/>
          <p:cNvSpPr txBox="1"/>
          <p:nvPr/>
        </p:nvSpPr>
        <p:spPr>
          <a:xfrm>
            <a:off x="5250953" y="2887505"/>
            <a:ext cx="937219" cy="6408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5100"/>
              </a:lnSpc>
              <a:defRPr b="1" i="1" sz="4200">
                <a:solidFill>
                  <a:srgbClr val="363636"/>
                </a:solidFill>
                <a:latin typeface="Oswald Bold"/>
                <a:ea typeface="Oswald Bold"/>
                <a:cs typeface="Oswald Bold"/>
                <a:sym typeface="Oswald Bold"/>
              </a:defRPr>
            </a:lvl1pPr>
          </a:lstStyle>
          <a:p>
            <a:pPr/>
            <a:r>
              <a:t>01</a:t>
            </a:r>
          </a:p>
        </p:txBody>
      </p:sp>
      <p:sp>
        <p:nvSpPr>
          <p:cNvPr id="106" name="TextBox 9"/>
          <p:cNvSpPr txBox="1"/>
          <p:nvPr/>
        </p:nvSpPr>
        <p:spPr>
          <a:xfrm>
            <a:off x="5231353" y="3697774"/>
            <a:ext cx="937219" cy="6408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5100"/>
              </a:lnSpc>
              <a:defRPr b="1" i="1" sz="4200">
                <a:solidFill>
                  <a:srgbClr val="363636"/>
                </a:solidFill>
                <a:latin typeface="Oswald Bold"/>
                <a:ea typeface="Oswald Bold"/>
                <a:cs typeface="Oswald Bold"/>
                <a:sym typeface="Oswald Bold"/>
              </a:defRPr>
            </a:lvl1pPr>
          </a:lstStyle>
          <a:p>
            <a:pPr/>
            <a:r>
              <a:t>02</a:t>
            </a:r>
          </a:p>
        </p:txBody>
      </p:sp>
      <p:sp>
        <p:nvSpPr>
          <p:cNvPr id="107" name="TextBox 10"/>
          <p:cNvSpPr txBox="1"/>
          <p:nvPr/>
        </p:nvSpPr>
        <p:spPr>
          <a:xfrm>
            <a:off x="5250953" y="4508043"/>
            <a:ext cx="937219" cy="6408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5100"/>
              </a:lnSpc>
              <a:defRPr b="1" i="1" sz="4200">
                <a:solidFill>
                  <a:srgbClr val="363636"/>
                </a:solidFill>
                <a:latin typeface="Oswald Bold"/>
                <a:ea typeface="Oswald Bold"/>
                <a:cs typeface="Oswald Bold"/>
                <a:sym typeface="Oswald Bold"/>
              </a:defRPr>
            </a:lvl1pPr>
          </a:lstStyle>
          <a:p>
            <a:pPr/>
            <a:r>
              <a:t>03</a:t>
            </a:r>
          </a:p>
        </p:txBody>
      </p:sp>
      <p:sp>
        <p:nvSpPr>
          <p:cNvPr id="108" name="TextBox 11"/>
          <p:cNvSpPr txBox="1"/>
          <p:nvPr/>
        </p:nvSpPr>
        <p:spPr>
          <a:xfrm>
            <a:off x="5231353" y="5318311"/>
            <a:ext cx="937219" cy="6408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5100"/>
              </a:lnSpc>
              <a:defRPr b="1" i="1" sz="4200">
                <a:solidFill>
                  <a:srgbClr val="363636"/>
                </a:solidFill>
                <a:latin typeface="Oswald Bold"/>
                <a:ea typeface="Oswald Bold"/>
                <a:cs typeface="Oswald Bold"/>
                <a:sym typeface="Oswald Bold"/>
              </a:defRPr>
            </a:lvl1pPr>
          </a:lstStyle>
          <a:p>
            <a:pPr/>
            <a:r>
              <a:t>04</a:t>
            </a:r>
          </a:p>
        </p:txBody>
      </p:sp>
      <p:sp>
        <p:nvSpPr>
          <p:cNvPr id="109" name="TextBox 12"/>
          <p:cNvSpPr txBox="1"/>
          <p:nvPr/>
        </p:nvSpPr>
        <p:spPr>
          <a:xfrm>
            <a:off x="5250953" y="6128580"/>
            <a:ext cx="937219" cy="6408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5100"/>
              </a:lnSpc>
              <a:defRPr b="1" i="1" sz="4200">
                <a:solidFill>
                  <a:srgbClr val="363636"/>
                </a:solidFill>
                <a:latin typeface="Oswald Bold"/>
                <a:ea typeface="Oswald Bold"/>
                <a:cs typeface="Oswald Bold"/>
                <a:sym typeface="Oswald Bold"/>
              </a:defRPr>
            </a:lvl1pPr>
          </a:lstStyle>
          <a:p>
            <a:pPr/>
            <a:r>
              <a:t>05</a:t>
            </a:r>
          </a:p>
        </p:txBody>
      </p:sp>
      <p:sp>
        <p:nvSpPr>
          <p:cNvPr id="110" name="TextBox 13"/>
          <p:cNvSpPr txBox="1"/>
          <p:nvPr/>
        </p:nvSpPr>
        <p:spPr>
          <a:xfrm>
            <a:off x="5250953" y="6938849"/>
            <a:ext cx="937219" cy="6408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5100"/>
              </a:lnSpc>
              <a:defRPr b="1" i="1" sz="4200">
                <a:solidFill>
                  <a:srgbClr val="363636"/>
                </a:solidFill>
                <a:latin typeface="Oswald Bold"/>
                <a:ea typeface="Oswald Bold"/>
                <a:cs typeface="Oswald Bold"/>
                <a:sym typeface="Oswald Bold"/>
              </a:defRPr>
            </a:lvl1pPr>
          </a:lstStyle>
          <a:p>
            <a:pPr/>
            <a:r>
              <a:t>06</a:t>
            </a:r>
          </a:p>
        </p:txBody>
      </p:sp>
      <p:sp>
        <p:nvSpPr>
          <p:cNvPr id="111" name="TextBox 14"/>
          <p:cNvSpPr txBox="1"/>
          <p:nvPr/>
        </p:nvSpPr>
        <p:spPr>
          <a:xfrm>
            <a:off x="5231353" y="7749118"/>
            <a:ext cx="937219" cy="6408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5100"/>
              </a:lnSpc>
              <a:defRPr b="1" i="1" sz="4200">
                <a:solidFill>
                  <a:srgbClr val="363636"/>
                </a:solidFill>
                <a:latin typeface="Oswald Bold"/>
                <a:ea typeface="Oswald Bold"/>
                <a:cs typeface="Oswald Bold"/>
                <a:sym typeface="Oswald Bold"/>
              </a:defRPr>
            </a:lvl1pPr>
          </a:lstStyle>
          <a:p>
            <a:pPr/>
            <a:r>
              <a:t>07</a:t>
            </a:r>
          </a:p>
        </p:txBody>
      </p:sp>
      <p:sp>
        <p:nvSpPr>
          <p:cNvPr id="112" name="TextBox 15"/>
          <p:cNvSpPr txBox="1"/>
          <p:nvPr/>
        </p:nvSpPr>
        <p:spPr>
          <a:xfrm>
            <a:off x="6607429" y="2998647"/>
            <a:ext cx="5790505" cy="4184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3400"/>
              </a:lnSpc>
              <a:defRPr spc="247" sz="2500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defRPr>
            </a:lvl1pPr>
          </a:lstStyle>
          <a:p>
            <a:pPr/>
            <a:r>
              <a:t>TEMA DEL PROYECTO</a:t>
            </a:r>
          </a:p>
        </p:txBody>
      </p:sp>
      <p:sp>
        <p:nvSpPr>
          <p:cNvPr id="113" name="TextBox 16"/>
          <p:cNvSpPr txBox="1"/>
          <p:nvPr/>
        </p:nvSpPr>
        <p:spPr>
          <a:xfrm>
            <a:off x="6607429" y="3808916"/>
            <a:ext cx="6076631" cy="4184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3400"/>
              </a:lnSpc>
              <a:defRPr spc="247" sz="2500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defRPr>
            </a:lvl1pPr>
          </a:lstStyle>
          <a:p>
            <a:pPr/>
            <a:r>
              <a:t>OBJETIVOS DEL PROYECTO</a:t>
            </a:r>
          </a:p>
        </p:txBody>
      </p:sp>
      <p:sp>
        <p:nvSpPr>
          <p:cNvPr id="114" name="TextBox 17"/>
          <p:cNvSpPr txBox="1"/>
          <p:nvPr/>
        </p:nvSpPr>
        <p:spPr>
          <a:xfrm>
            <a:off x="6607429" y="4619184"/>
            <a:ext cx="5790505" cy="4184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3400"/>
              </a:lnSpc>
              <a:defRPr spc="247" sz="2500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defRPr>
            </a:lvl1pPr>
          </a:lstStyle>
          <a:p>
            <a:pPr/>
            <a:r>
              <a:t>ESTRUCTURA DE LOS DATOS</a:t>
            </a:r>
          </a:p>
        </p:txBody>
      </p:sp>
      <p:sp>
        <p:nvSpPr>
          <p:cNvPr id="115" name="TextBox 18"/>
          <p:cNvSpPr txBox="1"/>
          <p:nvPr/>
        </p:nvSpPr>
        <p:spPr>
          <a:xfrm>
            <a:off x="6607429" y="5434985"/>
            <a:ext cx="6076631" cy="4184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3400"/>
              </a:lnSpc>
              <a:defRPr spc="247" sz="2500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defRPr>
            </a:lvl1pPr>
          </a:lstStyle>
          <a:p>
            <a:pPr/>
            <a:r>
              <a:t>METODOLOGÍA</a:t>
            </a:r>
          </a:p>
        </p:txBody>
      </p:sp>
      <p:sp>
        <p:nvSpPr>
          <p:cNvPr id="116" name="TextBox 19"/>
          <p:cNvSpPr txBox="1"/>
          <p:nvPr/>
        </p:nvSpPr>
        <p:spPr>
          <a:xfrm>
            <a:off x="6607429" y="6248344"/>
            <a:ext cx="6076631" cy="4184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3400"/>
              </a:lnSpc>
              <a:defRPr spc="247" sz="2500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defRPr>
            </a:lvl1pPr>
          </a:lstStyle>
          <a:p>
            <a:pPr/>
            <a:r>
              <a:t>HALLAZGOS CLAVE</a:t>
            </a:r>
          </a:p>
        </p:txBody>
      </p:sp>
      <p:sp>
        <p:nvSpPr>
          <p:cNvPr id="117" name="TextBox 20"/>
          <p:cNvSpPr txBox="1"/>
          <p:nvPr/>
        </p:nvSpPr>
        <p:spPr>
          <a:xfrm>
            <a:off x="6607429" y="7868882"/>
            <a:ext cx="5790505" cy="4184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3400"/>
              </a:lnSpc>
              <a:defRPr spc="247" sz="2500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defRPr>
            </a:lvl1pPr>
          </a:lstStyle>
          <a:p>
            <a:pPr/>
            <a:r>
              <a:t>CONCLUSIONES</a:t>
            </a:r>
          </a:p>
        </p:txBody>
      </p:sp>
      <p:sp>
        <p:nvSpPr>
          <p:cNvPr id="118" name="TextBox 21"/>
          <p:cNvSpPr txBox="1"/>
          <p:nvPr/>
        </p:nvSpPr>
        <p:spPr>
          <a:xfrm>
            <a:off x="6607430" y="8687773"/>
            <a:ext cx="8394005" cy="4184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3400"/>
              </a:lnSpc>
              <a:defRPr spc="247" sz="2500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defRPr>
            </a:lvl1pPr>
          </a:lstStyle>
          <a:p>
            <a:pPr/>
            <a:r>
              <a:t>RECOMENDACIONES Y SIGUIENTES PASOS</a:t>
            </a:r>
          </a:p>
        </p:txBody>
      </p:sp>
      <p:sp>
        <p:nvSpPr>
          <p:cNvPr id="119" name="TextBox 14"/>
          <p:cNvSpPr txBox="1"/>
          <p:nvPr/>
        </p:nvSpPr>
        <p:spPr>
          <a:xfrm>
            <a:off x="5250953" y="8559387"/>
            <a:ext cx="937219" cy="6408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5100"/>
              </a:lnSpc>
              <a:defRPr b="1" i="1" sz="4200">
                <a:solidFill>
                  <a:srgbClr val="363636"/>
                </a:solidFill>
                <a:latin typeface="Oswald Bold"/>
                <a:ea typeface="Oswald Bold"/>
                <a:cs typeface="Oswald Bold"/>
                <a:sym typeface="Oswald Bold"/>
              </a:defRPr>
            </a:lvl1pPr>
          </a:lstStyle>
          <a:p>
            <a:pPr/>
            <a:r>
              <a:t>08</a:t>
            </a:r>
          </a:p>
        </p:txBody>
      </p:sp>
      <p:sp>
        <p:nvSpPr>
          <p:cNvPr id="120" name="TextBox 20"/>
          <p:cNvSpPr txBox="1"/>
          <p:nvPr/>
        </p:nvSpPr>
        <p:spPr>
          <a:xfrm>
            <a:off x="6607429" y="7058613"/>
            <a:ext cx="5790505" cy="4184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3400"/>
              </a:lnSpc>
              <a:defRPr spc="247" sz="2500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defRPr>
            </a:lvl1pPr>
          </a:lstStyle>
          <a:p>
            <a:pPr/>
            <a:r>
              <a:t>IMPACTO DE LA INMIGRACIÓN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Freeform 2"/>
          <p:cNvSpPr/>
          <p:nvPr/>
        </p:nvSpPr>
        <p:spPr>
          <a:xfrm flipH="1" flipV="1">
            <a:off x="0" y="0"/>
            <a:ext cx="18288000" cy="10287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23" name="Freeform 4"/>
          <p:cNvSpPr/>
          <p:nvPr/>
        </p:nvSpPr>
        <p:spPr>
          <a:xfrm>
            <a:off x="13662993" y="337474"/>
            <a:ext cx="4296550" cy="9570246"/>
          </a:xfrm>
          <a:prstGeom prst="rect">
            <a:avLst/>
          </a:prstGeom>
          <a:solidFill>
            <a:srgbClr val="CCCCCC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24" name="Freeform 6"/>
          <p:cNvSpPr/>
          <p:nvPr/>
        </p:nvSpPr>
        <p:spPr>
          <a:xfrm>
            <a:off x="2142190" y="4828880"/>
            <a:ext cx="9752967" cy="1032848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25" name="Freeform 9"/>
          <p:cNvSpPr/>
          <p:nvPr/>
        </p:nvSpPr>
        <p:spPr>
          <a:xfrm>
            <a:off x="2142191" y="3396305"/>
            <a:ext cx="9610044" cy="1948999"/>
          </a:xfrm>
          <a:prstGeom prst="rect">
            <a:avLst/>
          </a:prstGeom>
          <a:solidFill>
            <a:srgbClr val="EFEFE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26" name="Freeform 11"/>
          <p:cNvSpPr/>
          <p:nvPr/>
        </p:nvSpPr>
        <p:spPr>
          <a:xfrm>
            <a:off x="2474235" y="3673321"/>
            <a:ext cx="1156650" cy="1173722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27" name="Freeform 12"/>
          <p:cNvSpPr/>
          <p:nvPr/>
        </p:nvSpPr>
        <p:spPr>
          <a:xfrm>
            <a:off x="2142190" y="7210021"/>
            <a:ext cx="9752967" cy="1032848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28" name="Freeform 14"/>
          <p:cNvSpPr/>
          <p:nvPr/>
        </p:nvSpPr>
        <p:spPr>
          <a:xfrm>
            <a:off x="280734" y="5777446"/>
            <a:ext cx="9610044" cy="1949000"/>
          </a:xfrm>
          <a:prstGeom prst="rect">
            <a:avLst/>
          </a:prstGeom>
          <a:solidFill>
            <a:srgbClr val="EFEFE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29" name="Freeform 16"/>
          <p:cNvSpPr/>
          <p:nvPr/>
        </p:nvSpPr>
        <p:spPr>
          <a:xfrm>
            <a:off x="591858" y="6031277"/>
            <a:ext cx="1159456" cy="1178746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30" name="TextBox 17"/>
          <p:cNvSpPr txBox="1"/>
          <p:nvPr/>
        </p:nvSpPr>
        <p:spPr>
          <a:xfrm>
            <a:off x="1751313" y="914399"/>
            <a:ext cx="9017143" cy="22958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9200"/>
              </a:lnSpc>
              <a:defRPr b="1" spc="654" sz="6600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defRPr>
            </a:lvl1pPr>
          </a:lstStyle>
          <a:p>
            <a:pPr/>
            <a:r>
              <a:t>TEMA DEL PROYECTO</a:t>
            </a:r>
          </a:p>
        </p:txBody>
      </p:sp>
      <p:sp>
        <p:nvSpPr>
          <p:cNvPr id="131" name="TextBox 18"/>
          <p:cNvSpPr txBox="1"/>
          <p:nvPr/>
        </p:nvSpPr>
        <p:spPr>
          <a:xfrm>
            <a:off x="3908899" y="3624744"/>
            <a:ext cx="7132181" cy="16573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3400"/>
              </a:lnSpc>
              <a:defRPr b="1" spc="246" sz="2500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defRPr>
            </a:lvl1pPr>
          </a:lstStyle>
          <a:p>
            <a:pPr/>
            <a:r>
              <a:t>Evolución de la demografía vasca y el impacto en el uso y conocimiento del Euskara.</a:t>
            </a:r>
          </a:p>
        </p:txBody>
      </p:sp>
      <p:sp>
        <p:nvSpPr>
          <p:cNvPr id="132" name="TextBox 19"/>
          <p:cNvSpPr txBox="1"/>
          <p:nvPr/>
        </p:nvSpPr>
        <p:spPr>
          <a:xfrm>
            <a:off x="2142190" y="5823627"/>
            <a:ext cx="7551502" cy="17640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2800"/>
              </a:lnSpc>
              <a:defRPr spc="202" sz="2000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defRPr>
            </a:lvl1pPr>
          </a:lstStyle>
          <a:p>
            <a:pPr/>
            <a:r>
              <a:t>se busca identificar las tendencias de crecimiento en la población que habla euskera, la distribución territorial de los hablantes, y el impacto de la inmigración en la preservación del idioma</a:t>
            </a:r>
          </a:p>
        </p:txBody>
      </p:sp>
      <p:sp>
        <p:nvSpPr>
          <p:cNvPr id="133" name="Freeform 20"/>
          <p:cNvSpPr/>
          <p:nvPr/>
        </p:nvSpPr>
        <p:spPr>
          <a:xfrm>
            <a:off x="-2779579" y="7341317"/>
            <a:ext cx="7616557" cy="7815498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pic>
        <p:nvPicPr>
          <p:cNvPr id="134" name="lista-de-verificacion.png" descr="lista-de-verificacion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1493759" y="2273630"/>
            <a:ext cx="4968444" cy="496844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Freeform 2"/>
          <p:cNvSpPr/>
          <p:nvPr/>
        </p:nvSpPr>
        <p:spPr>
          <a:xfrm flipH="1" flipV="1">
            <a:off x="0" y="0"/>
            <a:ext cx="18288000" cy="10287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37" name="Freeform 3"/>
          <p:cNvSpPr/>
          <p:nvPr/>
        </p:nvSpPr>
        <p:spPr>
          <a:xfrm>
            <a:off x="4994935" y="7891202"/>
            <a:ext cx="1268694" cy="1211026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38" name="Freeform 4"/>
          <p:cNvSpPr/>
          <p:nvPr/>
        </p:nvSpPr>
        <p:spPr>
          <a:xfrm>
            <a:off x="12106315" y="7936158"/>
            <a:ext cx="1104806" cy="1121113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141" name="Group 5"/>
          <p:cNvGrpSpPr/>
          <p:nvPr/>
        </p:nvGrpSpPr>
        <p:grpSpPr>
          <a:xfrm>
            <a:off x="1774425" y="3120122"/>
            <a:ext cx="3474005" cy="733787"/>
            <a:chOff x="0" y="0"/>
            <a:chExt cx="3474003" cy="733786"/>
          </a:xfrm>
        </p:grpSpPr>
        <p:sp>
          <p:nvSpPr>
            <p:cNvPr id="139" name="Freeform 6"/>
            <p:cNvSpPr/>
            <p:nvPr/>
          </p:nvSpPr>
          <p:spPr>
            <a:xfrm>
              <a:off x="0" y="86067"/>
              <a:ext cx="3474004" cy="647720"/>
            </a:xfrm>
            <a:prstGeom prst="rect">
              <a:avLst/>
            </a:prstGeom>
            <a:solidFill>
              <a:srgbClr val="1A1A1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0" name="TextBox 7"/>
            <p:cNvSpPr txBox="1"/>
            <p:nvPr/>
          </p:nvSpPr>
          <p:spPr>
            <a:xfrm>
              <a:off x="0" y="0"/>
              <a:ext cx="3474004" cy="6028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ctr">
                <a:lnSpc>
                  <a:spcPts val="4100"/>
                </a:lnSpc>
                <a:defRPr b="1" spc="29" sz="2900">
                  <a:solidFill>
                    <a:srgbClr val="FFFFFF"/>
                  </a:solidFill>
                  <a:latin typeface="DM Sans Bold"/>
                  <a:ea typeface="DM Sans Bold"/>
                  <a:cs typeface="DM Sans Bold"/>
                  <a:sym typeface="DM Sans Bold"/>
                </a:defRPr>
              </a:lvl1pPr>
            </a:lstStyle>
            <a:p>
              <a:pPr/>
              <a:r>
                <a:t>Objetivo n° 1</a:t>
              </a:r>
            </a:p>
          </p:txBody>
        </p:sp>
      </p:grpSp>
      <p:sp>
        <p:nvSpPr>
          <p:cNvPr id="142" name="TextBox 8"/>
          <p:cNvSpPr txBox="1"/>
          <p:nvPr/>
        </p:nvSpPr>
        <p:spPr>
          <a:xfrm>
            <a:off x="2922715" y="724185"/>
            <a:ext cx="11552978" cy="23732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9500"/>
              </a:lnSpc>
              <a:defRPr b="1" spc="368" sz="6900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defRPr>
            </a:lvl1pPr>
          </a:lstStyle>
          <a:p>
            <a:pPr/>
            <a:r>
              <a:t>OBJETIVOS DEL PROYECTO</a:t>
            </a:r>
          </a:p>
        </p:txBody>
      </p:sp>
      <p:sp>
        <p:nvSpPr>
          <p:cNvPr id="143" name="TextBox 9"/>
          <p:cNvSpPr txBox="1"/>
          <p:nvPr/>
        </p:nvSpPr>
        <p:spPr>
          <a:xfrm>
            <a:off x="1830974" y="4045241"/>
            <a:ext cx="3360906" cy="17030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2700"/>
              </a:lnSpc>
              <a:defRPr spc="197" sz="2000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defRPr>
            </a:lvl1pPr>
          </a:lstStyle>
          <a:p>
            <a:pPr/>
            <a:r>
              <a:t>Analizar la evolución del conocimiento del euskera entre 2001 y 2021.</a:t>
            </a:r>
          </a:p>
        </p:txBody>
      </p:sp>
      <p:grpSp>
        <p:nvGrpSpPr>
          <p:cNvPr id="146" name="Group 10"/>
          <p:cNvGrpSpPr/>
          <p:nvPr/>
        </p:nvGrpSpPr>
        <p:grpSpPr>
          <a:xfrm>
            <a:off x="7218805" y="3120122"/>
            <a:ext cx="3474004" cy="733787"/>
            <a:chOff x="0" y="0"/>
            <a:chExt cx="3474003" cy="733786"/>
          </a:xfrm>
        </p:grpSpPr>
        <p:sp>
          <p:nvSpPr>
            <p:cNvPr id="144" name="Freeform 11"/>
            <p:cNvSpPr/>
            <p:nvPr/>
          </p:nvSpPr>
          <p:spPr>
            <a:xfrm>
              <a:off x="0" y="86067"/>
              <a:ext cx="3474004" cy="647720"/>
            </a:xfrm>
            <a:prstGeom prst="rect">
              <a:avLst/>
            </a:prstGeom>
            <a:solidFill>
              <a:srgbClr val="1A1A1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5" name="TextBox 12"/>
            <p:cNvSpPr txBox="1"/>
            <p:nvPr/>
          </p:nvSpPr>
          <p:spPr>
            <a:xfrm>
              <a:off x="0" y="0"/>
              <a:ext cx="3474004" cy="6028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ctr">
                <a:lnSpc>
                  <a:spcPts val="4100"/>
                </a:lnSpc>
                <a:defRPr b="1" spc="29" sz="2900">
                  <a:solidFill>
                    <a:srgbClr val="FFFFFF"/>
                  </a:solidFill>
                  <a:latin typeface="DM Sans Bold"/>
                  <a:ea typeface="DM Sans Bold"/>
                  <a:cs typeface="DM Sans Bold"/>
                  <a:sym typeface="DM Sans Bold"/>
                </a:defRPr>
              </a:lvl1pPr>
            </a:lstStyle>
            <a:p>
              <a:pPr/>
              <a:r>
                <a:t>Objetivo n° 2</a:t>
              </a:r>
            </a:p>
          </p:txBody>
        </p:sp>
      </p:grpSp>
      <p:sp>
        <p:nvSpPr>
          <p:cNvPr id="147" name="TextBox 13"/>
          <p:cNvSpPr txBox="1"/>
          <p:nvPr/>
        </p:nvSpPr>
        <p:spPr>
          <a:xfrm>
            <a:off x="6138874" y="4042535"/>
            <a:ext cx="6254889" cy="13601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2700"/>
              </a:lnSpc>
              <a:defRPr spc="197" sz="2000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defRPr>
            </a:lvl1pPr>
          </a:lstStyle>
          <a:p>
            <a:pPr/>
            <a:r>
              <a:t>Explorar las diferencias en la distribución del conocimiento del euskera por provincia (Gipuzkoa, Bizkaia, Álava).</a:t>
            </a:r>
          </a:p>
        </p:txBody>
      </p:sp>
      <p:grpSp>
        <p:nvGrpSpPr>
          <p:cNvPr id="150" name="Group 14"/>
          <p:cNvGrpSpPr/>
          <p:nvPr/>
        </p:nvGrpSpPr>
        <p:grpSpPr>
          <a:xfrm>
            <a:off x="13284209" y="3120122"/>
            <a:ext cx="3474004" cy="733787"/>
            <a:chOff x="0" y="0"/>
            <a:chExt cx="3474003" cy="733786"/>
          </a:xfrm>
        </p:grpSpPr>
        <p:sp>
          <p:nvSpPr>
            <p:cNvPr id="148" name="Freeform 15"/>
            <p:cNvSpPr/>
            <p:nvPr/>
          </p:nvSpPr>
          <p:spPr>
            <a:xfrm>
              <a:off x="0" y="86067"/>
              <a:ext cx="3474004" cy="647720"/>
            </a:xfrm>
            <a:prstGeom prst="rect">
              <a:avLst/>
            </a:prstGeom>
            <a:solidFill>
              <a:srgbClr val="1A1A1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9" name="TextBox 16"/>
            <p:cNvSpPr txBox="1"/>
            <p:nvPr/>
          </p:nvSpPr>
          <p:spPr>
            <a:xfrm>
              <a:off x="0" y="0"/>
              <a:ext cx="3474004" cy="6028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ctr">
                <a:lnSpc>
                  <a:spcPts val="4100"/>
                </a:lnSpc>
                <a:defRPr b="1" spc="29" sz="2900">
                  <a:solidFill>
                    <a:srgbClr val="FFFFFF"/>
                  </a:solidFill>
                  <a:latin typeface="DM Sans Bold"/>
                  <a:ea typeface="DM Sans Bold"/>
                  <a:cs typeface="DM Sans Bold"/>
                  <a:sym typeface="DM Sans Bold"/>
                </a:defRPr>
              </a:lvl1pPr>
            </a:lstStyle>
            <a:p>
              <a:pPr/>
              <a:r>
                <a:t>Objetivo n° 3</a:t>
              </a:r>
            </a:p>
          </p:txBody>
        </p:sp>
      </p:grpSp>
      <p:sp>
        <p:nvSpPr>
          <p:cNvPr id="151" name="TextBox 17"/>
          <p:cNvSpPr txBox="1"/>
          <p:nvPr/>
        </p:nvSpPr>
        <p:spPr>
          <a:xfrm>
            <a:off x="13340757" y="4045241"/>
            <a:ext cx="3360905" cy="20459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2700"/>
              </a:lnSpc>
              <a:defRPr spc="197" sz="2000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defRPr>
            </a:lvl1pPr>
          </a:lstStyle>
          <a:p>
            <a:pPr/>
            <a:r>
              <a:t>Identificar patrones relacionados con la inmigración y su impacto en la adopción del euskera.</a:t>
            </a:r>
          </a:p>
        </p:txBody>
      </p:sp>
      <p:sp>
        <p:nvSpPr>
          <p:cNvPr id="152" name="Freeform 18"/>
          <p:cNvSpPr/>
          <p:nvPr/>
        </p:nvSpPr>
        <p:spPr>
          <a:xfrm>
            <a:off x="14479722" y="-4833751"/>
            <a:ext cx="7616557" cy="7815499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53" name="Freeform 19"/>
          <p:cNvSpPr/>
          <p:nvPr/>
        </p:nvSpPr>
        <p:spPr>
          <a:xfrm rot="17423635">
            <a:off x="-4105130" y="6530238"/>
            <a:ext cx="7616557" cy="7815497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156" name="Group 20"/>
          <p:cNvGrpSpPr/>
          <p:nvPr/>
        </p:nvGrpSpPr>
        <p:grpSpPr>
          <a:xfrm>
            <a:off x="4401873" y="6004581"/>
            <a:ext cx="3474004" cy="729654"/>
            <a:chOff x="0" y="0"/>
            <a:chExt cx="3474003" cy="729653"/>
          </a:xfrm>
        </p:grpSpPr>
        <p:sp>
          <p:nvSpPr>
            <p:cNvPr id="154" name="Freeform 21"/>
            <p:cNvSpPr/>
            <p:nvPr/>
          </p:nvSpPr>
          <p:spPr>
            <a:xfrm>
              <a:off x="0" y="90200"/>
              <a:ext cx="3474004" cy="639454"/>
            </a:xfrm>
            <a:prstGeom prst="rect">
              <a:avLst/>
            </a:prstGeom>
            <a:solidFill>
              <a:srgbClr val="1A1A1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55" name="TextBox 22"/>
            <p:cNvSpPr txBox="1"/>
            <p:nvPr/>
          </p:nvSpPr>
          <p:spPr>
            <a:xfrm>
              <a:off x="0" y="0"/>
              <a:ext cx="3474004" cy="6028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ctr">
                <a:lnSpc>
                  <a:spcPts val="4100"/>
                </a:lnSpc>
                <a:defRPr b="1" spc="29" sz="2900">
                  <a:solidFill>
                    <a:srgbClr val="FFFFFF"/>
                  </a:solidFill>
                  <a:latin typeface="DM Sans Bold"/>
                  <a:ea typeface="DM Sans Bold"/>
                  <a:cs typeface="DM Sans Bold"/>
                  <a:sym typeface="DM Sans Bold"/>
                </a:defRPr>
              </a:lvl1pPr>
            </a:lstStyle>
            <a:p>
              <a:pPr/>
              <a:r>
                <a:t>Objetivo n° 4</a:t>
              </a:r>
            </a:p>
          </p:txBody>
        </p:sp>
      </p:grpSp>
      <p:grpSp>
        <p:nvGrpSpPr>
          <p:cNvPr id="159" name="Group 23"/>
          <p:cNvGrpSpPr/>
          <p:nvPr/>
        </p:nvGrpSpPr>
        <p:grpSpPr>
          <a:xfrm>
            <a:off x="10369314" y="6004581"/>
            <a:ext cx="3474004" cy="729654"/>
            <a:chOff x="0" y="0"/>
            <a:chExt cx="3474003" cy="729653"/>
          </a:xfrm>
        </p:grpSpPr>
        <p:sp>
          <p:nvSpPr>
            <p:cNvPr id="157" name="Freeform 24"/>
            <p:cNvSpPr/>
            <p:nvPr/>
          </p:nvSpPr>
          <p:spPr>
            <a:xfrm>
              <a:off x="0" y="90200"/>
              <a:ext cx="3474004" cy="639454"/>
            </a:xfrm>
            <a:prstGeom prst="rect">
              <a:avLst/>
            </a:prstGeom>
            <a:solidFill>
              <a:srgbClr val="1A1A1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58" name="TextBox 25"/>
            <p:cNvSpPr txBox="1"/>
            <p:nvPr/>
          </p:nvSpPr>
          <p:spPr>
            <a:xfrm>
              <a:off x="0" y="0"/>
              <a:ext cx="3474004" cy="6028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ctr">
                <a:lnSpc>
                  <a:spcPts val="4100"/>
                </a:lnSpc>
                <a:defRPr b="1" spc="29" sz="2900">
                  <a:solidFill>
                    <a:srgbClr val="FFFFFF"/>
                  </a:solidFill>
                  <a:latin typeface="DM Sans Bold"/>
                  <a:ea typeface="DM Sans Bold"/>
                  <a:cs typeface="DM Sans Bold"/>
                  <a:sym typeface="DM Sans Bold"/>
                </a:defRPr>
              </a:lvl1pPr>
            </a:lstStyle>
            <a:p>
              <a:pPr/>
              <a:r>
                <a:t>Objetivo n° 5</a:t>
              </a:r>
            </a:p>
          </p:txBody>
        </p:sp>
      </p:grpSp>
      <p:sp>
        <p:nvSpPr>
          <p:cNvPr id="160" name="TextBox 26"/>
          <p:cNvSpPr txBox="1"/>
          <p:nvPr/>
        </p:nvSpPr>
        <p:spPr>
          <a:xfrm>
            <a:off x="4458422" y="6696134"/>
            <a:ext cx="3360905" cy="13601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2700"/>
              </a:lnSpc>
              <a:defRPr spc="197" sz="2000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defRPr>
            </a:lvl1pPr>
          </a:lstStyle>
          <a:p>
            <a:pPr/>
            <a:r>
              <a:t>Estudiar el uso del euskera en diversos contextos sociales</a:t>
            </a:r>
          </a:p>
        </p:txBody>
      </p:sp>
      <p:sp>
        <p:nvSpPr>
          <p:cNvPr id="161" name="TextBox 27"/>
          <p:cNvSpPr txBox="1"/>
          <p:nvPr/>
        </p:nvSpPr>
        <p:spPr>
          <a:xfrm>
            <a:off x="10369314" y="6696134"/>
            <a:ext cx="3360905" cy="20459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2700"/>
              </a:lnSpc>
              <a:defRPr spc="197" sz="2000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defRPr>
            </a:lvl1pPr>
          </a:lstStyle>
          <a:p>
            <a:pPr/>
            <a:r>
              <a:t>Determinar posibles correlaciones entre los diferentes factores que afectan al conocimiento y uso del euskera.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Freeform 2"/>
          <p:cNvSpPr/>
          <p:nvPr/>
        </p:nvSpPr>
        <p:spPr>
          <a:xfrm rot="10800000">
            <a:off x="0" y="-229058"/>
            <a:ext cx="18288001" cy="10287001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pic>
        <p:nvPicPr>
          <p:cNvPr id="164" name="banner_eus_euskara_ikasten.jpg" descr="banner_eus_euskara_ikasten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524484" y="7628516"/>
            <a:ext cx="2546179" cy="2546178"/>
          </a:xfrm>
          <a:prstGeom prst="rect">
            <a:avLst/>
          </a:prstGeom>
          <a:ln w="12700">
            <a:miter lim="400000"/>
          </a:ln>
        </p:spPr>
      </p:pic>
      <p:pic>
        <p:nvPicPr>
          <p:cNvPr id="165" name="istockphoto-1271730059-612x612.jpg" descr="istockphoto-1271730059-612x612.jp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678835" y="4458917"/>
            <a:ext cx="3442069" cy="2795275"/>
          </a:xfrm>
          <a:prstGeom prst="rect">
            <a:avLst/>
          </a:prstGeom>
          <a:ln w="12700">
            <a:miter lim="400000"/>
          </a:ln>
        </p:spPr>
      </p:pic>
      <p:sp>
        <p:nvSpPr>
          <p:cNvPr id="166" name="Freeform 4"/>
          <p:cNvSpPr/>
          <p:nvPr/>
        </p:nvSpPr>
        <p:spPr>
          <a:xfrm>
            <a:off x="0" y="0"/>
            <a:ext cx="18287996" cy="3086100"/>
          </a:xfrm>
          <a:prstGeom prst="rect">
            <a:avLst/>
          </a:prstGeom>
          <a:solidFill>
            <a:srgbClr val="1A1A1A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67" name="Freeform 6"/>
          <p:cNvSpPr/>
          <p:nvPr/>
        </p:nvSpPr>
        <p:spPr>
          <a:xfrm>
            <a:off x="13451022" y="-4729398"/>
            <a:ext cx="7616557" cy="7815499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68" name="Freeform 7"/>
          <p:cNvSpPr/>
          <p:nvPr/>
        </p:nvSpPr>
        <p:spPr>
          <a:xfrm>
            <a:off x="-2851370" y="-3442597"/>
            <a:ext cx="6709934" cy="6885194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171" name="Group 9"/>
          <p:cNvGrpSpPr/>
          <p:nvPr/>
        </p:nvGrpSpPr>
        <p:grpSpPr>
          <a:xfrm>
            <a:off x="2162999" y="3347868"/>
            <a:ext cx="4473740" cy="1245827"/>
            <a:chOff x="0" y="0"/>
            <a:chExt cx="4473738" cy="1245825"/>
          </a:xfrm>
        </p:grpSpPr>
        <p:sp>
          <p:nvSpPr>
            <p:cNvPr id="169" name="Freeform 10"/>
            <p:cNvSpPr/>
            <p:nvPr/>
          </p:nvSpPr>
          <p:spPr>
            <a:xfrm>
              <a:off x="0" y="94727"/>
              <a:ext cx="4473739" cy="1151099"/>
            </a:xfrm>
            <a:prstGeom prst="rect">
              <a:avLst/>
            </a:prstGeom>
            <a:solidFill>
              <a:srgbClr val="1A1A1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70" name="TextBox 11"/>
            <p:cNvSpPr txBox="1"/>
            <p:nvPr/>
          </p:nvSpPr>
          <p:spPr>
            <a:xfrm>
              <a:off x="0" y="0"/>
              <a:ext cx="4473739" cy="11235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ctr">
                <a:lnSpc>
                  <a:spcPts val="4100"/>
                </a:lnSpc>
                <a:defRPr i="1" spc="29" sz="2900">
                  <a:solidFill>
                    <a:srgbClr val="FFFFFF"/>
                  </a:solidFill>
                  <a:latin typeface="DM Sans Italics"/>
                  <a:ea typeface="DM Sans Italics"/>
                  <a:cs typeface="DM Sans Italics"/>
                  <a:sym typeface="DM Sans Italics"/>
                </a:defRPr>
              </a:lvl1pPr>
            </a:lstStyle>
            <a:p>
              <a:pPr/>
              <a:r>
                <a:t>Población total y Procedencia geográfica</a:t>
              </a:r>
            </a:p>
          </p:txBody>
        </p:sp>
      </p:grpSp>
      <p:sp>
        <p:nvSpPr>
          <p:cNvPr id="172" name="TextBox 12"/>
          <p:cNvSpPr txBox="1"/>
          <p:nvPr/>
        </p:nvSpPr>
        <p:spPr>
          <a:xfrm>
            <a:off x="3690979" y="804159"/>
            <a:ext cx="10906042" cy="20239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8100"/>
              </a:lnSpc>
              <a:defRPr b="1" spc="581" sz="5900">
                <a:solidFill>
                  <a:srgbClr val="FFFFFF"/>
                </a:solidFill>
                <a:latin typeface="Oswald Bold"/>
                <a:ea typeface="Oswald Bold"/>
                <a:cs typeface="Oswald Bold"/>
                <a:sym typeface="Oswald Bold"/>
              </a:defRPr>
            </a:lvl1pPr>
          </a:lstStyle>
          <a:p>
            <a:pPr/>
            <a:r>
              <a:t>ESTRUCTURA DE LOS DATOS</a:t>
            </a:r>
          </a:p>
        </p:txBody>
      </p:sp>
      <p:sp>
        <p:nvSpPr>
          <p:cNvPr id="173" name="Freeform 14"/>
          <p:cNvSpPr/>
          <p:nvPr/>
        </p:nvSpPr>
        <p:spPr>
          <a:xfrm>
            <a:off x="6893475" y="3510391"/>
            <a:ext cx="9034432" cy="2808104"/>
          </a:xfrm>
          <a:prstGeom prst="rect">
            <a:avLst/>
          </a:prstGeom>
          <a:solidFill>
            <a:srgbClr val="000000">
              <a:alpha val="0"/>
            </a:srgbClr>
          </a:solidFill>
          <a:ln w="38100" cap="sq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74" name="TextBox 16"/>
          <p:cNvSpPr txBox="1"/>
          <p:nvPr/>
        </p:nvSpPr>
        <p:spPr>
          <a:xfrm>
            <a:off x="7224666" y="3767305"/>
            <a:ext cx="8372049" cy="23888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1" marL="427767" indent="-213883">
              <a:lnSpc>
                <a:spcPts val="2700"/>
              </a:lnSpc>
              <a:buSzPct val="100000"/>
              <a:buFont typeface="Arial"/>
              <a:buChar char="•"/>
              <a:defRPr spc="194" sz="1900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defRPr>
            </a:pPr>
            <a:r>
              <a:rPr b="1"/>
              <a:t>Población total:</a:t>
            </a:r>
            <a:r>
              <a:t> Número total de habitantes por año y provincia.</a:t>
            </a:r>
          </a:p>
          <a:p>
            <a:pPr>
              <a:lnSpc>
                <a:spcPts val="2700"/>
              </a:lnSpc>
            </a:pPr>
          </a:p>
          <a:p>
            <a:pPr lvl="1" marL="427767" indent="-213883">
              <a:lnSpc>
                <a:spcPts val="2700"/>
              </a:lnSpc>
              <a:buSzPct val="100000"/>
              <a:buFont typeface="Arial"/>
              <a:buChar char="•"/>
              <a:defRPr spc="194" sz="1900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defRPr>
            </a:pPr>
            <a:r>
              <a:rPr b="1"/>
              <a:t>Procedencia geográfica:</a:t>
            </a:r>
            <a:r>
              <a:t> Desglosado por países de origen, con especial enfoque en la población autóctona y la inmigración.</a:t>
            </a:r>
          </a:p>
        </p:txBody>
      </p:sp>
      <p:grpSp>
        <p:nvGrpSpPr>
          <p:cNvPr id="177" name="Group 18"/>
          <p:cNvGrpSpPr/>
          <p:nvPr/>
        </p:nvGrpSpPr>
        <p:grpSpPr>
          <a:xfrm>
            <a:off x="11410691" y="6409538"/>
            <a:ext cx="4473740" cy="1245826"/>
            <a:chOff x="0" y="0"/>
            <a:chExt cx="4473738" cy="1245825"/>
          </a:xfrm>
        </p:grpSpPr>
        <p:sp>
          <p:nvSpPr>
            <p:cNvPr id="175" name="Freeform 19"/>
            <p:cNvSpPr/>
            <p:nvPr/>
          </p:nvSpPr>
          <p:spPr>
            <a:xfrm>
              <a:off x="0" y="94727"/>
              <a:ext cx="4473739" cy="1151099"/>
            </a:xfrm>
            <a:prstGeom prst="rect">
              <a:avLst/>
            </a:prstGeom>
            <a:solidFill>
              <a:srgbClr val="1A1A1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76" name="TextBox 20"/>
            <p:cNvSpPr txBox="1"/>
            <p:nvPr/>
          </p:nvSpPr>
          <p:spPr>
            <a:xfrm>
              <a:off x="0" y="0"/>
              <a:ext cx="4473739" cy="11235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ctr">
                <a:lnSpc>
                  <a:spcPts val="4100"/>
                </a:lnSpc>
                <a:defRPr i="1" spc="29" sz="2900">
                  <a:solidFill>
                    <a:srgbClr val="FFFFFF"/>
                  </a:solidFill>
                  <a:latin typeface="DM Sans Italics"/>
                  <a:ea typeface="DM Sans Italics"/>
                  <a:cs typeface="DM Sans Italics"/>
                  <a:sym typeface="DM Sans Italics"/>
                </a:defRPr>
              </a:lvl1pPr>
            </a:lstStyle>
            <a:p>
              <a:pPr/>
              <a:r>
                <a:t>Uso y conocimiento del Euskera</a:t>
              </a:r>
            </a:p>
          </p:txBody>
        </p:sp>
      </p:grpSp>
      <p:sp>
        <p:nvSpPr>
          <p:cNvPr id="178" name="Freeform 22"/>
          <p:cNvSpPr/>
          <p:nvPr/>
        </p:nvSpPr>
        <p:spPr>
          <a:xfrm>
            <a:off x="2179165" y="6572061"/>
            <a:ext cx="9034433" cy="2808104"/>
          </a:xfrm>
          <a:prstGeom prst="rect">
            <a:avLst/>
          </a:prstGeom>
          <a:solidFill>
            <a:srgbClr val="000000">
              <a:alpha val="0"/>
            </a:srgbClr>
          </a:solidFill>
          <a:ln w="38100" cap="sq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79" name="TextBox 24"/>
          <p:cNvSpPr txBox="1"/>
          <p:nvPr/>
        </p:nvSpPr>
        <p:spPr>
          <a:xfrm>
            <a:off x="2510357" y="6828976"/>
            <a:ext cx="8512431" cy="23888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1" marL="427767" indent="-213883">
              <a:lnSpc>
                <a:spcPts val="2700"/>
              </a:lnSpc>
              <a:buSzPct val="100000"/>
              <a:buFont typeface="Arial"/>
              <a:buChar char="•"/>
              <a:defRPr spc="194" sz="1900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defRPr>
            </a:pPr>
            <a:r>
              <a:rPr b="1"/>
              <a:t>Conocimiento del euskera:</a:t>
            </a:r>
            <a:r>
              <a:t> Número de personas que saben euskera en cada provincia.</a:t>
            </a:r>
          </a:p>
          <a:p>
            <a:pPr>
              <a:lnSpc>
                <a:spcPts val="2700"/>
              </a:lnSpc>
            </a:pPr>
          </a:p>
          <a:p>
            <a:pPr lvl="1" marL="427767" indent="-213883">
              <a:lnSpc>
                <a:spcPts val="2700"/>
              </a:lnSpc>
              <a:buSzPct val="100000"/>
              <a:buFont typeface="Arial"/>
              <a:buChar char="•"/>
              <a:defRPr spc="194" sz="1900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defRPr>
            </a:pPr>
            <a:r>
              <a:rPr b="1"/>
              <a:t>Uso del euskera en diversos ámbitos:</a:t>
            </a:r>
            <a:r>
              <a:t> Datos sobre el uso del euskera en casa, con los hijos, en el trabajo, y en otros entornos institucionales.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1A1A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Freeform 2"/>
          <p:cNvSpPr/>
          <p:nvPr/>
        </p:nvSpPr>
        <p:spPr>
          <a:xfrm>
            <a:off x="-8169368" y="-10264538"/>
            <a:ext cx="15841854" cy="16255634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82" name="TextBox 3"/>
          <p:cNvSpPr txBox="1"/>
          <p:nvPr/>
        </p:nvSpPr>
        <p:spPr>
          <a:xfrm>
            <a:off x="2720101" y="1953294"/>
            <a:ext cx="12057355" cy="1707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13900"/>
              </a:lnSpc>
              <a:defRPr b="1" spc="989" sz="10100">
                <a:solidFill>
                  <a:srgbClr val="FFFFFF"/>
                </a:solidFill>
                <a:latin typeface="Oswald Bold"/>
                <a:ea typeface="Oswald Bold"/>
                <a:cs typeface="Oswald Bold"/>
                <a:sym typeface="Oswald Bold"/>
              </a:defRPr>
            </a:lvl1pPr>
          </a:lstStyle>
          <a:p>
            <a:pPr/>
            <a:r>
              <a:t>METODOLOGÍA</a:t>
            </a:r>
          </a:p>
        </p:txBody>
      </p:sp>
      <p:sp>
        <p:nvSpPr>
          <p:cNvPr id="183" name="Freeform 4"/>
          <p:cNvSpPr/>
          <p:nvPr/>
        </p:nvSpPr>
        <p:spPr>
          <a:xfrm>
            <a:off x="13447293" y="-3843199"/>
            <a:ext cx="15841855" cy="16255634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84" name="TextBox 5"/>
          <p:cNvSpPr txBox="1"/>
          <p:nvPr/>
        </p:nvSpPr>
        <p:spPr>
          <a:xfrm>
            <a:off x="1493761" y="4020625"/>
            <a:ext cx="11953534" cy="4857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ts val="3500"/>
              </a:lnSpc>
              <a:defRPr spc="251" sz="2500">
                <a:solidFill>
                  <a:srgbClr val="F5FFF5"/>
                </a:solidFill>
                <a:latin typeface="DM Sans"/>
                <a:ea typeface="DM Sans"/>
                <a:cs typeface="DM Sans"/>
                <a:sym typeface="DM Sans"/>
              </a:defRPr>
            </a:pPr>
            <a:r>
              <a:t>El análisis se realizó utilizando Python y las librerías Pandas para la manipulación de datos, Matplotlib y Seaborn para la visualización gráfica, y Scipy para el análisis de correlación. </a:t>
            </a:r>
          </a:p>
          <a:p>
            <a:pPr>
              <a:lnSpc>
                <a:spcPts val="3500"/>
              </a:lnSpc>
            </a:pPr>
          </a:p>
          <a:p>
            <a:pPr lvl="1" marL="553998" indent="-277000">
              <a:lnSpc>
                <a:spcPts val="3500"/>
              </a:lnSpc>
              <a:buSzPct val="100000"/>
              <a:buFont typeface="Arial"/>
              <a:buChar char="•"/>
              <a:defRPr spc="251" sz="2500">
                <a:solidFill>
                  <a:srgbClr val="F5FFF5"/>
                </a:solidFill>
                <a:latin typeface="DM Sans"/>
                <a:ea typeface="DM Sans"/>
                <a:cs typeface="DM Sans"/>
                <a:sym typeface="DM Sans"/>
              </a:defRPr>
            </a:pPr>
            <a:r>
              <a:t>Limpieza de datos: Se eliminaron valores nulos y se transformaron las variables categóricas a un formato adecuado para el análisis.</a:t>
            </a:r>
          </a:p>
          <a:p>
            <a:pPr lvl="1" marL="553998" indent="-277000">
              <a:lnSpc>
                <a:spcPts val="3500"/>
              </a:lnSpc>
              <a:buSzPct val="100000"/>
              <a:buFont typeface="Arial"/>
              <a:buChar char="•"/>
              <a:defRPr spc="251" sz="2500">
                <a:solidFill>
                  <a:srgbClr val="F5FFF5"/>
                </a:solidFill>
                <a:latin typeface="DM Sans"/>
                <a:ea typeface="DM Sans"/>
                <a:cs typeface="DM Sans"/>
                <a:sym typeface="DM Sans"/>
              </a:defRPr>
            </a:pPr>
            <a:r>
              <a:t>Análisis de los Datos</a:t>
            </a:r>
          </a:p>
          <a:p>
            <a:pPr lvl="1" marL="553998" indent="-277000">
              <a:lnSpc>
                <a:spcPts val="3500"/>
              </a:lnSpc>
              <a:buSzPct val="100000"/>
              <a:buFont typeface="Arial"/>
              <a:buChar char="•"/>
              <a:defRPr spc="251" sz="2500">
                <a:solidFill>
                  <a:srgbClr val="F5FFF5"/>
                </a:solidFill>
                <a:latin typeface="DM Sans"/>
                <a:ea typeface="DM Sans"/>
                <a:cs typeface="DM Sans"/>
                <a:sym typeface="DM Sans"/>
              </a:defRPr>
            </a:pPr>
            <a:r>
              <a:t>Correlación</a:t>
            </a:r>
          </a:p>
          <a:p>
            <a:pPr>
              <a:lnSpc>
                <a:spcPts val="3500"/>
              </a:lnSpc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Freeform 2"/>
          <p:cNvSpPr/>
          <p:nvPr/>
        </p:nvSpPr>
        <p:spPr>
          <a:xfrm flipH="1" flipV="1">
            <a:off x="0" y="0"/>
            <a:ext cx="18288000" cy="10287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87" name="Freeform 3"/>
          <p:cNvSpPr/>
          <p:nvPr/>
        </p:nvSpPr>
        <p:spPr>
          <a:xfrm>
            <a:off x="2779205" y="1920649"/>
            <a:ext cx="2027546" cy="3080526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88" name="Freeform 4"/>
          <p:cNvSpPr/>
          <p:nvPr/>
        </p:nvSpPr>
        <p:spPr>
          <a:xfrm rot="2035253">
            <a:off x="15331116" y="4817486"/>
            <a:ext cx="7835078" cy="10939027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89" name="AutoShape 5"/>
          <p:cNvSpPr/>
          <p:nvPr/>
        </p:nvSpPr>
        <p:spPr>
          <a:xfrm>
            <a:off x="1589540" y="5472067"/>
            <a:ext cx="15108920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90" name="Freeform 7"/>
          <p:cNvSpPr/>
          <p:nvPr/>
        </p:nvSpPr>
        <p:spPr>
          <a:xfrm>
            <a:off x="3542436" y="5240575"/>
            <a:ext cx="501083" cy="501083"/>
          </a:xfrm>
          <a:prstGeom prst="ellipse">
            <a:avLst/>
          </a:prstGeom>
          <a:solidFill>
            <a:srgbClr val="13121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91" name="TextBox 9"/>
          <p:cNvSpPr txBox="1"/>
          <p:nvPr/>
        </p:nvSpPr>
        <p:spPr>
          <a:xfrm>
            <a:off x="2188457" y="7140538"/>
            <a:ext cx="3204527" cy="26462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defTabSz="457200">
              <a:defRPr sz="190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1"/>
              <a:t>Aumento en el conocimiento</a:t>
            </a:r>
            <a:r>
              <a:t>: Del 55% en 2001 al 62,4% en 2021.</a:t>
            </a:r>
          </a:p>
          <a:p>
            <a:pPr defTabSz="457200">
              <a:defRPr sz="190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1"/>
              <a:t>Disminución de Cuasi-euskaldunes</a:t>
            </a:r>
            <a:r>
              <a:t>: Los que antes tenían dificultades para hablar euskera han avanzado a Euskaldunes.</a:t>
            </a:r>
          </a:p>
        </p:txBody>
      </p:sp>
      <p:sp>
        <p:nvSpPr>
          <p:cNvPr id="192" name="TextBox 10"/>
          <p:cNvSpPr txBox="1"/>
          <p:nvPr/>
        </p:nvSpPr>
        <p:spPr>
          <a:xfrm>
            <a:off x="2779205" y="2339199"/>
            <a:ext cx="2027546" cy="11173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9100"/>
              </a:lnSpc>
              <a:defRPr b="1" spc="649" sz="6600">
                <a:solidFill>
                  <a:srgbClr val="FFFBFB"/>
                </a:solidFill>
                <a:latin typeface="DM Sans Bold"/>
                <a:ea typeface="DM Sans Bold"/>
                <a:cs typeface="DM Sans Bold"/>
                <a:sym typeface="DM Sans Bold"/>
              </a:defRPr>
            </a:lvl1pPr>
          </a:lstStyle>
          <a:p>
            <a:pPr/>
            <a:r>
              <a:t>01</a:t>
            </a:r>
          </a:p>
        </p:txBody>
      </p:sp>
      <p:sp>
        <p:nvSpPr>
          <p:cNvPr id="193" name="TextBox 11"/>
          <p:cNvSpPr txBox="1"/>
          <p:nvPr/>
        </p:nvSpPr>
        <p:spPr>
          <a:xfrm>
            <a:off x="2059451" y="5941547"/>
            <a:ext cx="3467056" cy="9991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4000"/>
              </a:lnSpc>
              <a:defRPr b="1" spc="289" sz="2900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defRPr>
            </a:lvl1pPr>
          </a:lstStyle>
          <a:p>
            <a:pPr/>
            <a:r>
              <a:t>Crecimiento del Euskera</a:t>
            </a:r>
          </a:p>
        </p:txBody>
      </p:sp>
      <p:sp>
        <p:nvSpPr>
          <p:cNvPr id="194" name="Freeform 12"/>
          <p:cNvSpPr/>
          <p:nvPr/>
        </p:nvSpPr>
        <p:spPr>
          <a:xfrm>
            <a:off x="6267505" y="1920649"/>
            <a:ext cx="2027547" cy="3080526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95" name="Freeform 14"/>
          <p:cNvSpPr/>
          <p:nvPr/>
        </p:nvSpPr>
        <p:spPr>
          <a:xfrm>
            <a:off x="7030736" y="5240575"/>
            <a:ext cx="501083" cy="501083"/>
          </a:xfrm>
          <a:prstGeom prst="ellipse">
            <a:avLst/>
          </a:prstGeom>
          <a:solidFill>
            <a:srgbClr val="13121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96" name="TextBox 16"/>
          <p:cNvSpPr txBox="1"/>
          <p:nvPr/>
        </p:nvSpPr>
        <p:spPr>
          <a:xfrm>
            <a:off x="6267505" y="2339199"/>
            <a:ext cx="2027546" cy="11173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9100"/>
              </a:lnSpc>
              <a:defRPr b="1" spc="649" sz="6600">
                <a:solidFill>
                  <a:srgbClr val="FFFBFB"/>
                </a:solidFill>
                <a:latin typeface="DM Sans Bold"/>
                <a:ea typeface="DM Sans Bold"/>
                <a:cs typeface="DM Sans Bold"/>
                <a:sym typeface="DM Sans Bold"/>
              </a:defRPr>
            </a:lvl1pPr>
          </a:lstStyle>
          <a:p>
            <a:pPr/>
            <a:r>
              <a:t>02</a:t>
            </a:r>
          </a:p>
        </p:txBody>
      </p:sp>
      <p:sp>
        <p:nvSpPr>
          <p:cNvPr id="197" name="Freeform 17"/>
          <p:cNvSpPr/>
          <p:nvPr/>
        </p:nvSpPr>
        <p:spPr>
          <a:xfrm>
            <a:off x="9758061" y="1920649"/>
            <a:ext cx="2027547" cy="3080526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98" name="Freeform 19"/>
          <p:cNvSpPr/>
          <p:nvPr/>
        </p:nvSpPr>
        <p:spPr>
          <a:xfrm>
            <a:off x="10521294" y="5240575"/>
            <a:ext cx="501083" cy="501083"/>
          </a:xfrm>
          <a:prstGeom prst="ellipse">
            <a:avLst/>
          </a:prstGeom>
          <a:solidFill>
            <a:srgbClr val="13121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99" name="TextBox 21"/>
          <p:cNvSpPr txBox="1"/>
          <p:nvPr/>
        </p:nvSpPr>
        <p:spPr>
          <a:xfrm>
            <a:off x="9758061" y="2339199"/>
            <a:ext cx="2027546" cy="11173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9100"/>
              </a:lnSpc>
              <a:defRPr b="1" spc="649" sz="6600">
                <a:solidFill>
                  <a:srgbClr val="FFFBFB"/>
                </a:solidFill>
                <a:latin typeface="DM Sans Bold"/>
                <a:ea typeface="DM Sans Bold"/>
                <a:cs typeface="DM Sans Bold"/>
                <a:sym typeface="DM Sans Bold"/>
              </a:defRPr>
            </a:lvl1pPr>
          </a:lstStyle>
          <a:p>
            <a:pPr/>
            <a:r>
              <a:t>03</a:t>
            </a:r>
          </a:p>
        </p:txBody>
      </p:sp>
      <p:sp>
        <p:nvSpPr>
          <p:cNvPr id="200" name="Freeform 22"/>
          <p:cNvSpPr/>
          <p:nvPr/>
        </p:nvSpPr>
        <p:spPr>
          <a:xfrm>
            <a:off x="13248619" y="1920649"/>
            <a:ext cx="2027547" cy="3080526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01" name="Freeform 24"/>
          <p:cNvSpPr/>
          <p:nvPr/>
        </p:nvSpPr>
        <p:spPr>
          <a:xfrm>
            <a:off x="14011851" y="5240575"/>
            <a:ext cx="501083" cy="501083"/>
          </a:xfrm>
          <a:prstGeom prst="ellipse">
            <a:avLst/>
          </a:prstGeom>
          <a:solidFill>
            <a:srgbClr val="13121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02" name="TextBox 26"/>
          <p:cNvSpPr txBox="1"/>
          <p:nvPr/>
        </p:nvSpPr>
        <p:spPr>
          <a:xfrm>
            <a:off x="13248619" y="2339199"/>
            <a:ext cx="2027546" cy="11173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9100"/>
              </a:lnSpc>
              <a:defRPr b="1" spc="649" sz="6600">
                <a:solidFill>
                  <a:srgbClr val="FFFBFB"/>
                </a:solidFill>
                <a:latin typeface="DM Sans Bold"/>
                <a:ea typeface="DM Sans Bold"/>
                <a:cs typeface="DM Sans Bold"/>
                <a:sym typeface="DM Sans Bold"/>
              </a:defRPr>
            </a:lvl1pPr>
          </a:lstStyle>
          <a:p>
            <a:pPr/>
            <a:r>
              <a:t>04</a:t>
            </a:r>
          </a:p>
        </p:txBody>
      </p:sp>
      <p:sp>
        <p:nvSpPr>
          <p:cNvPr id="203" name="TextBox 27"/>
          <p:cNvSpPr txBox="1"/>
          <p:nvPr/>
        </p:nvSpPr>
        <p:spPr>
          <a:xfrm>
            <a:off x="5671648" y="7140538"/>
            <a:ext cx="3204527" cy="32275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defTabSz="457200">
              <a:defRPr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1"/>
              <a:t>Gipuzkoa</a:t>
            </a:r>
            <a:r>
              <a:t>: Mayor porcentaje de hablantes de euskera (más del 70%).</a:t>
            </a:r>
          </a:p>
          <a:p>
            <a:pPr defTabSz="457200">
              <a:defRPr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1"/>
              <a:t>Bizkaia</a:t>
            </a:r>
            <a:r>
              <a:t>: Crecimiento en hablantes, pero rezagada respecto a Gipuzkoa.</a:t>
            </a:r>
          </a:p>
          <a:p>
            <a:pPr defTabSz="457200">
              <a:defRPr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1"/>
              <a:t>Álava</a:t>
            </a:r>
            <a:r>
              <a:t>: Menor proporción de hablantes de euskera, especialmente en comparación con Gipuzkoa.</a:t>
            </a:r>
          </a:p>
        </p:txBody>
      </p:sp>
      <p:sp>
        <p:nvSpPr>
          <p:cNvPr id="204" name="TextBox 28"/>
          <p:cNvSpPr txBox="1"/>
          <p:nvPr/>
        </p:nvSpPr>
        <p:spPr>
          <a:xfrm>
            <a:off x="5889721" y="5941547"/>
            <a:ext cx="2709834" cy="9991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4000"/>
              </a:lnSpc>
              <a:defRPr b="1" spc="289" sz="2900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defRPr>
            </a:lvl1pPr>
          </a:lstStyle>
          <a:p>
            <a:pPr/>
            <a:r>
              <a:t>Desigualdad territorial</a:t>
            </a:r>
          </a:p>
        </p:txBody>
      </p:sp>
      <p:sp>
        <p:nvSpPr>
          <p:cNvPr id="205" name="TextBox 29"/>
          <p:cNvSpPr txBox="1"/>
          <p:nvPr/>
        </p:nvSpPr>
        <p:spPr>
          <a:xfrm>
            <a:off x="9154839" y="7140538"/>
            <a:ext cx="3204527" cy="11857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defTabSz="457200">
              <a:defRPr sz="19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En termino medio, la comunidad autónoma vasca es </a:t>
            </a:r>
            <a:r>
              <a:rPr b="1"/>
              <a:t>favorable</a:t>
            </a:r>
            <a:r>
              <a:t> en </a:t>
            </a:r>
            <a:r>
              <a:rPr b="1"/>
              <a:t>promocionar</a:t>
            </a:r>
            <a:r>
              <a:t> el euskera.</a:t>
            </a:r>
          </a:p>
        </p:txBody>
      </p:sp>
      <p:sp>
        <p:nvSpPr>
          <p:cNvPr id="206" name="TextBox 30"/>
          <p:cNvSpPr txBox="1"/>
          <p:nvPr/>
        </p:nvSpPr>
        <p:spPr>
          <a:xfrm>
            <a:off x="9380279" y="5941547"/>
            <a:ext cx="2894733" cy="9991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4000"/>
              </a:lnSpc>
              <a:defRPr b="1" spc="289" sz="2900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defRPr>
            </a:lvl1pPr>
          </a:lstStyle>
          <a:p>
            <a:pPr/>
            <a:r>
              <a:t>Promoción del Euskera</a:t>
            </a:r>
          </a:p>
        </p:txBody>
      </p:sp>
      <p:sp>
        <p:nvSpPr>
          <p:cNvPr id="207" name="TextBox 31"/>
          <p:cNvSpPr txBox="1"/>
          <p:nvPr/>
        </p:nvSpPr>
        <p:spPr>
          <a:xfrm>
            <a:off x="13336569" y="7140538"/>
            <a:ext cx="3204527" cy="1769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defTabSz="457200">
              <a:defRPr sz="190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1"/>
              <a:t>Trabajo y Educación</a:t>
            </a:r>
            <a:r>
              <a:t>: Crecimiento del uso del euskera en estos ámbitos.</a:t>
            </a:r>
          </a:p>
          <a:p>
            <a:pPr defTabSz="457200">
              <a:defRPr sz="190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1"/>
              <a:t>Hogar</a:t>
            </a:r>
            <a:r>
              <a:t>: Uso moderado, pero sigue siendo bajo.</a:t>
            </a:r>
          </a:p>
        </p:txBody>
      </p:sp>
      <p:sp>
        <p:nvSpPr>
          <p:cNvPr id="208" name="TextBox 32"/>
          <p:cNvSpPr txBox="1"/>
          <p:nvPr/>
        </p:nvSpPr>
        <p:spPr>
          <a:xfrm>
            <a:off x="12870836" y="5942960"/>
            <a:ext cx="4135993" cy="9991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4000"/>
              </a:lnSpc>
              <a:defRPr b="1" spc="289" sz="2900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defRPr>
            </a:lvl1pPr>
          </a:lstStyle>
          <a:p>
            <a:pPr/>
            <a:r>
              <a:t>Uso del Euskera en Ámbitos Sociales</a:t>
            </a:r>
          </a:p>
        </p:txBody>
      </p:sp>
      <p:sp>
        <p:nvSpPr>
          <p:cNvPr id="209" name="Freeform 33"/>
          <p:cNvSpPr/>
          <p:nvPr/>
        </p:nvSpPr>
        <p:spPr>
          <a:xfrm rot="10800001">
            <a:off x="-2729621" y="-7074242"/>
            <a:ext cx="7835077" cy="10939028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10" name="TextBox 8"/>
          <p:cNvSpPr txBox="1"/>
          <p:nvPr/>
        </p:nvSpPr>
        <p:spPr>
          <a:xfrm>
            <a:off x="3633618" y="514464"/>
            <a:ext cx="11552978" cy="1166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9500"/>
              </a:lnSpc>
              <a:defRPr b="1" spc="368" sz="6900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defRPr>
            </a:lvl1pPr>
          </a:lstStyle>
          <a:p>
            <a:pPr/>
            <a:r>
              <a:t>HALLAZCOS CLAVE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Freeform 2"/>
          <p:cNvSpPr/>
          <p:nvPr/>
        </p:nvSpPr>
        <p:spPr>
          <a:xfrm flipH="1" flipV="1">
            <a:off x="0" y="0"/>
            <a:ext cx="18288000" cy="10287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13" name="Freeform 3"/>
          <p:cNvSpPr/>
          <p:nvPr/>
        </p:nvSpPr>
        <p:spPr>
          <a:xfrm rot="3407869">
            <a:off x="12052164" y="1118883"/>
            <a:ext cx="12471672" cy="5351481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14" name="Freeform 5"/>
          <p:cNvSpPr/>
          <p:nvPr/>
        </p:nvSpPr>
        <p:spPr>
          <a:xfrm>
            <a:off x="8203214" y="7962245"/>
            <a:ext cx="4876484" cy="516424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15" name="Freeform 9"/>
          <p:cNvSpPr/>
          <p:nvPr/>
        </p:nvSpPr>
        <p:spPr>
          <a:xfrm rot="3407869">
            <a:off x="-4696948" y="10150458"/>
            <a:ext cx="12471672" cy="5351481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16" name="TextBox 11"/>
          <p:cNvSpPr txBox="1"/>
          <p:nvPr/>
        </p:nvSpPr>
        <p:spPr>
          <a:xfrm>
            <a:off x="2191002" y="1162049"/>
            <a:ext cx="12223525" cy="25376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9900"/>
              </a:lnSpc>
              <a:defRPr b="1" spc="924" sz="9400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defRPr>
            </a:lvl1pPr>
          </a:lstStyle>
          <a:p>
            <a:pPr/>
            <a:r>
              <a:t>IMPACTO DE LA INMIGRACIÓN</a:t>
            </a:r>
          </a:p>
        </p:txBody>
      </p:sp>
      <p:sp>
        <p:nvSpPr>
          <p:cNvPr id="217" name="TextBox 12"/>
          <p:cNvSpPr txBox="1"/>
          <p:nvPr/>
        </p:nvSpPr>
        <p:spPr>
          <a:xfrm>
            <a:off x="2008950" y="3756523"/>
            <a:ext cx="12962084" cy="12095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just" defTabSz="457200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¿Tiene la inmigración un impacto negativo en la preservación del euskera debido a la dificultad de aprendizaje del idioma?</a:t>
            </a:r>
          </a:p>
        </p:txBody>
      </p:sp>
      <p:sp>
        <p:nvSpPr>
          <p:cNvPr id="218" name="TextBox 12"/>
          <p:cNvSpPr txBox="1"/>
          <p:nvPr/>
        </p:nvSpPr>
        <p:spPr>
          <a:xfrm>
            <a:off x="3788802" y="5023022"/>
            <a:ext cx="12962083" cy="3912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just" defTabSz="457200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Decrecimiento de la población española y aumenta la población inmigrante.</a:t>
            </a:r>
          </a:p>
        </p:txBody>
      </p:sp>
      <p:sp>
        <p:nvSpPr>
          <p:cNvPr id="219" name="TextBox 12"/>
          <p:cNvSpPr txBox="1"/>
          <p:nvPr/>
        </p:nvSpPr>
        <p:spPr>
          <a:xfrm>
            <a:off x="2008950" y="6056425"/>
            <a:ext cx="12962084" cy="12040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just" defTabSz="457200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La adopción del euskera sigue siendo más baja en Álava, lo que podría estar relacionado con la menor exposición al idioma en áreas con mayor diversidad lingüística debido a la inmigración.</a:t>
            </a:r>
          </a:p>
        </p:txBody>
      </p:sp>
      <p:sp>
        <p:nvSpPr>
          <p:cNvPr id="220" name="TextBox 12"/>
          <p:cNvSpPr txBox="1"/>
          <p:nvPr/>
        </p:nvSpPr>
        <p:spPr>
          <a:xfrm>
            <a:off x="3557758" y="7618410"/>
            <a:ext cx="12962084" cy="16834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just" defTabSz="457200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Los datos muestran que el nivel de euskera en los últimos 20 años ha aumentado y que la población inmigrante también ha aumentado siendo el 10% de la población vasca.</a:t>
            </a:r>
          </a:p>
          <a:p>
            <a:pPr algn="just" defTabSz="457200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algn="just" defTabSz="457200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¿Entonces hay una correlación positiva?</a:t>
            </a:r>
            <a:r>
              <a:rPr b="1" sz="3400"/>
              <a:t> No es decisivo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2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Freeform 6"/>
          <p:cNvSpPr/>
          <p:nvPr/>
        </p:nvSpPr>
        <p:spPr>
          <a:xfrm>
            <a:off x="1920667" y="3502141"/>
            <a:ext cx="4769468" cy="1795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0" y="16605"/>
                </a:lnTo>
                <a:lnTo>
                  <a:pt x="1661" y="16605"/>
                </a:lnTo>
                <a:lnTo>
                  <a:pt x="1661" y="21600"/>
                </a:lnTo>
                <a:lnTo>
                  <a:pt x="4890" y="16605"/>
                </a:lnTo>
                <a:lnTo>
                  <a:pt x="21600" y="16605"/>
                </a:lnTo>
                <a:lnTo>
                  <a:pt x="21600" y="0"/>
                </a:lnTo>
                <a:close/>
              </a:path>
            </a:pathLst>
          </a:custGeom>
          <a:solidFill>
            <a:srgbClr val="CCCCCC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23" name="TextBox 9"/>
          <p:cNvSpPr txBox="1"/>
          <p:nvPr/>
        </p:nvSpPr>
        <p:spPr>
          <a:xfrm>
            <a:off x="1920667" y="3800397"/>
            <a:ext cx="4769468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defTabSz="457200">
              <a:defRPr sz="230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1"/>
              <a:t>Crecimiento</a:t>
            </a:r>
            <a:r>
              <a:t>: Aumento modesto en el conocimiento del euskera.</a:t>
            </a:r>
          </a:p>
        </p:txBody>
      </p:sp>
      <p:sp>
        <p:nvSpPr>
          <p:cNvPr id="224" name="Freeform 14"/>
          <p:cNvSpPr/>
          <p:nvPr/>
        </p:nvSpPr>
        <p:spPr>
          <a:xfrm>
            <a:off x="9803118" y="2968848"/>
            <a:ext cx="5981845" cy="23742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0" y="16605"/>
                </a:lnTo>
                <a:lnTo>
                  <a:pt x="1661" y="16605"/>
                </a:lnTo>
                <a:lnTo>
                  <a:pt x="1661" y="21600"/>
                </a:lnTo>
                <a:lnTo>
                  <a:pt x="4890" y="16605"/>
                </a:lnTo>
                <a:lnTo>
                  <a:pt x="21600" y="16605"/>
                </a:lnTo>
                <a:lnTo>
                  <a:pt x="21600" y="0"/>
                </a:lnTo>
                <a:close/>
              </a:path>
            </a:pathLst>
          </a:custGeom>
          <a:solidFill>
            <a:srgbClr val="CCCCCC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25" name="TextBox 17"/>
          <p:cNvSpPr txBox="1"/>
          <p:nvPr/>
        </p:nvSpPr>
        <p:spPr>
          <a:xfrm>
            <a:off x="10682945" y="3331121"/>
            <a:ext cx="5044915" cy="1117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ts val="2200"/>
              </a:lnSpc>
              <a:defRPr sz="1900">
                <a:solidFill>
                  <a:srgbClr val="100F0D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 b="1"/>
              <a:t>Impacto de la Inmigración:</a:t>
            </a:r>
            <a:r>
              <a:t> Aunque la inmigración ha aumentado en Euskadi, su impacto en el uso del euskera no parece ser decisivo.</a:t>
            </a:r>
          </a:p>
        </p:txBody>
      </p:sp>
      <p:sp>
        <p:nvSpPr>
          <p:cNvPr id="226" name="Freeform 18"/>
          <p:cNvSpPr/>
          <p:nvPr/>
        </p:nvSpPr>
        <p:spPr>
          <a:xfrm rot="887923">
            <a:off x="-2683215" y="7543802"/>
            <a:ext cx="13977232" cy="14342307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27" name="Freeform 19"/>
          <p:cNvSpPr/>
          <p:nvPr/>
        </p:nvSpPr>
        <p:spPr>
          <a:xfrm rot="887923">
            <a:off x="12076940" y="-3354783"/>
            <a:ext cx="7032581" cy="7216268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28" name="TextBox 20"/>
          <p:cNvSpPr txBox="1"/>
          <p:nvPr/>
        </p:nvSpPr>
        <p:spPr>
          <a:xfrm>
            <a:off x="2361366" y="1207516"/>
            <a:ext cx="11752935" cy="15953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13000"/>
              </a:lnSpc>
              <a:defRPr b="1" spc="924" sz="9400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defRPr>
            </a:lvl1pPr>
          </a:lstStyle>
          <a:p>
            <a:pPr/>
            <a:r>
              <a:t>CONCLUSIONES</a:t>
            </a:r>
          </a:p>
        </p:txBody>
      </p:sp>
      <p:sp>
        <p:nvSpPr>
          <p:cNvPr id="229" name="Freeform 22"/>
          <p:cNvSpPr/>
          <p:nvPr/>
        </p:nvSpPr>
        <p:spPr>
          <a:xfrm>
            <a:off x="16333168" y="8069439"/>
            <a:ext cx="2094696" cy="2377722"/>
          </a:xfrm>
          <a:prstGeom prst="rect">
            <a:avLst/>
          </a:prstGeom>
          <a:solidFill>
            <a:srgbClr val="CCCCCC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30" name="Freeform 25"/>
          <p:cNvSpPr/>
          <p:nvPr/>
        </p:nvSpPr>
        <p:spPr>
          <a:xfrm>
            <a:off x="-224420" y="-1349021"/>
            <a:ext cx="2094696" cy="2377721"/>
          </a:xfrm>
          <a:prstGeom prst="rect">
            <a:avLst/>
          </a:prstGeom>
          <a:solidFill>
            <a:srgbClr val="CCCCCC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31" name="Freeform 6"/>
          <p:cNvSpPr/>
          <p:nvPr/>
        </p:nvSpPr>
        <p:spPr>
          <a:xfrm>
            <a:off x="4151543" y="5523390"/>
            <a:ext cx="5349180" cy="1795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0" y="16605"/>
                </a:lnTo>
                <a:lnTo>
                  <a:pt x="1661" y="16605"/>
                </a:lnTo>
                <a:lnTo>
                  <a:pt x="1661" y="21600"/>
                </a:lnTo>
                <a:lnTo>
                  <a:pt x="4890" y="16605"/>
                </a:lnTo>
                <a:lnTo>
                  <a:pt x="21600" y="16605"/>
                </a:lnTo>
                <a:lnTo>
                  <a:pt x="21600" y="0"/>
                </a:lnTo>
                <a:close/>
              </a:path>
            </a:pathLst>
          </a:custGeom>
          <a:solidFill>
            <a:srgbClr val="CCCCCC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32" name="TextBox 17"/>
          <p:cNvSpPr txBox="1"/>
          <p:nvPr/>
        </p:nvSpPr>
        <p:spPr>
          <a:xfrm>
            <a:off x="4498081" y="6141783"/>
            <a:ext cx="4904920" cy="5584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ts val="2200"/>
              </a:lnSpc>
              <a:defRPr sz="1900">
                <a:solidFill>
                  <a:srgbClr val="100F0D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 b="1"/>
              <a:t>Desigualdad</a:t>
            </a:r>
            <a:r>
              <a:t>: Diferencias significativas entre provincias (Gipuzkoa vs Álava y Bizkaia).</a:t>
            </a:r>
          </a:p>
        </p:txBody>
      </p:sp>
      <p:sp>
        <p:nvSpPr>
          <p:cNvPr id="233" name="Freeform 14"/>
          <p:cNvSpPr/>
          <p:nvPr/>
        </p:nvSpPr>
        <p:spPr>
          <a:xfrm>
            <a:off x="10923461" y="6821792"/>
            <a:ext cx="5981845" cy="23742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0" y="16605"/>
                </a:lnTo>
                <a:lnTo>
                  <a:pt x="1661" y="16605"/>
                </a:lnTo>
                <a:lnTo>
                  <a:pt x="1661" y="21600"/>
                </a:lnTo>
                <a:lnTo>
                  <a:pt x="4890" y="16605"/>
                </a:lnTo>
                <a:lnTo>
                  <a:pt x="21600" y="16605"/>
                </a:lnTo>
                <a:lnTo>
                  <a:pt x="21600" y="0"/>
                </a:lnTo>
                <a:close/>
              </a:path>
            </a:pathLst>
          </a:custGeom>
          <a:solidFill>
            <a:srgbClr val="CCCCCC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34" name="TextBox 17"/>
          <p:cNvSpPr txBox="1"/>
          <p:nvPr/>
        </p:nvSpPr>
        <p:spPr>
          <a:xfrm>
            <a:off x="11391926" y="7172594"/>
            <a:ext cx="5044915" cy="837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ts val="2200"/>
              </a:lnSpc>
              <a:defRPr sz="1900">
                <a:solidFill>
                  <a:srgbClr val="100F0D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 b="1"/>
              <a:t>Desafíos</a:t>
            </a:r>
            <a:r>
              <a:t>: Uso limitado en el hogar y en algunas áreas con mayor diversidad lingüística.</a:t>
            </a:r>
          </a:p>
        </p:txBody>
      </p:sp>
      <p:pic>
        <p:nvPicPr>
          <p:cNvPr id="235" name="diagrama.png" descr="diagrama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63155" y="4968772"/>
            <a:ext cx="1595352" cy="1595351"/>
          </a:xfrm>
          <a:prstGeom prst="rect">
            <a:avLst/>
          </a:prstGeom>
          <a:ln w="12700">
            <a:miter lim="400000"/>
          </a:ln>
        </p:spPr>
      </p:pic>
      <p:pic>
        <p:nvPicPr>
          <p:cNvPr id="236" name="desigualdad-social.png" descr="desigualdad-social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724543" y="6806977"/>
            <a:ext cx="1978721" cy="1978721"/>
          </a:xfrm>
          <a:prstGeom prst="rect">
            <a:avLst/>
          </a:prstGeom>
          <a:ln w="12700">
            <a:miter lim="400000"/>
          </a:ln>
        </p:spPr>
      </p:pic>
      <p:pic>
        <p:nvPicPr>
          <p:cNvPr id="237" name="inmigracion.png" descr="inmigracion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576571" y="4461381"/>
            <a:ext cx="2094696" cy="2094696"/>
          </a:xfrm>
          <a:prstGeom prst="rect">
            <a:avLst/>
          </a:prstGeom>
          <a:ln w="12700">
            <a:miter lim="400000"/>
          </a:ln>
        </p:spPr>
      </p:pic>
      <p:pic>
        <p:nvPicPr>
          <p:cNvPr id="238" name="desafios.png" descr="desafios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0886899" y="8626926"/>
            <a:ext cx="1595351" cy="15953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