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F5B29-5973-0489-8727-E0B39C13EEE7}" v="1" dt="2023-08-24T18:37:18.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811F5B29-5973-0489-8727-E0B39C13EEE7}"/>
    <pc:docChg chg="sldOrd">
      <pc:chgData name="Boloz, Patrik" userId="S::patrikboloz@nmhu.edu::4a5f27e5-970c-49cb-a96d-452ff94b951a" providerId="AD" clId="Web-{811F5B29-5973-0489-8727-E0B39C13EEE7}" dt="2023-08-24T18:37:18.808" v="0"/>
      <pc:docMkLst>
        <pc:docMk/>
      </pc:docMkLst>
      <pc:sldChg chg="ord">
        <pc:chgData name="Boloz, Patrik" userId="S::patrikboloz@nmhu.edu::4a5f27e5-970c-49cb-a96d-452ff94b951a" providerId="AD" clId="Web-{811F5B29-5973-0489-8727-E0B39C13EEE7}" dt="2023-08-24T18:37:18.808" v="0"/>
        <pc:sldMkLst>
          <pc:docMk/>
          <pc:sldMk cId="4182802373"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1BD95-6A1A-4D0E-A2DD-A1D4F0A914EC}"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E3A29-EFB0-4421-BEA9-44DB2C599E0C}" type="slidenum">
              <a:rPr lang="en-US" smtClean="0"/>
              <a:t>‹#›</a:t>
            </a:fld>
            <a:endParaRPr lang="en-US"/>
          </a:p>
        </p:txBody>
      </p:sp>
    </p:spTree>
    <p:extLst>
      <p:ext uri="{BB962C8B-B14F-4D97-AF65-F5344CB8AC3E}">
        <p14:creationId xmlns:p14="http://schemas.microsoft.com/office/powerpoint/2010/main" val="103240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a:t>
            </a:fld>
            <a:endParaRPr lang="en-US"/>
          </a:p>
        </p:txBody>
      </p:sp>
    </p:spTree>
    <p:extLst>
      <p:ext uri="{BB962C8B-B14F-4D97-AF65-F5344CB8AC3E}">
        <p14:creationId xmlns:p14="http://schemas.microsoft.com/office/powerpoint/2010/main" val="2045906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11</a:t>
            </a:fld>
            <a:endParaRPr lang="en-US"/>
          </a:p>
        </p:txBody>
      </p:sp>
    </p:spTree>
    <p:extLst>
      <p:ext uri="{BB962C8B-B14F-4D97-AF65-F5344CB8AC3E}">
        <p14:creationId xmlns:p14="http://schemas.microsoft.com/office/powerpoint/2010/main" val="1639642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12</a:t>
            </a:fld>
            <a:endParaRPr lang="en-US"/>
          </a:p>
        </p:txBody>
      </p:sp>
    </p:spTree>
    <p:extLst>
      <p:ext uri="{BB962C8B-B14F-4D97-AF65-F5344CB8AC3E}">
        <p14:creationId xmlns:p14="http://schemas.microsoft.com/office/powerpoint/2010/main" val="138085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13</a:t>
            </a:fld>
            <a:endParaRPr lang="en-US"/>
          </a:p>
        </p:txBody>
      </p:sp>
    </p:spTree>
    <p:extLst>
      <p:ext uri="{BB962C8B-B14F-4D97-AF65-F5344CB8AC3E}">
        <p14:creationId xmlns:p14="http://schemas.microsoft.com/office/powerpoint/2010/main" val="2708084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14</a:t>
            </a:fld>
            <a:endParaRPr lang="en-US"/>
          </a:p>
        </p:txBody>
      </p:sp>
    </p:spTree>
    <p:extLst>
      <p:ext uri="{BB962C8B-B14F-4D97-AF65-F5344CB8AC3E}">
        <p14:creationId xmlns:p14="http://schemas.microsoft.com/office/powerpoint/2010/main" val="910742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15</a:t>
            </a:fld>
            <a:endParaRPr lang="en-US"/>
          </a:p>
        </p:txBody>
      </p:sp>
    </p:spTree>
    <p:extLst>
      <p:ext uri="{BB962C8B-B14F-4D97-AF65-F5344CB8AC3E}">
        <p14:creationId xmlns:p14="http://schemas.microsoft.com/office/powerpoint/2010/main" val="291297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16</a:t>
            </a:fld>
            <a:endParaRPr lang="en-US"/>
          </a:p>
        </p:txBody>
      </p:sp>
    </p:spTree>
    <p:extLst>
      <p:ext uri="{BB962C8B-B14F-4D97-AF65-F5344CB8AC3E}">
        <p14:creationId xmlns:p14="http://schemas.microsoft.com/office/powerpoint/2010/main" val="2570536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17</a:t>
            </a:fld>
            <a:endParaRPr lang="en-US"/>
          </a:p>
        </p:txBody>
      </p:sp>
    </p:spTree>
    <p:extLst>
      <p:ext uri="{BB962C8B-B14F-4D97-AF65-F5344CB8AC3E}">
        <p14:creationId xmlns:p14="http://schemas.microsoft.com/office/powerpoint/2010/main" val="416815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18</a:t>
            </a:fld>
            <a:endParaRPr lang="en-US"/>
          </a:p>
        </p:txBody>
      </p:sp>
    </p:spTree>
    <p:extLst>
      <p:ext uri="{BB962C8B-B14F-4D97-AF65-F5344CB8AC3E}">
        <p14:creationId xmlns:p14="http://schemas.microsoft.com/office/powerpoint/2010/main" val="385703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19</a:t>
            </a:fld>
            <a:endParaRPr lang="en-US"/>
          </a:p>
        </p:txBody>
      </p:sp>
    </p:spTree>
    <p:extLst>
      <p:ext uri="{BB962C8B-B14F-4D97-AF65-F5344CB8AC3E}">
        <p14:creationId xmlns:p14="http://schemas.microsoft.com/office/powerpoint/2010/main" val="4123068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20</a:t>
            </a:fld>
            <a:endParaRPr lang="en-US"/>
          </a:p>
        </p:txBody>
      </p:sp>
    </p:spTree>
    <p:extLst>
      <p:ext uri="{BB962C8B-B14F-4D97-AF65-F5344CB8AC3E}">
        <p14:creationId xmlns:p14="http://schemas.microsoft.com/office/powerpoint/2010/main" val="348137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a:t>
            </a:fld>
            <a:endParaRPr lang="en-US"/>
          </a:p>
        </p:txBody>
      </p:sp>
    </p:spTree>
    <p:extLst>
      <p:ext uri="{BB962C8B-B14F-4D97-AF65-F5344CB8AC3E}">
        <p14:creationId xmlns:p14="http://schemas.microsoft.com/office/powerpoint/2010/main" val="2179108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21</a:t>
            </a:fld>
            <a:endParaRPr lang="en-US"/>
          </a:p>
        </p:txBody>
      </p:sp>
    </p:spTree>
    <p:extLst>
      <p:ext uri="{BB962C8B-B14F-4D97-AF65-F5344CB8AC3E}">
        <p14:creationId xmlns:p14="http://schemas.microsoft.com/office/powerpoint/2010/main" val="3271380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22</a:t>
            </a:fld>
            <a:endParaRPr lang="en-US"/>
          </a:p>
        </p:txBody>
      </p:sp>
    </p:spTree>
    <p:extLst>
      <p:ext uri="{BB962C8B-B14F-4D97-AF65-F5344CB8AC3E}">
        <p14:creationId xmlns:p14="http://schemas.microsoft.com/office/powerpoint/2010/main" val="3669851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23</a:t>
            </a:fld>
            <a:endParaRPr lang="en-US"/>
          </a:p>
        </p:txBody>
      </p:sp>
    </p:spTree>
    <p:extLst>
      <p:ext uri="{BB962C8B-B14F-4D97-AF65-F5344CB8AC3E}">
        <p14:creationId xmlns:p14="http://schemas.microsoft.com/office/powerpoint/2010/main" val="663938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24</a:t>
            </a:fld>
            <a:endParaRPr lang="en-US"/>
          </a:p>
        </p:txBody>
      </p:sp>
    </p:spTree>
    <p:extLst>
      <p:ext uri="{BB962C8B-B14F-4D97-AF65-F5344CB8AC3E}">
        <p14:creationId xmlns:p14="http://schemas.microsoft.com/office/powerpoint/2010/main" val="286024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25</a:t>
            </a:fld>
            <a:endParaRPr lang="en-US"/>
          </a:p>
        </p:txBody>
      </p:sp>
    </p:spTree>
    <p:extLst>
      <p:ext uri="{BB962C8B-B14F-4D97-AF65-F5344CB8AC3E}">
        <p14:creationId xmlns:p14="http://schemas.microsoft.com/office/powerpoint/2010/main" val="2205738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26</a:t>
            </a:fld>
            <a:endParaRPr lang="en-US"/>
          </a:p>
        </p:txBody>
      </p:sp>
    </p:spTree>
    <p:extLst>
      <p:ext uri="{BB962C8B-B14F-4D97-AF65-F5344CB8AC3E}">
        <p14:creationId xmlns:p14="http://schemas.microsoft.com/office/powerpoint/2010/main" val="3676050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28</a:t>
            </a:fld>
            <a:endParaRPr lang="en-US"/>
          </a:p>
        </p:txBody>
      </p:sp>
    </p:spTree>
    <p:extLst>
      <p:ext uri="{BB962C8B-B14F-4D97-AF65-F5344CB8AC3E}">
        <p14:creationId xmlns:p14="http://schemas.microsoft.com/office/powerpoint/2010/main" val="2150422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27</a:t>
            </a:fld>
            <a:endParaRPr lang="en-US"/>
          </a:p>
        </p:txBody>
      </p:sp>
    </p:spTree>
    <p:extLst>
      <p:ext uri="{BB962C8B-B14F-4D97-AF65-F5344CB8AC3E}">
        <p14:creationId xmlns:p14="http://schemas.microsoft.com/office/powerpoint/2010/main" val="732371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29</a:t>
            </a:fld>
            <a:endParaRPr lang="en-US"/>
          </a:p>
        </p:txBody>
      </p:sp>
    </p:spTree>
    <p:extLst>
      <p:ext uri="{BB962C8B-B14F-4D97-AF65-F5344CB8AC3E}">
        <p14:creationId xmlns:p14="http://schemas.microsoft.com/office/powerpoint/2010/main" val="2046739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30</a:t>
            </a:fld>
            <a:endParaRPr lang="en-US"/>
          </a:p>
        </p:txBody>
      </p:sp>
    </p:spTree>
    <p:extLst>
      <p:ext uri="{BB962C8B-B14F-4D97-AF65-F5344CB8AC3E}">
        <p14:creationId xmlns:p14="http://schemas.microsoft.com/office/powerpoint/2010/main" val="1297685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4</a:t>
            </a:fld>
            <a:endParaRPr lang="en-US"/>
          </a:p>
        </p:txBody>
      </p:sp>
    </p:spTree>
    <p:extLst>
      <p:ext uri="{BB962C8B-B14F-4D97-AF65-F5344CB8AC3E}">
        <p14:creationId xmlns:p14="http://schemas.microsoft.com/office/powerpoint/2010/main" val="4119228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31</a:t>
            </a:fld>
            <a:endParaRPr lang="en-US"/>
          </a:p>
        </p:txBody>
      </p:sp>
    </p:spTree>
    <p:extLst>
      <p:ext uri="{BB962C8B-B14F-4D97-AF65-F5344CB8AC3E}">
        <p14:creationId xmlns:p14="http://schemas.microsoft.com/office/powerpoint/2010/main" val="681953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32</a:t>
            </a:fld>
            <a:endParaRPr lang="en-US"/>
          </a:p>
        </p:txBody>
      </p:sp>
    </p:spTree>
    <p:extLst>
      <p:ext uri="{BB962C8B-B14F-4D97-AF65-F5344CB8AC3E}">
        <p14:creationId xmlns:p14="http://schemas.microsoft.com/office/powerpoint/2010/main" val="1875896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33</a:t>
            </a:fld>
            <a:endParaRPr lang="en-US"/>
          </a:p>
        </p:txBody>
      </p:sp>
    </p:spTree>
    <p:extLst>
      <p:ext uri="{BB962C8B-B14F-4D97-AF65-F5344CB8AC3E}">
        <p14:creationId xmlns:p14="http://schemas.microsoft.com/office/powerpoint/2010/main" val="2600937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34</a:t>
            </a:fld>
            <a:endParaRPr lang="en-US"/>
          </a:p>
        </p:txBody>
      </p:sp>
    </p:spTree>
    <p:extLst>
      <p:ext uri="{BB962C8B-B14F-4D97-AF65-F5344CB8AC3E}">
        <p14:creationId xmlns:p14="http://schemas.microsoft.com/office/powerpoint/2010/main" val="3438147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35</a:t>
            </a:fld>
            <a:endParaRPr lang="en-US"/>
          </a:p>
        </p:txBody>
      </p:sp>
    </p:spTree>
    <p:extLst>
      <p:ext uri="{BB962C8B-B14F-4D97-AF65-F5344CB8AC3E}">
        <p14:creationId xmlns:p14="http://schemas.microsoft.com/office/powerpoint/2010/main" val="1775604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36</a:t>
            </a:fld>
            <a:endParaRPr lang="en-US"/>
          </a:p>
        </p:txBody>
      </p:sp>
    </p:spTree>
    <p:extLst>
      <p:ext uri="{BB962C8B-B14F-4D97-AF65-F5344CB8AC3E}">
        <p14:creationId xmlns:p14="http://schemas.microsoft.com/office/powerpoint/2010/main" val="1190673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37</a:t>
            </a:fld>
            <a:endParaRPr lang="en-US"/>
          </a:p>
        </p:txBody>
      </p:sp>
    </p:spTree>
    <p:extLst>
      <p:ext uri="{BB962C8B-B14F-4D97-AF65-F5344CB8AC3E}">
        <p14:creationId xmlns:p14="http://schemas.microsoft.com/office/powerpoint/2010/main" val="2839416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38</a:t>
            </a:fld>
            <a:endParaRPr lang="en-US"/>
          </a:p>
        </p:txBody>
      </p:sp>
    </p:spTree>
    <p:extLst>
      <p:ext uri="{BB962C8B-B14F-4D97-AF65-F5344CB8AC3E}">
        <p14:creationId xmlns:p14="http://schemas.microsoft.com/office/powerpoint/2010/main" val="302713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39</a:t>
            </a:fld>
            <a:endParaRPr lang="en-US"/>
          </a:p>
        </p:txBody>
      </p:sp>
    </p:spTree>
    <p:extLst>
      <p:ext uri="{BB962C8B-B14F-4D97-AF65-F5344CB8AC3E}">
        <p14:creationId xmlns:p14="http://schemas.microsoft.com/office/powerpoint/2010/main" val="3421748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40</a:t>
            </a:fld>
            <a:endParaRPr lang="en-US"/>
          </a:p>
        </p:txBody>
      </p:sp>
    </p:spTree>
    <p:extLst>
      <p:ext uri="{BB962C8B-B14F-4D97-AF65-F5344CB8AC3E}">
        <p14:creationId xmlns:p14="http://schemas.microsoft.com/office/powerpoint/2010/main" val="318614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5</a:t>
            </a:fld>
            <a:endParaRPr lang="en-US"/>
          </a:p>
        </p:txBody>
      </p:sp>
    </p:spTree>
    <p:extLst>
      <p:ext uri="{BB962C8B-B14F-4D97-AF65-F5344CB8AC3E}">
        <p14:creationId xmlns:p14="http://schemas.microsoft.com/office/powerpoint/2010/main" val="33360036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41</a:t>
            </a:fld>
            <a:endParaRPr lang="en-US"/>
          </a:p>
        </p:txBody>
      </p:sp>
    </p:spTree>
    <p:extLst>
      <p:ext uri="{BB962C8B-B14F-4D97-AF65-F5344CB8AC3E}">
        <p14:creationId xmlns:p14="http://schemas.microsoft.com/office/powerpoint/2010/main" val="110050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6</a:t>
            </a:fld>
            <a:endParaRPr lang="en-US"/>
          </a:p>
        </p:txBody>
      </p:sp>
    </p:spTree>
    <p:extLst>
      <p:ext uri="{BB962C8B-B14F-4D97-AF65-F5344CB8AC3E}">
        <p14:creationId xmlns:p14="http://schemas.microsoft.com/office/powerpoint/2010/main" val="274505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7</a:t>
            </a:fld>
            <a:endParaRPr lang="en-US"/>
          </a:p>
        </p:txBody>
      </p:sp>
    </p:spTree>
    <p:extLst>
      <p:ext uri="{BB962C8B-B14F-4D97-AF65-F5344CB8AC3E}">
        <p14:creationId xmlns:p14="http://schemas.microsoft.com/office/powerpoint/2010/main" val="351142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8</a:t>
            </a:fld>
            <a:endParaRPr lang="en-US"/>
          </a:p>
        </p:txBody>
      </p:sp>
    </p:spTree>
    <p:extLst>
      <p:ext uri="{BB962C8B-B14F-4D97-AF65-F5344CB8AC3E}">
        <p14:creationId xmlns:p14="http://schemas.microsoft.com/office/powerpoint/2010/main" val="669362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9</a:t>
            </a:fld>
            <a:endParaRPr lang="en-US"/>
          </a:p>
        </p:txBody>
      </p:sp>
    </p:spTree>
    <p:extLst>
      <p:ext uri="{BB962C8B-B14F-4D97-AF65-F5344CB8AC3E}">
        <p14:creationId xmlns:p14="http://schemas.microsoft.com/office/powerpoint/2010/main" val="4234508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10</a:t>
            </a:fld>
            <a:endParaRPr lang="en-US"/>
          </a:p>
        </p:txBody>
      </p:sp>
    </p:spTree>
    <p:extLst>
      <p:ext uri="{BB962C8B-B14F-4D97-AF65-F5344CB8AC3E}">
        <p14:creationId xmlns:p14="http://schemas.microsoft.com/office/powerpoint/2010/main" val="1481404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8/24/2023</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4040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8/24/2023</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3698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8/24/2023</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033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8/24/2023</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1016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8/24/2023</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6781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8/24/2023</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9679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8/24/2023</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4535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8/24/2023</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242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8/24/2023</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7593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8/24/2023</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8915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8/24/2023</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1642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8/24/2023</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573297399"/>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R4OaB3kSiMI&amp;ab_channel=Techquicki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880664-C766-36C9-4246-D76A957DB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4AC8-4561-E012-F8C5-28BFF36D72C1}"/>
              </a:ext>
            </a:extLst>
          </p:cNvPr>
          <p:cNvSpPr>
            <a:spLocks noGrp="1"/>
          </p:cNvSpPr>
          <p:nvPr>
            <p:ph type="ctrTitle"/>
          </p:nvPr>
        </p:nvSpPr>
        <p:spPr>
          <a:xfrm>
            <a:off x="308386" y="741203"/>
            <a:ext cx="6816313" cy="1669185"/>
          </a:xfrm>
        </p:spPr>
        <p:txBody>
          <a:bodyPr anchor="t">
            <a:normAutofit/>
          </a:bodyPr>
          <a:lstStyle/>
          <a:p>
            <a:r>
              <a:rPr lang="en-US" sz="4800"/>
              <a:t>UNIX Programming</a:t>
            </a:r>
          </a:p>
        </p:txBody>
      </p:sp>
      <p:sp>
        <p:nvSpPr>
          <p:cNvPr id="3" name="Subtitle 2">
            <a:extLst>
              <a:ext uri="{FF2B5EF4-FFF2-40B4-BE49-F238E27FC236}">
                <a16:creationId xmlns:a16="http://schemas.microsoft.com/office/drawing/2014/main" id="{F0B06BAA-F35B-BE8C-ADD0-F31AEE2C600C}"/>
              </a:ext>
            </a:extLst>
          </p:cNvPr>
          <p:cNvSpPr>
            <a:spLocks noGrp="1"/>
          </p:cNvSpPr>
          <p:nvPr>
            <p:ph type="subTitle" idx="1"/>
          </p:nvPr>
        </p:nvSpPr>
        <p:spPr>
          <a:xfrm>
            <a:off x="8115300" y="742472"/>
            <a:ext cx="3664693" cy="1656696"/>
          </a:xfrm>
        </p:spPr>
        <p:txBody>
          <a:bodyPr anchor="t">
            <a:normAutofit/>
          </a:bodyPr>
          <a:lstStyle/>
          <a:p>
            <a:r>
              <a:rPr lang="en-US" dirty="0"/>
              <a:t>Chapter 2 – Fundamental Concepts</a:t>
            </a:r>
          </a:p>
        </p:txBody>
      </p:sp>
      <p:pic>
        <p:nvPicPr>
          <p:cNvPr id="4" name="Picture 3">
            <a:extLst>
              <a:ext uri="{FF2B5EF4-FFF2-40B4-BE49-F238E27FC236}">
                <a16:creationId xmlns:a16="http://schemas.microsoft.com/office/drawing/2014/main" id="{9540C3CB-D4C9-FE7D-14C7-CEB8002CE964}"/>
              </a:ext>
            </a:extLst>
          </p:cNvPr>
          <p:cNvPicPr>
            <a:picLocks noChangeAspect="1"/>
          </p:cNvPicPr>
          <p:nvPr/>
        </p:nvPicPr>
        <p:blipFill rotWithShape="1">
          <a:blip r:embed="rId2"/>
          <a:srcRect t="39426" b="14419"/>
          <a:stretch/>
        </p:blipFill>
        <p:spPr>
          <a:xfrm>
            <a:off x="20" y="2876718"/>
            <a:ext cx="12191980" cy="3981282"/>
          </a:xfrm>
          <a:custGeom>
            <a:avLst/>
            <a:gdLst/>
            <a:ahLst/>
            <a:cxnLst/>
            <a:rect l="l" t="t" r="r" b="b"/>
            <a:pathLst>
              <a:path w="12192000" h="3981282">
                <a:moveTo>
                  <a:pt x="678294" y="0"/>
                </a:moveTo>
                <a:lnTo>
                  <a:pt x="6008445" y="0"/>
                </a:lnTo>
                <a:lnTo>
                  <a:pt x="6183555" y="0"/>
                </a:lnTo>
                <a:lnTo>
                  <a:pt x="11513705" y="0"/>
                </a:lnTo>
                <a:cubicBezTo>
                  <a:pt x="11888317" y="0"/>
                  <a:pt x="12192000" y="304240"/>
                  <a:pt x="12192000" y="679539"/>
                </a:cubicBezTo>
                <a:lnTo>
                  <a:pt x="12192000" y="3981282"/>
                </a:lnTo>
                <a:lnTo>
                  <a:pt x="0" y="3981282"/>
                </a:lnTo>
                <a:lnTo>
                  <a:pt x="0" y="679539"/>
                </a:lnTo>
                <a:cubicBezTo>
                  <a:pt x="0" y="304240"/>
                  <a:pt x="303682" y="0"/>
                  <a:pt x="678294" y="0"/>
                </a:cubicBezTo>
                <a:close/>
              </a:path>
            </a:pathLst>
          </a:custGeom>
        </p:spPr>
      </p:pic>
    </p:spTree>
    <p:extLst>
      <p:ext uri="{BB962C8B-B14F-4D97-AF65-F5344CB8AC3E}">
        <p14:creationId xmlns:p14="http://schemas.microsoft.com/office/powerpoint/2010/main" val="137425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221926"/>
          </a:xfrm>
        </p:spPr>
        <p:txBody>
          <a:bodyPr>
            <a:normAutofit fontScale="90000"/>
          </a:bodyPr>
          <a:lstStyle/>
          <a:p>
            <a:r>
              <a:rPr lang="en-US" dirty="0"/>
              <a:t>Provision of a system call application programming interface (API)</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5809648" cy="5135047"/>
          </a:xfrm>
        </p:spPr>
        <p:txBody>
          <a:bodyPr>
            <a:normAutofit/>
          </a:bodyPr>
          <a:lstStyle/>
          <a:p>
            <a:r>
              <a:rPr lang="en-US" sz="2600" dirty="0"/>
              <a:t>Processes can request the kernel to perform various tasks using kernel entry points known as </a:t>
            </a:r>
            <a:r>
              <a:rPr lang="en-US" sz="2600" b="1" dirty="0"/>
              <a:t>system calls</a:t>
            </a:r>
            <a:r>
              <a:rPr lang="en-US" sz="2600" dirty="0"/>
              <a:t>. </a:t>
            </a:r>
          </a:p>
          <a:p>
            <a:r>
              <a:rPr lang="en-US" sz="2600" dirty="0"/>
              <a:t>The Linux system call API is the primary topic that we will be discussing in the next few weeks</a:t>
            </a:r>
          </a:p>
        </p:txBody>
      </p:sp>
      <p:pic>
        <p:nvPicPr>
          <p:cNvPr id="4098" name="Picture 2">
            <a:extLst>
              <a:ext uri="{FF2B5EF4-FFF2-40B4-BE49-F238E27FC236}">
                <a16:creationId xmlns:a16="http://schemas.microsoft.com/office/drawing/2014/main" id="{28E325B3-8D85-1DB9-0D7F-00F8B3481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16965"/>
            <a:ext cx="57150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37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2.2 The Shell</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600" dirty="0"/>
              <a:t>A </a:t>
            </a:r>
            <a:r>
              <a:rPr lang="en-US" sz="2600" b="1" dirty="0"/>
              <a:t>shell</a:t>
            </a:r>
            <a:r>
              <a:rPr lang="en-US" sz="2600" dirty="0"/>
              <a:t> is a special-purpose program designed to read commands typed by a user and execute appropriate programs in response to those commands. </a:t>
            </a:r>
          </a:p>
          <a:p>
            <a:r>
              <a:rPr lang="en-US" sz="2600" dirty="0"/>
              <a:t>Such a program is sometimes known as a </a:t>
            </a:r>
            <a:r>
              <a:rPr lang="en-US" sz="2600" b="1" dirty="0"/>
              <a:t>command interpreter</a:t>
            </a:r>
          </a:p>
          <a:p>
            <a:r>
              <a:rPr lang="en-US" sz="2600" dirty="0"/>
              <a:t>The term </a:t>
            </a:r>
            <a:r>
              <a:rPr lang="en-US" sz="2600" b="1" dirty="0"/>
              <a:t>login shell </a:t>
            </a:r>
            <a:r>
              <a:rPr lang="en-US" sz="2600" dirty="0"/>
              <a:t>is used to denote the process that is created to run a shell when the user first logs in</a:t>
            </a:r>
          </a:p>
        </p:txBody>
      </p:sp>
    </p:spTree>
    <p:extLst>
      <p:ext uri="{BB962C8B-B14F-4D97-AF65-F5344CB8AC3E}">
        <p14:creationId xmlns:p14="http://schemas.microsoft.com/office/powerpoint/2010/main" val="416624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2.2 The Shell</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600" dirty="0"/>
              <a:t>A number of important shells have appeared over time:</a:t>
            </a:r>
          </a:p>
          <a:p>
            <a:pPr lvl="1"/>
            <a:r>
              <a:rPr lang="en-US" sz="2400" b="1" dirty="0" err="1"/>
              <a:t>Bourne</a:t>
            </a:r>
            <a:r>
              <a:rPr lang="en-US" sz="2400" b="1" dirty="0"/>
              <a:t> shell (</a:t>
            </a:r>
            <a:r>
              <a:rPr lang="en-US" sz="2400" b="1" dirty="0" err="1"/>
              <a:t>sh</a:t>
            </a:r>
            <a:r>
              <a:rPr lang="en-US" sz="2400" b="1" dirty="0"/>
              <a:t>): </a:t>
            </a:r>
            <a:r>
              <a:rPr lang="en-US" sz="2400" dirty="0"/>
              <a:t>This is the oldest of the widely used shells, and was written by Steve </a:t>
            </a:r>
            <a:r>
              <a:rPr lang="en-US" sz="2400" dirty="0" err="1"/>
              <a:t>Bourne</a:t>
            </a:r>
            <a:r>
              <a:rPr lang="en-US" sz="2400" dirty="0"/>
              <a:t>. It was the standard shell for Seventh Edition UNIX.</a:t>
            </a:r>
          </a:p>
        </p:txBody>
      </p:sp>
    </p:spTree>
    <p:extLst>
      <p:ext uri="{BB962C8B-B14F-4D97-AF65-F5344CB8AC3E}">
        <p14:creationId xmlns:p14="http://schemas.microsoft.com/office/powerpoint/2010/main" val="225731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BDE358-10A3-D6E7-5239-7535FA9C4E74}"/>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783F7B50-5172-33CE-A828-70AD5D684C71}"/>
              </a:ext>
            </a:extLst>
          </p:cNvPr>
          <p:cNvSpPr>
            <a:spLocks noGrp="1"/>
          </p:cNvSpPr>
          <p:nvPr>
            <p:ph idx="1"/>
          </p:nvPr>
        </p:nvSpPr>
        <p:spPr/>
        <p:txBody>
          <a:bodyPr/>
          <a:lstStyle/>
          <a:p>
            <a:endParaRPr lang="en-US"/>
          </a:p>
        </p:txBody>
      </p:sp>
      <p:pic>
        <p:nvPicPr>
          <p:cNvPr id="5122" name="Picture 2" descr="Bourne shell - Wikipedia">
            <a:extLst>
              <a:ext uri="{FF2B5EF4-FFF2-40B4-BE49-F238E27FC236}">
                <a16:creationId xmlns:a16="http://schemas.microsoft.com/office/drawing/2014/main" id="{80BD3EC4-0B2B-C81C-A782-1E1B181A1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786" y="681038"/>
            <a:ext cx="8075315" cy="515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5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2.2 The Shell</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pPr lvl="1"/>
            <a:r>
              <a:rPr lang="en-US" sz="2800" b="1" dirty="0"/>
              <a:t>C shell (</a:t>
            </a:r>
            <a:r>
              <a:rPr lang="en-US" sz="2800" b="1" dirty="0" err="1"/>
              <a:t>csh</a:t>
            </a:r>
            <a:r>
              <a:rPr lang="en-US" sz="2800" b="1" dirty="0"/>
              <a:t>): </a:t>
            </a:r>
            <a:r>
              <a:rPr lang="en-US" sz="2800" dirty="0"/>
              <a:t>This shell was written by Bill Joy at the University of California at Berkeley. The name derives from the resemblance of many of the flow-control constructs of this shell to those of the C programming language. The C shell provided several useful interactive features unavailable in the </a:t>
            </a:r>
            <a:r>
              <a:rPr lang="en-US" sz="2800" dirty="0" err="1"/>
              <a:t>Bourne</a:t>
            </a:r>
            <a:r>
              <a:rPr lang="en-US" sz="2800" dirty="0"/>
              <a:t> shell, including command history, command-line editing, job control, and aliases.</a:t>
            </a:r>
          </a:p>
        </p:txBody>
      </p:sp>
    </p:spTree>
    <p:extLst>
      <p:ext uri="{BB962C8B-B14F-4D97-AF65-F5344CB8AC3E}">
        <p14:creationId xmlns:p14="http://schemas.microsoft.com/office/powerpoint/2010/main" val="101477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endParaRPr lang="en-US" dirty="0"/>
          </a:p>
        </p:txBody>
      </p:sp>
      <p:pic>
        <p:nvPicPr>
          <p:cNvPr id="6146" name="Picture 2" descr="C shell - Wikipedia">
            <a:extLst>
              <a:ext uri="{FF2B5EF4-FFF2-40B4-BE49-F238E27FC236}">
                <a16:creationId xmlns:a16="http://schemas.microsoft.com/office/drawing/2014/main" id="{201BAB33-2277-B8AE-C07D-3C7D6C05CBE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0204" y="629041"/>
            <a:ext cx="9599912" cy="549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344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2.2 The Shell</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600" b="1" dirty="0"/>
              <a:t>Korn shell (</a:t>
            </a:r>
            <a:r>
              <a:rPr lang="en-US" sz="2600" b="1" dirty="0" err="1"/>
              <a:t>ksh</a:t>
            </a:r>
            <a:r>
              <a:rPr lang="en-US" sz="2600" b="1" dirty="0"/>
              <a:t>): </a:t>
            </a:r>
            <a:r>
              <a:rPr lang="en-US" sz="2600" dirty="0"/>
              <a:t>This shell was written as the successor to the </a:t>
            </a:r>
            <a:r>
              <a:rPr lang="en-US" sz="2600" dirty="0" err="1"/>
              <a:t>Bourne</a:t>
            </a:r>
            <a:r>
              <a:rPr lang="en-US" sz="2600" dirty="0"/>
              <a:t> shell by David Korn at AT&amp;T Bell Laboratories. While maintaining backward compatibility with the </a:t>
            </a:r>
            <a:r>
              <a:rPr lang="en-US" sz="2600" dirty="0" err="1"/>
              <a:t>Bourne</a:t>
            </a:r>
            <a:r>
              <a:rPr lang="en-US" sz="2600" dirty="0"/>
              <a:t> shell, it also incorporated interactive features similar to those provided by the C shell.</a:t>
            </a:r>
          </a:p>
        </p:txBody>
      </p:sp>
    </p:spTree>
    <p:extLst>
      <p:ext uri="{BB962C8B-B14F-4D97-AF65-F5344CB8AC3E}">
        <p14:creationId xmlns:p14="http://schemas.microsoft.com/office/powerpoint/2010/main" val="3068288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2.2 The Shell</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fontScale="92500" lnSpcReduction="10000"/>
          </a:bodyPr>
          <a:lstStyle/>
          <a:p>
            <a:r>
              <a:rPr lang="en-US" sz="2600" b="1" dirty="0" err="1"/>
              <a:t>Bourne</a:t>
            </a:r>
            <a:r>
              <a:rPr lang="en-US" sz="2600" b="1" dirty="0"/>
              <a:t> again shell (bash): </a:t>
            </a:r>
            <a:r>
              <a:rPr lang="en-US" sz="2600" dirty="0"/>
              <a:t>This shell is the GNU project’s reimplementation of the </a:t>
            </a:r>
            <a:r>
              <a:rPr lang="en-US" sz="2600" dirty="0" err="1"/>
              <a:t>Bourne</a:t>
            </a:r>
            <a:r>
              <a:rPr lang="en-US" sz="2600" dirty="0"/>
              <a:t> shell. It supplies interactive features similar to those available in the C and Korn shells. The principal authors of bash are Brian Fox and Chet Ramey. </a:t>
            </a:r>
          </a:p>
          <a:p>
            <a:r>
              <a:rPr lang="en-US" sz="2600" dirty="0"/>
              <a:t>Bash is probably the most widely used shell on Linux. (On Linux, the </a:t>
            </a:r>
            <a:r>
              <a:rPr lang="en-US" sz="2600" dirty="0" err="1"/>
              <a:t>Bourne</a:t>
            </a:r>
            <a:r>
              <a:rPr lang="en-US" sz="2600" dirty="0"/>
              <a:t> shell, </a:t>
            </a:r>
            <a:r>
              <a:rPr lang="en-US" sz="2600" dirty="0" err="1"/>
              <a:t>sh</a:t>
            </a:r>
            <a:r>
              <a:rPr lang="en-US" sz="2600" dirty="0"/>
              <a:t>, is actually provided by bash emulating </a:t>
            </a:r>
            <a:r>
              <a:rPr lang="en-US" sz="2600" dirty="0" err="1"/>
              <a:t>sh</a:t>
            </a:r>
            <a:r>
              <a:rPr lang="en-US" sz="2600" dirty="0"/>
              <a:t> as closely as possible.)</a:t>
            </a:r>
          </a:p>
          <a:p>
            <a:r>
              <a:rPr lang="en-US" sz="2600" dirty="0"/>
              <a:t>The shells are designed not merely for interactive use, but also for the interpretation of shell scripts, which are text files containing shell commands. For this purpose, each of the shells has the facilities typically associated with programming </a:t>
            </a:r>
            <a:r>
              <a:rPr lang="en-US" sz="2600" dirty="0" err="1"/>
              <a:t>languages</a:t>
            </a:r>
            <a:r>
              <a:rPr lang="en-US" sz="2600" dirty="0"/>
              <a:t>: variables, loop and conditional statements, I/O commands, and functions</a:t>
            </a:r>
          </a:p>
        </p:txBody>
      </p:sp>
    </p:spTree>
    <p:extLst>
      <p:ext uri="{BB962C8B-B14F-4D97-AF65-F5344CB8AC3E}">
        <p14:creationId xmlns:p14="http://schemas.microsoft.com/office/powerpoint/2010/main" val="3106238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5 Powerful Tips for Bash Scripting | by Mike R | Better Programming">
            <a:extLst>
              <a:ext uri="{FF2B5EF4-FFF2-40B4-BE49-F238E27FC236}">
                <a16:creationId xmlns:a16="http://schemas.microsoft.com/office/drawing/2014/main" id="{9FF01023-1B2A-C3EA-9FC2-4740B58A1E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1191" y="629707"/>
            <a:ext cx="11266182" cy="559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4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2.3 Users and Groups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fontScale="92500" lnSpcReduction="10000"/>
          </a:bodyPr>
          <a:lstStyle/>
          <a:p>
            <a:r>
              <a:rPr lang="en-US" sz="2600" dirty="0"/>
              <a:t>Every user of the system has a unique </a:t>
            </a:r>
            <a:r>
              <a:rPr lang="en-US" sz="2600" b="1" dirty="0"/>
              <a:t>login name</a:t>
            </a:r>
            <a:r>
              <a:rPr lang="en-US" sz="2600" dirty="0"/>
              <a:t> (username) and a corresponding numeric </a:t>
            </a:r>
            <a:r>
              <a:rPr lang="en-US" sz="2600" b="1" dirty="0"/>
              <a:t>user ID </a:t>
            </a:r>
            <a:r>
              <a:rPr lang="en-US" sz="2600" dirty="0"/>
              <a:t>(UID). For each user, these are defined by a line in the system </a:t>
            </a:r>
            <a:r>
              <a:rPr lang="en-US" sz="2600" b="1" dirty="0"/>
              <a:t>password file</a:t>
            </a:r>
            <a:r>
              <a:rPr lang="en-US" sz="2600" dirty="0"/>
              <a:t>, /</a:t>
            </a:r>
            <a:r>
              <a:rPr lang="en-US" sz="2600" dirty="0" err="1"/>
              <a:t>etc</a:t>
            </a:r>
            <a:r>
              <a:rPr lang="en-US" sz="2600" dirty="0"/>
              <a:t>/passwd, which includes the following additional information:</a:t>
            </a:r>
          </a:p>
          <a:p>
            <a:pPr lvl="1"/>
            <a:r>
              <a:rPr lang="en-US" sz="2400" b="1" dirty="0"/>
              <a:t>Group ID</a:t>
            </a:r>
            <a:r>
              <a:rPr lang="en-US" sz="2400" dirty="0"/>
              <a:t>: the numeric group ID of the first of the groups of which the user is a member.</a:t>
            </a:r>
          </a:p>
          <a:p>
            <a:pPr lvl="1"/>
            <a:r>
              <a:rPr lang="en-US" sz="2400" b="1" dirty="0"/>
              <a:t>Home directory</a:t>
            </a:r>
            <a:r>
              <a:rPr lang="en-US" sz="2400" dirty="0"/>
              <a:t>: the initial directory into which the user is placed after logging in.</a:t>
            </a:r>
          </a:p>
          <a:p>
            <a:pPr lvl="1"/>
            <a:r>
              <a:rPr lang="en-US" sz="2600" b="1" dirty="0"/>
              <a:t>Login shell</a:t>
            </a:r>
            <a:r>
              <a:rPr lang="en-US" sz="2600" dirty="0"/>
              <a:t>: the name of the program to be executed to interpret user commands.</a:t>
            </a:r>
          </a:p>
          <a:p>
            <a:r>
              <a:rPr lang="en-US" sz="2600" dirty="0"/>
              <a:t>The password record may also include the user’s password, in encrypted form. However, for security reasons, the password is often stored in the separate </a:t>
            </a:r>
            <a:r>
              <a:rPr lang="en-US" sz="2600" b="1" dirty="0"/>
              <a:t>shadow password file</a:t>
            </a:r>
            <a:r>
              <a:rPr lang="en-US" sz="2600" dirty="0"/>
              <a:t>, which is readable only by privileged users</a:t>
            </a:r>
          </a:p>
        </p:txBody>
      </p:sp>
    </p:spTree>
    <p:extLst>
      <p:ext uri="{BB962C8B-B14F-4D97-AF65-F5344CB8AC3E}">
        <p14:creationId xmlns:p14="http://schemas.microsoft.com/office/powerpoint/2010/main" val="294667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2.1 The Core Operating System: The Kernel</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lnSpcReduction="10000"/>
          </a:bodyPr>
          <a:lstStyle/>
          <a:p>
            <a:r>
              <a:rPr lang="en-US" sz="2800" dirty="0"/>
              <a:t>The term </a:t>
            </a:r>
            <a:r>
              <a:rPr lang="en-US" sz="2800" b="1" dirty="0"/>
              <a:t>operating system </a:t>
            </a:r>
            <a:r>
              <a:rPr lang="en-US" sz="2800" dirty="0"/>
              <a:t>is commonly used with two different meanings:</a:t>
            </a:r>
          </a:p>
          <a:p>
            <a:pPr lvl="1"/>
            <a:r>
              <a:rPr lang="en-US" sz="2600" dirty="0"/>
              <a:t>To denote the entire package consisting of the central software managing a computer’s resources and all of the accompanying standard software tools, such as command-line interpreters, graphical user interfaces, file utilities, and editors. </a:t>
            </a:r>
          </a:p>
          <a:p>
            <a:pPr lvl="1"/>
            <a:r>
              <a:rPr lang="en-US" sz="2600" dirty="0"/>
              <a:t>More narrowly, to refer to the central software that manages and allocates computer resources (i.e., the CPU, RAM, and devices)</a:t>
            </a:r>
          </a:p>
          <a:p>
            <a:r>
              <a:rPr lang="en-US" sz="2800" dirty="0"/>
              <a:t>The term </a:t>
            </a:r>
            <a:r>
              <a:rPr lang="en-US" sz="2800" b="1" dirty="0"/>
              <a:t>kernel</a:t>
            </a:r>
            <a:r>
              <a:rPr lang="en-US" sz="2800" dirty="0"/>
              <a:t> is often used as a synonym for the second meaning.</a:t>
            </a:r>
          </a:p>
        </p:txBody>
      </p:sp>
    </p:spTree>
    <p:extLst>
      <p:ext uri="{BB962C8B-B14F-4D97-AF65-F5344CB8AC3E}">
        <p14:creationId xmlns:p14="http://schemas.microsoft.com/office/powerpoint/2010/main" val="223577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2.3 Users and Groups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600" dirty="0"/>
              <a:t>For administrative purposes—in particular, for controlling access to files and other system resources—it is useful to organize users into </a:t>
            </a:r>
            <a:r>
              <a:rPr lang="en-US" sz="2600" b="1" dirty="0"/>
              <a:t>groups</a:t>
            </a:r>
          </a:p>
          <a:p>
            <a:r>
              <a:rPr lang="en-US" sz="2600" dirty="0"/>
              <a:t>Each group is identified by a single line in the system group file, /</a:t>
            </a:r>
            <a:r>
              <a:rPr lang="en-US" sz="2600" dirty="0" err="1"/>
              <a:t>etc</a:t>
            </a:r>
            <a:r>
              <a:rPr lang="en-US" sz="2600" dirty="0"/>
              <a:t>/group, which includes the following information:</a:t>
            </a:r>
          </a:p>
          <a:p>
            <a:pPr lvl="1"/>
            <a:r>
              <a:rPr lang="en-US" sz="2400" b="1" dirty="0"/>
              <a:t>Group name</a:t>
            </a:r>
            <a:r>
              <a:rPr lang="en-US" sz="2400" dirty="0"/>
              <a:t>: the (unique) name of the group.</a:t>
            </a:r>
          </a:p>
          <a:p>
            <a:pPr lvl="1"/>
            <a:r>
              <a:rPr lang="en-US" sz="2400" b="1" dirty="0"/>
              <a:t>Group ID (GID): </a:t>
            </a:r>
            <a:r>
              <a:rPr lang="en-US" sz="2400" dirty="0"/>
              <a:t>the numeric ID associated with this group.</a:t>
            </a:r>
          </a:p>
          <a:p>
            <a:pPr lvl="1"/>
            <a:r>
              <a:rPr lang="en-US" sz="2400" b="1" dirty="0"/>
              <a:t>User list</a:t>
            </a:r>
            <a:r>
              <a:rPr lang="en-US" sz="2400" dirty="0"/>
              <a:t>: a comma-separated list of login names of users who are members of this group (and who are not otherwise identified as members of the group by virtue of the group ID field of their password file record).</a:t>
            </a:r>
          </a:p>
        </p:txBody>
      </p:sp>
    </p:spTree>
    <p:extLst>
      <p:ext uri="{BB962C8B-B14F-4D97-AF65-F5344CB8AC3E}">
        <p14:creationId xmlns:p14="http://schemas.microsoft.com/office/powerpoint/2010/main" val="8610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Superuser</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600" dirty="0"/>
              <a:t>One user, known as </a:t>
            </a:r>
            <a:r>
              <a:rPr lang="en-US" sz="2600" b="1" dirty="0"/>
              <a:t>the superuser</a:t>
            </a:r>
            <a:r>
              <a:rPr lang="en-US" sz="2600" dirty="0"/>
              <a:t>, has special privileges within the system. The superuser account has user ID 0, and normally has the login name </a:t>
            </a:r>
            <a:r>
              <a:rPr lang="en-US" sz="2600" b="1" dirty="0"/>
              <a:t>root</a:t>
            </a:r>
            <a:r>
              <a:rPr lang="en-US" sz="2600" dirty="0"/>
              <a:t>. </a:t>
            </a:r>
          </a:p>
          <a:p>
            <a:r>
              <a:rPr lang="en-US" sz="2600" dirty="0"/>
              <a:t>On typical UNIX systems, the superuser bypasses all permission checks in the system. Thus, for example, the superuser can access any file in the system, regardless of the permissions on that file, and can send signals to any user process in the system. </a:t>
            </a:r>
            <a:endParaRPr lang="en-US" sz="2400" dirty="0"/>
          </a:p>
        </p:txBody>
      </p:sp>
    </p:spTree>
    <p:extLst>
      <p:ext uri="{BB962C8B-B14F-4D97-AF65-F5344CB8AC3E}">
        <p14:creationId xmlns:p14="http://schemas.microsoft.com/office/powerpoint/2010/main" val="3703642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2.4 Single Directory Hierarchy, Directories, Links, and Files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400" dirty="0"/>
              <a:t>The kernel maintains a single hierarchical directory structure to organize all files in the system. (This contrasts with operating systems such as Microsoft Windows, where each disk device has its own directory hierarchy.) </a:t>
            </a:r>
          </a:p>
          <a:p>
            <a:r>
              <a:rPr lang="en-US" sz="2400" dirty="0"/>
              <a:t>At the base of this hierarchy is the root directory, named </a:t>
            </a:r>
            <a:r>
              <a:rPr lang="en-US" sz="2400" b="1" dirty="0"/>
              <a:t>/</a:t>
            </a:r>
            <a:r>
              <a:rPr lang="en-US" sz="2400" dirty="0"/>
              <a:t> (slash). All files and directories are children or further removed descendants of the root directory.</a:t>
            </a:r>
          </a:p>
        </p:txBody>
      </p:sp>
    </p:spTree>
    <p:extLst>
      <p:ext uri="{BB962C8B-B14F-4D97-AF65-F5344CB8AC3E}">
        <p14:creationId xmlns:p14="http://schemas.microsoft.com/office/powerpoint/2010/main" val="685558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endParaRPr lang="en-US" sz="2400" dirty="0"/>
          </a:p>
        </p:txBody>
      </p:sp>
      <p:sp>
        <p:nvSpPr>
          <p:cNvPr id="7" name="Title 6">
            <a:extLst>
              <a:ext uri="{FF2B5EF4-FFF2-40B4-BE49-F238E27FC236}">
                <a16:creationId xmlns:a16="http://schemas.microsoft.com/office/drawing/2014/main" id="{B1F0A442-6EA6-2E46-2F01-B2146F8C3301}"/>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C317EDA-0CC2-CFB9-86B7-C875F9EFC940}"/>
              </a:ext>
            </a:extLst>
          </p:cNvPr>
          <p:cNvPicPr>
            <a:picLocks noChangeAspect="1"/>
          </p:cNvPicPr>
          <p:nvPr/>
        </p:nvPicPr>
        <p:blipFill>
          <a:blip r:embed="rId3"/>
          <a:stretch>
            <a:fillRect/>
          </a:stretch>
        </p:blipFill>
        <p:spPr>
          <a:xfrm>
            <a:off x="728053" y="330347"/>
            <a:ext cx="10372769" cy="5907451"/>
          </a:xfrm>
          <a:prstGeom prst="rect">
            <a:avLst/>
          </a:prstGeom>
        </p:spPr>
      </p:pic>
    </p:spTree>
    <p:extLst>
      <p:ext uri="{BB962C8B-B14F-4D97-AF65-F5344CB8AC3E}">
        <p14:creationId xmlns:p14="http://schemas.microsoft.com/office/powerpoint/2010/main" val="927749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2.4 Single Directory Hierarchy, Directories, Links, and Files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400" b="1" dirty="0"/>
              <a:t>File types</a:t>
            </a:r>
          </a:p>
          <a:p>
            <a:pPr lvl="1"/>
            <a:r>
              <a:rPr lang="en-US" sz="2200" dirty="0"/>
              <a:t>Within the file system, each file is marked with a type, indicating what kind of file it is. One of these file types denotes ordinary data files, which are usually called regular or plain files to distinguish them from other file types. These other file types include devices, pipes, sockets, directories, and symbolic links.</a:t>
            </a:r>
          </a:p>
          <a:p>
            <a:r>
              <a:rPr lang="en-US" sz="2400" b="1" dirty="0"/>
              <a:t>Directories and links</a:t>
            </a:r>
          </a:p>
          <a:p>
            <a:pPr lvl="1"/>
            <a:r>
              <a:rPr lang="en-US" sz="2200" dirty="0"/>
              <a:t>A </a:t>
            </a:r>
            <a:r>
              <a:rPr lang="en-US" sz="2200" b="1" dirty="0"/>
              <a:t>directory</a:t>
            </a:r>
            <a:r>
              <a:rPr lang="en-US" sz="2200" dirty="0"/>
              <a:t> is a special file whose contents take the form of a table of filenames coupled with references to the corresponding files. This filename-plus-reference association is called a </a:t>
            </a:r>
            <a:r>
              <a:rPr lang="en-US" sz="2200" b="1" dirty="0"/>
              <a:t>link</a:t>
            </a:r>
            <a:r>
              <a:rPr lang="en-US" sz="2200" dirty="0"/>
              <a:t>, and files may have multiple links, and thus multiple names, in the same or in different directories.</a:t>
            </a:r>
          </a:p>
        </p:txBody>
      </p:sp>
    </p:spTree>
    <p:extLst>
      <p:ext uri="{BB962C8B-B14F-4D97-AF65-F5344CB8AC3E}">
        <p14:creationId xmlns:p14="http://schemas.microsoft.com/office/powerpoint/2010/main" val="301673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2.4 Single Directory Hierarchy, Directories, Links, and Files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400" b="1" dirty="0"/>
              <a:t>Symbolic links</a:t>
            </a:r>
          </a:p>
          <a:p>
            <a:pPr lvl="1"/>
            <a:r>
              <a:rPr lang="en-US" sz="2000" dirty="0"/>
              <a:t>Like a normal link, a </a:t>
            </a:r>
            <a:r>
              <a:rPr lang="en-US" sz="2000" b="1" dirty="0"/>
              <a:t>symbolic link </a:t>
            </a:r>
            <a:r>
              <a:rPr lang="en-US" sz="2000" dirty="0"/>
              <a:t>provides an alternative name for a file. But whereas a normal link is a filename-plus-pointer entry in a directory list, a symbolic link is a specially marked file containing the name of another file. (In other words, a symbolic link has a filename-plus-pointer entry in a directory, and the file referred to by the pointer contains a string that names another file.) </a:t>
            </a:r>
          </a:p>
          <a:p>
            <a:r>
              <a:rPr lang="en-US" sz="2400" b="1" dirty="0"/>
              <a:t>Filenames</a:t>
            </a:r>
          </a:p>
          <a:p>
            <a:pPr lvl="1"/>
            <a:r>
              <a:rPr lang="en-US" sz="2000" dirty="0"/>
              <a:t>On most Linux file systems, filenames can be up to 255 characters long. Filenames may contain any characters except slashes (/) and null characters (\0).</a:t>
            </a:r>
          </a:p>
          <a:p>
            <a:endParaRPr lang="en-US" sz="2200" dirty="0"/>
          </a:p>
        </p:txBody>
      </p:sp>
    </p:spTree>
    <p:extLst>
      <p:ext uri="{BB962C8B-B14F-4D97-AF65-F5344CB8AC3E}">
        <p14:creationId xmlns:p14="http://schemas.microsoft.com/office/powerpoint/2010/main" val="3034238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2.4 Single Directory Hierarchy, Directories, Links, and Files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400" b="1" dirty="0"/>
              <a:t>Pathnames</a:t>
            </a:r>
          </a:p>
          <a:p>
            <a:pPr lvl="1"/>
            <a:r>
              <a:rPr lang="en-US" sz="2400" dirty="0"/>
              <a:t>A pathname is a string consisting of an optional initial slash (/) followed by a series of filenames separated by slashes</a:t>
            </a:r>
          </a:p>
          <a:p>
            <a:pPr lvl="1"/>
            <a:r>
              <a:rPr lang="en-US" sz="2400" dirty="0"/>
              <a:t>A pathname describes the location of a file within the single directory hierarchy, and is either absolute or relative:</a:t>
            </a:r>
          </a:p>
          <a:p>
            <a:pPr lvl="2"/>
            <a:r>
              <a:rPr lang="en-US" sz="2200" dirty="0"/>
              <a:t>An </a:t>
            </a:r>
            <a:r>
              <a:rPr lang="en-US" sz="2200" b="1" dirty="0"/>
              <a:t>absolute pathname </a:t>
            </a:r>
            <a:r>
              <a:rPr lang="en-US" sz="2200" dirty="0"/>
              <a:t>begins with a slash (/) and specifies the location of a file with respect to the root directory</a:t>
            </a:r>
          </a:p>
          <a:p>
            <a:pPr lvl="2"/>
            <a:r>
              <a:rPr lang="en-US" sz="2200" dirty="0"/>
              <a:t>A </a:t>
            </a:r>
            <a:r>
              <a:rPr lang="en-US" sz="2200" b="1" dirty="0"/>
              <a:t>relative pathname </a:t>
            </a:r>
            <a:r>
              <a:rPr lang="en-US" sz="2200" dirty="0"/>
              <a:t>specifies the location of a file relative to a process’s current working directory</a:t>
            </a:r>
          </a:p>
        </p:txBody>
      </p:sp>
    </p:spTree>
    <p:extLst>
      <p:ext uri="{BB962C8B-B14F-4D97-AF65-F5344CB8AC3E}">
        <p14:creationId xmlns:p14="http://schemas.microsoft.com/office/powerpoint/2010/main" val="359313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2.5 File I/O Model</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a:bodyPr>
          <a:lstStyle/>
          <a:p>
            <a:r>
              <a:rPr lang="en-US" sz="2000" dirty="0"/>
              <a:t>One of the distinguishing features of the I/O model on UNIX systems is the concept of </a:t>
            </a:r>
            <a:r>
              <a:rPr lang="en-US" sz="2000" b="1" dirty="0"/>
              <a:t>universality of I/O</a:t>
            </a:r>
            <a:r>
              <a:rPr lang="en-US" sz="2000" dirty="0"/>
              <a:t>. This means that the same system calls (open(), read(), write(), close(), and so on) are used to perform I/O on all types of files, including devices. Thus, a program employing these system calls will work on any type of file.</a:t>
            </a:r>
          </a:p>
          <a:p>
            <a:r>
              <a:rPr lang="en-US" sz="2000" dirty="0"/>
              <a:t>The I/O system calls refer to open files using a </a:t>
            </a:r>
            <a:r>
              <a:rPr lang="en-US" sz="2000" b="1" dirty="0"/>
              <a:t>file descriptor</a:t>
            </a:r>
            <a:r>
              <a:rPr lang="en-US" sz="2000" dirty="0"/>
              <a:t>, a (usually small) nonnegative integer. A file descriptor is typically obtained by a call to open(), which takes a pathname argument specifying a file upon which I/O is to be performed.</a:t>
            </a:r>
          </a:p>
          <a:p>
            <a:r>
              <a:rPr lang="en-US" sz="2000" dirty="0"/>
              <a:t>To perform file I/O, C programs typically employ I/O functions contained in the standard C library. This set of functions, referred to as the </a:t>
            </a:r>
            <a:r>
              <a:rPr lang="en-US" sz="2000" b="1" dirty="0" err="1"/>
              <a:t>stdio</a:t>
            </a:r>
            <a:r>
              <a:rPr lang="en-US" sz="2000" b="1" dirty="0"/>
              <a:t> library</a:t>
            </a:r>
            <a:r>
              <a:rPr lang="en-US" sz="2000" dirty="0"/>
              <a:t>, includes </a:t>
            </a:r>
            <a:r>
              <a:rPr lang="en-US" sz="2000" dirty="0" err="1"/>
              <a:t>fopen</a:t>
            </a:r>
            <a:r>
              <a:rPr lang="en-US" sz="2000" dirty="0"/>
              <a:t>(), </a:t>
            </a:r>
            <a:r>
              <a:rPr lang="en-US" sz="2000" dirty="0" err="1"/>
              <a:t>fclose</a:t>
            </a:r>
            <a:r>
              <a:rPr lang="en-US" sz="2000" dirty="0"/>
              <a:t>(), </a:t>
            </a:r>
            <a:r>
              <a:rPr lang="en-US" sz="2000" dirty="0" err="1"/>
              <a:t>scanf</a:t>
            </a:r>
            <a:r>
              <a:rPr lang="en-US" sz="2000" dirty="0"/>
              <a:t>(), </a:t>
            </a:r>
            <a:r>
              <a:rPr lang="en-US" sz="2000" dirty="0" err="1"/>
              <a:t>printf</a:t>
            </a:r>
            <a:r>
              <a:rPr lang="en-US" sz="2000" dirty="0"/>
              <a:t>(), </a:t>
            </a:r>
            <a:r>
              <a:rPr lang="en-US" sz="2000" dirty="0" err="1"/>
              <a:t>fgets</a:t>
            </a:r>
            <a:r>
              <a:rPr lang="en-US" sz="2000" dirty="0"/>
              <a:t>(), </a:t>
            </a:r>
            <a:r>
              <a:rPr lang="en-US" sz="2000" dirty="0" err="1"/>
              <a:t>fputs</a:t>
            </a:r>
            <a:r>
              <a:rPr lang="en-US" sz="2000" dirty="0"/>
              <a:t>(), and so on. The </a:t>
            </a:r>
            <a:r>
              <a:rPr lang="en-US" sz="2000" dirty="0" err="1"/>
              <a:t>stdio</a:t>
            </a:r>
            <a:r>
              <a:rPr lang="en-US" sz="2000" dirty="0"/>
              <a:t> functions are layered on top of the I/O system calls (open(), close(), read(), write(), and so on).</a:t>
            </a:r>
          </a:p>
        </p:txBody>
      </p:sp>
    </p:spTree>
    <p:extLst>
      <p:ext uri="{BB962C8B-B14F-4D97-AF65-F5344CB8AC3E}">
        <p14:creationId xmlns:p14="http://schemas.microsoft.com/office/powerpoint/2010/main" val="3128135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2.4 Single Directory Hierarchy, Directories, Links, and Files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lnSpcReduction="10000"/>
          </a:bodyPr>
          <a:lstStyle/>
          <a:p>
            <a:r>
              <a:rPr lang="en-US" sz="2400" b="1" dirty="0"/>
              <a:t>Current working directory</a:t>
            </a:r>
          </a:p>
          <a:p>
            <a:pPr lvl="1"/>
            <a:r>
              <a:rPr lang="en-US" sz="2000" dirty="0"/>
              <a:t>Each process has a current working directory (sometimes just referred to as the process’s working directory or current directory). This is the process’s “current location” within the single directory hierarchy, and it is from this directory that relative pathnames are interpreted for the process</a:t>
            </a:r>
          </a:p>
          <a:p>
            <a:r>
              <a:rPr lang="en-US" sz="2200" b="1" dirty="0"/>
              <a:t>File ownership and permissions</a:t>
            </a:r>
          </a:p>
          <a:p>
            <a:pPr lvl="1"/>
            <a:r>
              <a:rPr lang="en-US" sz="2000" dirty="0"/>
              <a:t>Each file has an associated user ID and group ID that define the owner of the file and the group to which it belongs. The ownership of a file is used to determine the access rights available to users of the file.</a:t>
            </a:r>
          </a:p>
          <a:p>
            <a:pPr lvl="1"/>
            <a:r>
              <a:rPr lang="en-US" sz="2000" dirty="0"/>
              <a:t>Three permission bits may be set for each of the categories of user: </a:t>
            </a:r>
            <a:r>
              <a:rPr lang="en-US" sz="2000" b="1" dirty="0"/>
              <a:t>read</a:t>
            </a:r>
            <a:r>
              <a:rPr lang="en-US" sz="2000" dirty="0"/>
              <a:t> permission allows the contents of the file to be read; </a:t>
            </a:r>
            <a:r>
              <a:rPr lang="en-US" sz="2000" b="1" dirty="0"/>
              <a:t>write</a:t>
            </a:r>
            <a:r>
              <a:rPr lang="en-US" sz="2000" dirty="0"/>
              <a:t> permission allows modification of the contents of the file; and </a:t>
            </a:r>
            <a:r>
              <a:rPr lang="en-US" sz="2000" b="1" dirty="0"/>
              <a:t>execute</a:t>
            </a:r>
            <a:r>
              <a:rPr lang="en-US" sz="2000" dirty="0"/>
              <a:t> permission allows execution of the file, which is either a program or a script to be processed by some interpreter (usually, but not always, one of the shells).</a:t>
            </a:r>
          </a:p>
        </p:txBody>
      </p:sp>
    </p:spTree>
    <p:extLst>
      <p:ext uri="{BB962C8B-B14F-4D97-AF65-F5344CB8AC3E}">
        <p14:creationId xmlns:p14="http://schemas.microsoft.com/office/powerpoint/2010/main" val="418280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2.6 Programs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lnSpcReduction="10000"/>
          </a:bodyPr>
          <a:lstStyle/>
          <a:p>
            <a:r>
              <a:rPr lang="en-US" sz="2400" b="1" dirty="0"/>
              <a:t>Programs</a:t>
            </a:r>
            <a:r>
              <a:rPr lang="en-US" sz="2400" dirty="0"/>
              <a:t> normally exist in two forms. </a:t>
            </a:r>
          </a:p>
          <a:p>
            <a:r>
              <a:rPr lang="en-US" sz="2400" dirty="0"/>
              <a:t>The first form is </a:t>
            </a:r>
            <a:r>
              <a:rPr lang="en-US" sz="2400" b="1" dirty="0"/>
              <a:t>source code</a:t>
            </a:r>
            <a:r>
              <a:rPr lang="en-US" sz="2400" dirty="0"/>
              <a:t>, human-readable text consisting of a series of statements written in a programming language such as C. </a:t>
            </a:r>
          </a:p>
          <a:p>
            <a:r>
              <a:rPr lang="en-US" sz="2400" dirty="0"/>
              <a:t>To be executed, source code must be converted to the second form: binary machine-language instructions that the computer can understand. (This contrasts with a </a:t>
            </a:r>
            <a:r>
              <a:rPr lang="en-US" sz="2400" b="1" dirty="0"/>
              <a:t>script</a:t>
            </a:r>
            <a:r>
              <a:rPr lang="en-US" sz="2400" dirty="0"/>
              <a:t>, which is a text file containing commands to be directly processed by a program such as a shell or other command interpreter.) </a:t>
            </a:r>
          </a:p>
          <a:p>
            <a:r>
              <a:rPr lang="en-US" sz="2400" dirty="0"/>
              <a:t>The two meanings of the term </a:t>
            </a:r>
            <a:r>
              <a:rPr lang="en-US" sz="2400" b="1" dirty="0"/>
              <a:t>program</a:t>
            </a:r>
            <a:r>
              <a:rPr lang="en-US" sz="2400" dirty="0"/>
              <a:t> are normally considered synonymous, since the step of compiling and linking converts source code into semantically equivalent binary machine code.</a:t>
            </a:r>
          </a:p>
          <a:p>
            <a:endParaRPr lang="en-US" sz="2000" dirty="0"/>
          </a:p>
        </p:txBody>
      </p:sp>
    </p:spTree>
    <p:extLst>
      <p:ext uri="{BB962C8B-B14F-4D97-AF65-F5344CB8AC3E}">
        <p14:creationId xmlns:p14="http://schemas.microsoft.com/office/powerpoint/2010/main" val="79408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2.1 The Core Operating System: The Kernel</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800" dirty="0"/>
              <a:t>Among other things, the kernel performs the following tasks:</a:t>
            </a:r>
          </a:p>
          <a:p>
            <a:pPr lvl="1"/>
            <a:r>
              <a:rPr lang="en-US" sz="2600" b="1" dirty="0"/>
              <a:t>Process scheduling</a:t>
            </a:r>
          </a:p>
          <a:p>
            <a:pPr lvl="1"/>
            <a:r>
              <a:rPr lang="en-US" sz="2600" b="1" dirty="0"/>
              <a:t>Memory management</a:t>
            </a:r>
          </a:p>
          <a:p>
            <a:pPr lvl="1"/>
            <a:r>
              <a:rPr lang="en-US" sz="2600" b="1" dirty="0"/>
              <a:t>Provision of a file system</a:t>
            </a:r>
          </a:p>
          <a:p>
            <a:pPr lvl="1"/>
            <a:r>
              <a:rPr lang="en-US" sz="2600" b="1" dirty="0"/>
              <a:t>Creation and termination of processes</a:t>
            </a:r>
          </a:p>
          <a:p>
            <a:pPr lvl="1"/>
            <a:r>
              <a:rPr lang="en-US" sz="2600" b="1" dirty="0"/>
              <a:t>Access to devices</a:t>
            </a:r>
          </a:p>
          <a:p>
            <a:pPr lvl="1"/>
            <a:r>
              <a:rPr lang="en-US" sz="2600" b="1" dirty="0"/>
              <a:t>Networking</a:t>
            </a:r>
          </a:p>
          <a:p>
            <a:pPr lvl="1"/>
            <a:r>
              <a:rPr lang="en-US" sz="2600" b="1" dirty="0"/>
              <a:t>Provision of a system call application programming interface (API)</a:t>
            </a:r>
            <a:endParaRPr lang="en-US" sz="2600" dirty="0"/>
          </a:p>
        </p:txBody>
      </p:sp>
    </p:spTree>
    <p:extLst>
      <p:ext uri="{BB962C8B-B14F-4D97-AF65-F5344CB8AC3E}">
        <p14:creationId xmlns:p14="http://schemas.microsoft.com/office/powerpoint/2010/main" val="1707630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2.7 Processes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364730"/>
          </a:xfrm>
        </p:spPr>
        <p:txBody>
          <a:bodyPr>
            <a:normAutofit lnSpcReduction="10000"/>
          </a:bodyPr>
          <a:lstStyle/>
          <a:p>
            <a:r>
              <a:rPr lang="en-US" sz="2000" dirty="0"/>
              <a:t>Put most simply, a </a:t>
            </a:r>
            <a:r>
              <a:rPr lang="en-US" sz="2000" b="1" dirty="0"/>
              <a:t>process</a:t>
            </a:r>
            <a:r>
              <a:rPr lang="en-US" sz="2000" dirty="0"/>
              <a:t> is an instance of an executing program.</a:t>
            </a:r>
          </a:p>
          <a:p>
            <a:r>
              <a:rPr lang="en-US" sz="2000" dirty="0"/>
              <a:t>When a program is executed, the kernel loads the code of the program into virtual memory, allocates space for program variables, and sets up kernel bookkeeping data structures to record various information (such as process ID, termination status, user IDs, and group IDs) about the process.</a:t>
            </a:r>
          </a:p>
          <a:p>
            <a:r>
              <a:rPr lang="en-US" sz="2000" b="1" dirty="0"/>
              <a:t>Daemon processes</a:t>
            </a:r>
          </a:p>
          <a:p>
            <a:pPr lvl="1"/>
            <a:r>
              <a:rPr lang="en-US" sz="1800" dirty="0"/>
              <a:t>A daemon is a special-purpose process that is created and handled by the system in the same way as other processes, but which is distinguished by the following characteristics:</a:t>
            </a:r>
          </a:p>
          <a:p>
            <a:pPr lvl="2"/>
            <a:r>
              <a:rPr lang="en-US" sz="1600" dirty="0"/>
              <a:t>It is long-lived. A daemon process is often started at system boot and remains </a:t>
            </a:r>
            <a:r>
              <a:rPr lang="en-US" sz="1800" dirty="0"/>
              <a:t>in existence until the system is shut down.</a:t>
            </a:r>
          </a:p>
          <a:p>
            <a:pPr lvl="2"/>
            <a:r>
              <a:rPr lang="en-US" sz="1800" dirty="0"/>
              <a:t>It runs in the background and has no controlling terminal from which it can read input or to which it can write output.</a:t>
            </a:r>
          </a:p>
          <a:p>
            <a:pPr lvl="1"/>
            <a:r>
              <a:rPr lang="en-US" sz="1800" dirty="0"/>
              <a:t>Examples of daemon processes include </a:t>
            </a:r>
            <a:r>
              <a:rPr lang="en-US" sz="1800" dirty="0" err="1"/>
              <a:t>syslogd</a:t>
            </a:r>
            <a:r>
              <a:rPr lang="en-US" sz="1800" dirty="0"/>
              <a:t>, which records messages in the </a:t>
            </a:r>
            <a:r>
              <a:rPr lang="en-US" sz="1800" dirty="0" err="1"/>
              <a:t>system</a:t>
            </a:r>
            <a:r>
              <a:rPr lang="en-US" sz="1800" dirty="0"/>
              <a:t> log, and httpd, which serves web pages via the Hypertext Transfer Protocol (HTTP).</a:t>
            </a:r>
          </a:p>
        </p:txBody>
      </p:sp>
    </p:spTree>
    <p:extLst>
      <p:ext uri="{BB962C8B-B14F-4D97-AF65-F5344CB8AC3E}">
        <p14:creationId xmlns:p14="http://schemas.microsoft.com/office/powerpoint/2010/main" val="1759980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2.8 Memory Mappings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a:bodyPr>
          <a:lstStyle/>
          <a:p>
            <a:r>
              <a:rPr lang="en-US" sz="2800" dirty="0"/>
              <a:t>The </a:t>
            </a:r>
            <a:r>
              <a:rPr lang="en-US" sz="2800" dirty="0" err="1"/>
              <a:t>mmap</a:t>
            </a:r>
            <a:r>
              <a:rPr lang="en-US" sz="2800" dirty="0"/>
              <a:t>() system call creates a new memory mapping in the calling process’s virtual address space. Mappings fall into two categories:</a:t>
            </a:r>
          </a:p>
          <a:p>
            <a:pPr lvl="1"/>
            <a:r>
              <a:rPr lang="en-US" sz="2400" dirty="0"/>
              <a:t>A file mapping maps a region of a file into the calling process’s virtual memory. Once mapped, the file’s contents can be accessed by operations on the bytes in the corresponding memory region. The pages of the mapping are automatically loaded from the file as required.</a:t>
            </a:r>
          </a:p>
          <a:p>
            <a:pPr lvl="1"/>
            <a:r>
              <a:rPr lang="en-US" sz="2400" dirty="0"/>
              <a:t>By contrast, an anonymous mapping doesn’t have a corresponding file. Instead, the pages of the mapping are initialized to 0.</a:t>
            </a:r>
          </a:p>
        </p:txBody>
      </p:sp>
    </p:spTree>
    <p:extLst>
      <p:ext uri="{BB962C8B-B14F-4D97-AF65-F5344CB8AC3E}">
        <p14:creationId xmlns:p14="http://schemas.microsoft.com/office/powerpoint/2010/main" val="3817429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2.9 Static and Shared Libraries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a:bodyPr>
          <a:lstStyle/>
          <a:p>
            <a:r>
              <a:rPr lang="en-US" sz="2800" dirty="0"/>
              <a:t>An object library is a file containing the compiled object code for a (usually logically related) set of functions that may be called from application programs. Placing code for a set of functions in a single object library eases the tasks of program creation and maintenance. </a:t>
            </a:r>
          </a:p>
          <a:p>
            <a:r>
              <a:rPr lang="en-US" sz="2800" dirty="0"/>
              <a:t>Modern UNIX systems provide two types of object libraries: </a:t>
            </a:r>
            <a:r>
              <a:rPr lang="en-US" sz="2800" b="1" dirty="0"/>
              <a:t>static libraries </a:t>
            </a:r>
            <a:r>
              <a:rPr lang="en-US" sz="2800" dirty="0"/>
              <a:t>and </a:t>
            </a:r>
            <a:r>
              <a:rPr lang="en-US" sz="2800" b="1" dirty="0"/>
              <a:t>shared libraries</a:t>
            </a:r>
          </a:p>
        </p:txBody>
      </p:sp>
    </p:spTree>
    <p:extLst>
      <p:ext uri="{BB962C8B-B14F-4D97-AF65-F5344CB8AC3E}">
        <p14:creationId xmlns:p14="http://schemas.microsoft.com/office/powerpoint/2010/main" val="3773003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2.10 </a:t>
            </a:r>
            <a:r>
              <a:rPr lang="en-US" dirty="0" err="1"/>
              <a:t>Interprocess</a:t>
            </a:r>
            <a:r>
              <a:rPr lang="en-US" dirty="0"/>
              <a:t> Communication and Synchronization</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a:bodyPr>
          <a:lstStyle/>
          <a:p>
            <a:r>
              <a:rPr lang="en-US" sz="2000" dirty="0"/>
              <a:t>A running Linux system consists of numerous processes, many of which operate independently of each other. Some processes, however, cooperate to achieve their intended purposes, and these processes need methods of communicating with one another and synchronizing their actions.</a:t>
            </a:r>
          </a:p>
          <a:p>
            <a:r>
              <a:rPr lang="en-US" sz="2000" dirty="0"/>
              <a:t>Therefore, Linux, like all modern UNIX implementations, provides a rich set of mechanisms for </a:t>
            </a:r>
            <a:r>
              <a:rPr lang="en-US" sz="2000" b="1" dirty="0" err="1"/>
              <a:t>interprocess</a:t>
            </a:r>
            <a:r>
              <a:rPr lang="en-US" sz="2000" b="1" dirty="0"/>
              <a:t> communication (IPC), </a:t>
            </a:r>
            <a:r>
              <a:rPr lang="en-US" sz="2000" dirty="0"/>
              <a:t>including the following:</a:t>
            </a:r>
          </a:p>
          <a:p>
            <a:pPr lvl="1"/>
            <a:r>
              <a:rPr lang="en-US" sz="1800" b="1" dirty="0"/>
              <a:t>signal</a:t>
            </a:r>
            <a:r>
              <a:rPr lang="en-US" sz="1800" dirty="0"/>
              <a:t>s, which are used to indicate that an event has occurred;</a:t>
            </a:r>
          </a:p>
          <a:p>
            <a:pPr lvl="1"/>
            <a:r>
              <a:rPr lang="en-US" sz="1800" b="1" dirty="0"/>
              <a:t>pipes </a:t>
            </a:r>
            <a:r>
              <a:rPr lang="en-US" sz="1800" dirty="0"/>
              <a:t>(familiar to shell users as the | operator) and FIFOs, which can be used to transfer data between processes;</a:t>
            </a:r>
          </a:p>
          <a:p>
            <a:pPr lvl="1"/>
            <a:r>
              <a:rPr lang="en-US" sz="1800" b="1" dirty="0"/>
              <a:t>sockets,</a:t>
            </a:r>
            <a:r>
              <a:rPr lang="en-US" sz="1800" dirty="0"/>
              <a:t> which can be used to transfer data from one process to another, either on the same host computer or on different hosts connected by a network;</a:t>
            </a:r>
          </a:p>
          <a:p>
            <a:pPr lvl="1"/>
            <a:r>
              <a:rPr lang="en-US" sz="1800" b="1" dirty="0"/>
              <a:t>file locking</a:t>
            </a:r>
            <a:r>
              <a:rPr lang="en-US" sz="1800" dirty="0"/>
              <a:t>, which allows a process to lock regions of a file in order to prevent other processes from reading or updating the file contents;</a:t>
            </a:r>
          </a:p>
        </p:txBody>
      </p:sp>
    </p:spTree>
    <p:extLst>
      <p:ext uri="{BB962C8B-B14F-4D97-AF65-F5344CB8AC3E}">
        <p14:creationId xmlns:p14="http://schemas.microsoft.com/office/powerpoint/2010/main" val="735008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2.10 </a:t>
            </a:r>
            <a:r>
              <a:rPr lang="en-US" dirty="0" err="1"/>
              <a:t>Interprocess</a:t>
            </a:r>
            <a:r>
              <a:rPr lang="en-US" dirty="0"/>
              <a:t> Communication and Synchronization</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a:bodyPr>
          <a:lstStyle/>
          <a:p>
            <a:pPr lvl="1"/>
            <a:r>
              <a:rPr lang="en-US" sz="2000" b="1" dirty="0"/>
              <a:t>message queues</a:t>
            </a:r>
            <a:r>
              <a:rPr lang="en-US" sz="2000" dirty="0"/>
              <a:t>, which are used to exchange messages (packets of data) between processes;</a:t>
            </a:r>
          </a:p>
          <a:p>
            <a:pPr lvl="1"/>
            <a:r>
              <a:rPr lang="en-US" sz="2000" b="1" dirty="0"/>
              <a:t>semaphores</a:t>
            </a:r>
            <a:r>
              <a:rPr lang="en-US" sz="2000" dirty="0"/>
              <a:t>, which are used to synchronize the actions of processes; and</a:t>
            </a:r>
          </a:p>
          <a:p>
            <a:pPr lvl="1"/>
            <a:r>
              <a:rPr lang="en-US" sz="2000" b="1" dirty="0"/>
              <a:t>shared memory</a:t>
            </a:r>
            <a:r>
              <a:rPr lang="en-US" sz="2000" dirty="0"/>
              <a:t>, which allows two or more processes to share a piece of memory. When one process changes the contents of the shared memory, all of the other processes can immediately see the changes</a:t>
            </a:r>
          </a:p>
        </p:txBody>
      </p:sp>
    </p:spTree>
    <p:extLst>
      <p:ext uri="{BB962C8B-B14F-4D97-AF65-F5344CB8AC3E}">
        <p14:creationId xmlns:p14="http://schemas.microsoft.com/office/powerpoint/2010/main" val="3290157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2.11 Signals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a:bodyPr>
          <a:lstStyle/>
          <a:p>
            <a:r>
              <a:rPr lang="en-US" sz="2800" dirty="0"/>
              <a:t>Signals are often described as “</a:t>
            </a:r>
            <a:r>
              <a:rPr lang="en-US" sz="2800" b="1" dirty="0"/>
              <a:t>software interrupts</a:t>
            </a:r>
            <a:r>
              <a:rPr lang="en-US" sz="2800" dirty="0"/>
              <a:t>.” The arrival of a signal informs a process that some event or exceptional condition has occurred. There are various types of signals, each of which identifies a different event or condition. </a:t>
            </a:r>
          </a:p>
          <a:p>
            <a:r>
              <a:rPr lang="en-US" sz="2800" dirty="0"/>
              <a:t>Each signal type is identified by a different integer, defined with symbolic names of the form </a:t>
            </a:r>
            <a:r>
              <a:rPr lang="en-US" sz="2800" dirty="0" err="1"/>
              <a:t>SIGxxxx</a:t>
            </a:r>
            <a:r>
              <a:rPr lang="en-US" sz="2800" dirty="0"/>
              <a:t>.</a:t>
            </a:r>
          </a:p>
        </p:txBody>
      </p:sp>
    </p:spTree>
    <p:extLst>
      <p:ext uri="{BB962C8B-B14F-4D97-AF65-F5344CB8AC3E}">
        <p14:creationId xmlns:p14="http://schemas.microsoft.com/office/powerpoint/2010/main" val="1141844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2.12 Threads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a:bodyPr>
          <a:lstStyle/>
          <a:p>
            <a:r>
              <a:rPr lang="en-US" sz="2000" dirty="0"/>
              <a:t>In modern UNIX implementations, each process can have multiple threads of execution. One way of envisaging threads is as a set of processes that share the same virtual memory, as well as a range of other attributes. Each thread is executing the same program code and shares the same data area and heap. </a:t>
            </a:r>
          </a:p>
          <a:p>
            <a:r>
              <a:rPr lang="en-US" sz="2000" dirty="0"/>
              <a:t>However, each thread has it own stack containing local variables and function call linkage information. </a:t>
            </a:r>
          </a:p>
          <a:p>
            <a:r>
              <a:rPr lang="en-US" sz="2000" dirty="0"/>
              <a:t>Threads can communicate with each other via the global variables that they share. The threading API provides </a:t>
            </a:r>
            <a:r>
              <a:rPr lang="en-US" sz="2000" b="1" dirty="0"/>
              <a:t>condition variables </a:t>
            </a:r>
            <a:r>
              <a:rPr lang="en-US" sz="2000" dirty="0"/>
              <a:t>and </a:t>
            </a:r>
            <a:r>
              <a:rPr lang="en-US" sz="2000" b="1" dirty="0"/>
              <a:t>mutexes</a:t>
            </a:r>
            <a:r>
              <a:rPr lang="en-US" sz="2000" dirty="0"/>
              <a:t>, which are primitives that enable the threads of a process to communicate and synchronize their actions, in particular, their use of shared variables.</a:t>
            </a:r>
          </a:p>
        </p:txBody>
      </p:sp>
    </p:spTree>
    <p:extLst>
      <p:ext uri="{BB962C8B-B14F-4D97-AF65-F5344CB8AC3E}">
        <p14:creationId xmlns:p14="http://schemas.microsoft.com/office/powerpoint/2010/main" val="2077173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2.13 Process Groups and Shell Job Control</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a:bodyPr>
          <a:lstStyle/>
          <a:p>
            <a:r>
              <a:rPr lang="en-US" sz="2000" dirty="0"/>
              <a:t>Each program executed by the shell is started in a new process. </a:t>
            </a:r>
          </a:p>
          <a:p>
            <a:r>
              <a:rPr lang="en-US" sz="2000" dirty="0"/>
              <a:t>All major shells, except the </a:t>
            </a:r>
            <a:r>
              <a:rPr lang="en-US" sz="2000" dirty="0" err="1"/>
              <a:t>Bourne</a:t>
            </a:r>
            <a:r>
              <a:rPr lang="en-US" sz="2000" dirty="0"/>
              <a:t> shell, provide an interactive feature called </a:t>
            </a:r>
            <a:r>
              <a:rPr lang="en-US" sz="2000" b="1" dirty="0"/>
              <a:t>job control</a:t>
            </a:r>
            <a:r>
              <a:rPr lang="en-US" sz="2000" dirty="0"/>
              <a:t>, which allows the user to simultaneously execute and manipulate multiple commands or pipelines. In job-control shells, all of the processes in a pipeline are placed in a new </a:t>
            </a:r>
            <a:r>
              <a:rPr lang="en-US" sz="2000" b="1" dirty="0"/>
              <a:t>process group </a:t>
            </a:r>
            <a:r>
              <a:rPr lang="en-US" sz="2000" dirty="0"/>
              <a:t>or </a:t>
            </a:r>
            <a:r>
              <a:rPr lang="en-US" sz="2000" b="1" dirty="0"/>
              <a:t>job</a:t>
            </a:r>
          </a:p>
          <a:p>
            <a:r>
              <a:rPr lang="en-US" sz="2000" dirty="0"/>
              <a:t>Each process in a process group has the same integer </a:t>
            </a:r>
            <a:r>
              <a:rPr lang="en-US" sz="2000" b="1" dirty="0"/>
              <a:t>process group identifier</a:t>
            </a:r>
            <a:r>
              <a:rPr lang="en-US" sz="2000" dirty="0"/>
              <a:t>, which is the same as the process ID of one of the processes in the group, termed the </a:t>
            </a:r>
            <a:r>
              <a:rPr lang="en-US" sz="2000" b="1" dirty="0"/>
              <a:t>process group leader.</a:t>
            </a:r>
          </a:p>
          <a:p>
            <a:r>
              <a:rPr lang="en-US" sz="2000" dirty="0"/>
              <a:t>The kernel allows for various actions, notably the delivery of signals, to be performed on all members of a process group. Job-control shells use this feature to allow the user to suspend or resume all of the processes in a pipeline.</a:t>
            </a:r>
          </a:p>
        </p:txBody>
      </p:sp>
    </p:spTree>
    <p:extLst>
      <p:ext uri="{BB962C8B-B14F-4D97-AF65-F5344CB8AC3E}">
        <p14:creationId xmlns:p14="http://schemas.microsoft.com/office/powerpoint/2010/main" val="2891624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2.14 Sessions, Controlling Terminals, and Controlling Processes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fontScale="92500" lnSpcReduction="10000"/>
          </a:bodyPr>
          <a:lstStyle/>
          <a:p>
            <a:r>
              <a:rPr lang="en-US" sz="2000" dirty="0"/>
              <a:t>A </a:t>
            </a:r>
            <a:r>
              <a:rPr lang="en-US" sz="2000" b="1" dirty="0"/>
              <a:t>session</a:t>
            </a:r>
            <a:r>
              <a:rPr lang="en-US" sz="2000" dirty="0"/>
              <a:t> is a collection of process groups ( jobs). All of the processes in a session have the same </a:t>
            </a:r>
            <a:r>
              <a:rPr lang="en-US" sz="2000" b="1" dirty="0"/>
              <a:t>session identifier</a:t>
            </a:r>
            <a:r>
              <a:rPr lang="en-US" sz="2000" dirty="0"/>
              <a:t>. A </a:t>
            </a:r>
            <a:r>
              <a:rPr lang="en-US" sz="2000" b="1" dirty="0"/>
              <a:t>session leader</a:t>
            </a:r>
            <a:r>
              <a:rPr lang="en-US" sz="2000" dirty="0"/>
              <a:t> is the process that created the session, and its process ID becomes the session ID</a:t>
            </a:r>
          </a:p>
          <a:p>
            <a:r>
              <a:rPr lang="en-US" sz="2000" dirty="0"/>
              <a:t>Sessions usually have an associated controlling terminal. The controlling terminal is established when the session leader process first opens a terminal device.</a:t>
            </a:r>
          </a:p>
          <a:p>
            <a:r>
              <a:rPr lang="en-US" sz="2000" dirty="0"/>
              <a:t>As a consequence of opening the controlling terminal, the session leader becomes the </a:t>
            </a:r>
            <a:r>
              <a:rPr lang="en-US" sz="2000" b="1" dirty="0"/>
              <a:t>controlling process </a:t>
            </a:r>
            <a:r>
              <a:rPr lang="en-US" sz="2000" dirty="0"/>
              <a:t>for the terminal</a:t>
            </a:r>
          </a:p>
          <a:p>
            <a:r>
              <a:rPr lang="en-US" sz="2000" dirty="0"/>
              <a:t>At any point in time, one process group in a session is the </a:t>
            </a:r>
            <a:r>
              <a:rPr lang="en-US" sz="2000" b="1" dirty="0"/>
              <a:t>foreground process group (foreground job), </a:t>
            </a:r>
            <a:r>
              <a:rPr lang="en-US" sz="2000" dirty="0"/>
              <a:t>which may read input from the terminal and send output to it. If the user types the </a:t>
            </a:r>
            <a:r>
              <a:rPr lang="en-US" sz="2000" b="1" dirty="0"/>
              <a:t>interrupt character </a:t>
            </a:r>
            <a:r>
              <a:rPr lang="en-US" sz="2000" dirty="0"/>
              <a:t>(usually </a:t>
            </a:r>
            <a:r>
              <a:rPr lang="en-US" sz="2000" b="1" dirty="0"/>
              <a:t>Control-C</a:t>
            </a:r>
            <a:r>
              <a:rPr lang="en-US" sz="2000" dirty="0"/>
              <a:t>) or the </a:t>
            </a:r>
            <a:r>
              <a:rPr lang="en-US" sz="2000" b="1" dirty="0"/>
              <a:t>suspend character </a:t>
            </a:r>
            <a:r>
              <a:rPr lang="en-US" sz="2000" dirty="0"/>
              <a:t>(usually </a:t>
            </a:r>
            <a:r>
              <a:rPr lang="en-US" sz="2000" b="1" dirty="0"/>
              <a:t>Control-Z</a:t>
            </a:r>
            <a:r>
              <a:rPr lang="en-US" sz="2000" dirty="0"/>
              <a:t>) on the controlling terminal, then the terminal driver sends a signal that kills or suspends (i.e., stops) the foreground process group. </a:t>
            </a:r>
          </a:p>
          <a:p>
            <a:r>
              <a:rPr lang="en-US" sz="2000" dirty="0"/>
              <a:t>A session can have any number of </a:t>
            </a:r>
            <a:r>
              <a:rPr lang="en-US" sz="2000" b="1" dirty="0"/>
              <a:t>background process groups (background jobs</a:t>
            </a:r>
            <a:r>
              <a:rPr lang="en-US" sz="2000" dirty="0"/>
              <a:t>), which are created by terminating a command with the ampersand (&amp;) character</a:t>
            </a:r>
          </a:p>
          <a:p>
            <a:endParaRPr lang="en-US" sz="2000" dirty="0"/>
          </a:p>
        </p:txBody>
      </p:sp>
    </p:spTree>
    <p:extLst>
      <p:ext uri="{BB962C8B-B14F-4D97-AF65-F5344CB8AC3E}">
        <p14:creationId xmlns:p14="http://schemas.microsoft.com/office/powerpoint/2010/main" val="1991913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2.15 Pseudoterminals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rmAutofit/>
          </a:bodyPr>
          <a:lstStyle/>
          <a:p>
            <a:r>
              <a:rPr lang="en-US" sz="2000" b="1" dirty="0"/>
              <a:t>A </a:t>
            </a:r>
            <a:r>
              <a:rPr lang="en-US" sz="2000" b="1" dirty="0" err="1"/>
              <a:t>pseudoterminal</a:t>
            </a:r>
            <a:r>
              <a:rPr lang="en-US" sz="2000" b="1" dirty="0"/>
              <a:t> </a:t>
            </a:r>
            <a:r>
              <a:rPr lang="en-US" sz="2000" dirty="0"/>
              <a:t>is a pair of connected virtual devices, known as the </a:t>
            </a:r>
            <a:r>
              <a:rPr lang="en-US" sz="2000" b="1" dirty="0"/>
              <a:t>master</a:t>
            </a:r>
            <a:r>
              <a:rPr lang="en-US" sz="2000" dirty="0"/>
              <a:t> and </a:t>
            </a:r>
            <a:r>
              <a:rPr lang="en-US" sz="2000" b="1" dirty="0"/>
              <a:t>slave</a:t>
            </a:r>
            <a:r>
              <a:rPr lang="en-US" sz="2000" dirty="0"/>
              <a:t>. This device pair provides an IPC channel allowing data to be transferred in both directions between the two devices.</a:t>
            </a:r>
          </a:p>
          <a:p>
            <a:r>
              <a:rPr lang="en-US" sz="2000" dirty="0"/>
              <a:t>The key point about a </a:t>
            </a:r>
            <a:r>
              <a:rPr lang="en-US" sz="2000" dirty="0" err="1"/>
              <a:t>pseudoterminal</a:t>
            </a:r>
            <a:r>
              <a:rPr lang="en-US" sz="2000" dirty="0"/>
              <a:t> is that the slave device provides an interface that behaves like a terminal, which makes it possible to connect a terminal-oriented program to the slave device and then use another program connected to the master device to drive the terminal-oriented program.</a:t>
            </a:r>
          </a:p>
          <a:p>
            <a:r>
              <a:rPr lang="en-US" sz="2000" dirty="0"/>
              <a:t>Pseudoterminals are used in a variety of applications, most notably in the implementation of terminal windows provided under an X Window System login and in applications providing network login services, such as </a:t>
            </a:r>
            <a:r>
              <a:rPr lang="en-US" sz="2000" b="1" dirty="0"/>
              <a:t>telnet</a:t>
            </a:r>
            <a:r>
              <a:rPr lang="en-US" sz="2000" dirty="0"/>
              <a:t> and </a:t>
            </a:r>
            <a:r>
              <a:rPr lang="en-US" sz="2000" b="1" dirty="0" err="1"/>
              <a:t>ssh</a:t>
            </a:r>
            <a:r>
              <a:rPr lang="en-US" sz="2000" dirty="0"/>
              <a:t>.</a:t>
            </a:r>
          </a:p>
        </p:txBody>
      </p:sp>
    </p:spTree>
    <p:extLst>
      <p:ext uri="{BB962C8B-B14F-4D97-AF65-F5344CB8AC3E}">
        <p14:creationId xmlns:p14="http://schemas.microsoft.com/office/powerpoint/2010/main" val="377015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Process scheduling</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lnSpcReduction="10000"/>
          </a:bodyPr>
          <a:lstStyle/>
          <a:p>
            <a:r>
              <a:rPr lang="en-US" sz="2600" dirty="0"/>
              <a:t>A computer has one or more central processing units (CPUs), which execute the instructions of programs. </a:t>
            </a:r>
          </a:p>
          <a:p>
            <a:r>
              <a:rPr lang="en-US" sz="2600" dirty="0"/>
              <a:t>Like other UNIX systems, Linux is a </a:t>
            </a:r>
            <a:r>
              <a:rPr lang="en-US" sz="2600" b="1" dirty="0"/>
              <a:t>preemptive multitasking </a:t>
            </a:r>
            <a:r>
              <a:rPr lang="en-US" sz="2600" dirty="0"/>
              <a:t>operating system.</a:t>
            </a:r>
          </a:p>
          <a:p>
            <a:r>
              <a:rPr lang="en-US" sz="2600" b="1" dirty="0"/>
              <a:t>Multitasking</a:t>
            </a:r>
            <a:r>
              <a:rPr lang="en-US" sz="2600" dirty="0"/>
              <a:t> means that multiple processes (i.e., running programs) can simultaneously reside in memory and each may receive use of the CPU(s). </a:t>
            </a:r>
          </a:p>
          <a:p>
            <a:r>
              <a:rPr lang="en-US" sz="2600" b="1" dirty="0"/>
              <a:t>Preemptive</a:t>
            </a:r>
            <a:r>
              <a:rPr lang="en-US" sz="2600" dirty="0"/>
              <a:t> means that the rules governing which processes receive use of the CPU and for how long are determined by the kernel process scheduler (rather than by the processes themselves).</a:t>
            </a:r>
          </a:p>
        </p:txBody>
      </p:sp>
    </p:spTree>
    <p:extLst>
      <p:ext uri="{BB962C8B-B14F-4D97-AF65-F5344CB8AC3E}">
        <p14:creationId xmlns:p14="http://schemas.microsoft.com/office/powerpoint/2010/main" val="332713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2.16 Date and Time</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Autofit/>
          </a:bodyPr>
          <a:lstStyle/>
          <a:p>
            <a:r>
              <a:rPr lang="en-US" sz="2400" dirty="0"/>
              <a:t>Two types of time are of interest to a process:</a:t>
            </a:r>
          </a:p>
          <a:p>
            <a:pPr lvl="1"/>
            <a:r>
              <a:rPr lang="en-US" sz="2000" dirty="0"/>
              <a:t>Real time is measured either from some standard point (calendar time) or from some fixed point, typically the start, in the life of a process (elapsed or wall clock)</a:t>
            </a:r>
          </a:p>
          <a:p>
            <a:pPr lvl="1"/>
            <a:r>
              <a:rPr lang="en-US" sz="2000" dirty="0"/>
              <a:t>Process time, also called CPU time, is the total amount of CPU time that a process has used since starting. CPU time is further divided into system CPU time, the time spent executing code in kernel mode (i.e., executing system calls and performing other kernel services on behalf of the process), and user CPU time, the time spent executing code in user mode (i.e., executing normal program code). </a:t>
            </a:r>
          </a:p>
          <a:p>
            <a:r>
              <a:rPr lang="en-US" sz="2400" dirty="0"/>
              <a:t>The time command displays the real time, the system CPU time, and user CPU time taken to execute the processes in a pipeline</a:t>
            </a:r>
          </a:p>
        </p:txBody>
      </p:sp>
    </p:spTree>
    <p:extLst>
      <p:ext uri="{BB962C8B-B14F-4D97-AF65-F5344CB8AC3E}">
        <p14:creationId xmlns:p14="http://schemas.microsoft.com/office/powerpoint/2010/main" val="3892448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Additional Resources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61052" cy="5256390"/>
          </a:xfrm>
        </p:spPr>
        <p:txBody>
          <a:bodyPr>
            <a:noAutofit/>
          </a:bodyPr>
          <a:lstStyle/>
          <a:p>
            <a:r>
              <a:rPr lang="en-US" sz="2400" dirty="0">
                <a:hlinkClick r:id="rId3"/>
              </a:rPr>
              <a:t>Five Things Linux Does Better Than Windows - YouTube</a:t>
            </a:r>
            <a:endParaRPr lang="en-US" sz="2400" dirty="0"/>
          </a:p>
        </p:txBody>
      </p:sp>
    </p:spTree>
    <p:extLst>
      <p:ext uri="{BB962C8B-B14F-4D97-AF65-F5344CB8AC3E}">
        <p14:creationId xmlns:p14="http://schemas.microsoft.com/office/powerpoint/2010/main" val="7315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Memory Management</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600" dirty="0"/>
              <a:t>While computer memories are enormous by the standards of a decade or two ago, the size of software has also correspondingly grown, so that physical memory (RAM) remains a limited resource that the kernel must share among processes in an equitable and efficient fashion. </a:t>
            </a:r>
          </a:p>
          <a:p>
            <a:r>
              <a:rPr lang="en-US" sz="2600" dirty="0"/>
              <a:t>Like most modern operating systems, Linux employs </a:t>
            </a:r>
            <a:r>
              <a:rPr lang="en-US" sz="2600" b="1" dirty="0"/>
              <a:t>virtual memory management</a:t>
            </a:r>
          </a:p>
        </p:txBody>
      </p:sp>
    </p:spTree>
    <p:extLst>
      <p:ext uri="{BB962C8B-B14F-4D97-AF65-F5344CB8AC3E}">
        <p14:creationId xmlns:p14="http://schemas.microsoft.com/office/powerpoint/2010/main" val="374214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File System</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5364748" cy="5135047"/>
          </a:xfrm>
        </p:spPr>
        <p:txBody>
          <a:bodyPr>
            <a:normAutofit/>
          </a:bodyPr>
          <a:lstStyle/>
          <a:p>
            <a:r>
              <a:rPr lang="en-US" sz="2600" dirty="0"/>
              <a:t>The kernel provides a file system on disk, allowing files to be created, retrieved, updated, deleted, and so on</a:t>
            </a:r>
          </a:p>
        </p:txBody>
      </p:sp>
      <p:pic>
        <p:nvPicPr>
          <p:cNvPr id="1026" name="Picture 2" descr="Linux Directory Structure (File System Structure) Explained with Examples">
            <a:extLst>
              <a:ext uri="{FF2B5EF4-FFF2-40B4-BE49-F238E27FC236}">
                <a16:creationId xmlns:a16="http://schemas.microsoft.com/office/drawing/2014/main" id="{6106E68D-21AB-A36B-8602-5A514804F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2839"/>
            <a:ext cx="4377529" cy="637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47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fontScale="90000"/>
          </a:bodyPr>
          <a:lstStyle/>
          <a:p>
            <a:r>
              <a:rPr lang="en-US" dirty="0"/>
              <a:t>Creation and termination of processes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600" dirty="0"/>
              <a:t>The kernel can load a new program into memory, providing it with the resources (e.g., CPU, memory, and access to files) that it needs in order to run. </a:t>
            </a:r>
          </a:p>
          <a:p>
            <a:r>
              <a:rPr lang="en-US" sz="2600" dirty="0"/>
              <a:t>Such an instance of a running program is termed a </a:t>
            </a:r>
            <a:r>
              <a:rPr lang="en-US" sz="2600" b="1" dirty="0"/>
              <a:t>process</a:t>
            </a:r>
            <a:r>
              <a:rPr lang="en-US" sz="2600" dirty="0"/>
              <a:t>. </a:t>
            </a:r>
          </a:p>
          <a:p>
            <a:r>
              <a:rPr lang="en-US" sz="2600" dirty="0"/>
              <a:t>Once a process has completed execution, the kernel ensures that the resources it uses are freed for subsequent reuse by later programs</a:t>
            </a:r>
          </a:p>
        </p:txBody>
      </p:sp>
    </p:spTree>
    <p:extLst>
      <p:ext uri="{BB962C8B-B14F-4D97-AF65-F5344CB8AC3E}">
        <p14:creationId xmlns:p14="http://schemas.microsoft.com/office/powerpoint/2010/main" val="417179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Access to devices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5129265" cy="5135047"/>
          </a:xfrm>
        </p:spPr>
        <p:txBody>
          <a:bodyPr>
            <a:normAutofit/>
          </a:bodyPr>
          <a:lstStyle/>
          <a:p>
            <a:r>
              <a:rPr lang="en-US" sz="2600" dirty="0"/>
              <a:t>The kernel provides programs with an interface that standardizes and simplifies access to devices, while at the same time arbitrating access by multiple processes to each device.</a:t>
            </a:r>
          </a:p>
          <a:p>
            <a:endParaRPr lang="en-US" sz="2600" dirty="0"/>
          </a:p>
        </p:txBody>
      </p:sp>
      <p:pic>
        <p:nvPicPr>
          <p:cNvPr id="2050" name="Picture 2" descr="Everything You Need to Know About Computer Hardware">
            <a:extLst>
              <a:ext uri="{FF2B5EF4-FFF2-40B4-BE49-F238E27FC236}">
                <a16:creationId xmlns:a16="http://schemas.microsoft.com/office/drawing/2014/main" id="{6DCCD983-89E3-414A-2339-3214BF763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086" y="1434765"/>
            <a:ext cx="5848067" cy="389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79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9922077" cy="1221926"/>
          </a:xfrm>
        </p:spPr>
        <p:txBody>
          <a:bodyPr>
            <a:normAutofit/>
          </a:bodyPr>
          <a:lstStyle/>
          <a:p>
            <a:r>
              <a:rPr lang="en-US" dirty="0"/>
              <a:t>Networking</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5059926" cy="5135047"/>
          </a:xfrm>
        </p:spPr>
        <p:txBody>
          <a:bodyPr>
            <a:normAutofit/>
          </a:bodyPr>
          <a:lstStyle/>
          <a:p>
            <a:r>
              <a:rPr lang="en-US" sz="2600" dirty="0"/>
              <a:t>The kernel transmits and receives network messages (</a:t>
            </a:r>
            <a:r>
              <a:rPr lang="en-US" sz="2600" b="1" dirty="0"/>
              <a:t>packets</a:t>
            </a:r>
            <a:r>
              <a:rPr lang="en-US" sz="2600" dirty="0"/>
              <a:t>) on behalf of user processes. This task includes routing of network packets to the target system</a:t>
            </a:r>
          </a:p>
        </p:txBody>
      </p:sp>
      <p:pic>
        <p:nvPicPr>
          <p:cNvPr id="3074" name="Picture 2" descr="A Brief History of the Internet and the World Wide Web - MBR Journal">
            <a:extLst>
              <a:ext uri="{FF2B5EF4-FFF2-40B4-BE49-F238E27FC236}">
                <a16:creationId xmlns:a16="http://schemas.microsoft.com/office/drawing/2014/main" id="{E2F79120-5DB3-CE21-CA99-BE9B912C6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218" y="1191754"/>
            <a:ext cx="6348315" cy="357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719017"/>
      </p:ext>
    </p:extLst>
  </p:cSld>
  <p:clrMapOvr>
    <a:masterClrMapping/>
  </p:clrMapOvr>
</p:sld>
</file>

<file path=ppt/theme/theme1.xml><?xml version="1.0" encoding="utf-8"?>
<a:theme xmlns:a="http://schemas.openxmlformats.org/drawingml/2006/main" name="DylanVTI">
  <a:themeElements>
    <a:clrScheme name="AnalogousFromRegularSeedRightStep">
      <a:dk1>
        <a:srgbClr val="000000"/>
      </a:dk1>
      <a:lt1>
        <a:srgbClr val="FFFFFF"/>
      </a:lt1>
      <a:dk2>
        <a:srgbClr val="321C1C"/>
      </a:dk2>
      <a:lt2>
        <a:srgbClr val="F0F1F3"/>
      </a:lt2>
      <a:accent1>
        <a:srgbClr val="BA9E42"/>
      </a:accent1>
      <a:accent2>
        <a:srgbClr val="95AB32"/>
      </a:accent2>
      <a:accent3>
        <a:srgbClr val="6DB23F"/>
      </a:accent3>
      <a:accent4>
        <a:srgbClr val="35B738"/>
      </a:accent4>
      <a:accent5>
        <a:srgbClr val="41B674"/>
      </a:accent5>
      <a:accent6>
        <a:srgbClr val="34B2A0"/>
      </a:accent6>
      <a:hlink>
        <a:srgbClr val="4C67C3"/>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3653</Words>
  <Application>Microsoft Office PowerPoint</Application>
  <PresentationFormat>Widescreen</PresentationFormat>
  <Paragraphs>196</Paragraphs>
  <Slides>41</Slides>
  <Notes>40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DylanVTI</vt:lpstr>
      <vt:lpstr>UNIX Programming</vt:lpstr>
      <vt:lpstr>2.1 The Core Operating System: The Kernel</vt:lpstr>
      <vt:lpstr>2.1 The Core Operating System: The Kernel</vt:lpstr>
      <vt:lpstr>Process scheduling</vt:lpstr>
      <vt:lpstr>Memory Management</vt:lpstr>
      <vt:lpstr>File System</vt:lpstr>
      <vt:lpstr>Creation and termination of processes</vt:lpstr>
      <vt:lpstr>Access to devices</vt:lpstr>
      <vt:lpstr>Networking</vt:lpstr>
      <vt:lpstr>Provision of a system call application programming interface (API)</vt:lpstr>
      <vt:lpstr>2.2 The Shell</vt:lpstr>
      <vt:lpstr>2.2 The Shell</vt:lpstr>
      <vt:lpstr>PowerPoint Presentation</vt:lpstr>
      <vt:lpstr>2.2 The Shell</vt:lpstr>
      <vt:lpstr>PowerPoint Presentation</vt:lpstr>
      <vt:lpstr>2.2 The Shell</vt:lpstr>
      <vt:lpstr>2.2 The Shell</vt:lpstr>
      <vt:lpstr>PowerPoint Presentation</vt:lpstr>
      <vt:lpstr>2.3 Users and Groups</vt:lpstr>
      <vt:lpstr>2.3 Users and Groups</vt:lpstr>
      <vt:lpstr>Superuser</vt:lpstr>
      <vt:lpstr>2.4 Single Directory Hierarchy, Directories, Links, and Files</vt:lpstr>
      <vt:lpstr>PowerPoint Presentation</vt:lpstr>
      <vt:lpstr>2.4 Single Directory Hierarchy, Directories, Links, and Files</vt:lpstr>
      <vt:lpstr>2.4 Single Directory Hierarchy, Directories, Links, and Files</vt:lpstr>
      <vt:lpstr>2.4 Single Directory Hierarchy, Directories, Links, and Files</vt:lpstr>
      <vt:lpstr>2.5 File I/O Model</vt:lpstr>
      <vt:lpstr>2.4 Single Directory Hierarchy, Directories, Links, and Files</vt:lpstr>
      <vt:lpstr>2.6 Programs</vt:lpstr>
      <vt:lpstr>2.7 Processes</vt:lpstr>
      <vt:lpstr>2.8 Memory Mappings</vt:lpstr>
      <vt:lpstr>2.9 Static and Shared Libraries</vt:lpstr>
      <vt:lpstr>2.10 Interprocess Communication and Synchronization</vt:lpstr>
      <vt:lpstr>2.10 Interprocess Communication and Synchronization</vt:lpstr>
      <vt:lpstr>2.11 Signals</vt:lpstr>
      <vt:lpstr>2.12 Threads</vt:lpstr>
      <vt:lpstr>2.13 Process Groups and Shell Job Control</vt:lpstr>
      <vt:lpstr>2.14 Sessions, Controlling Terminals, and Controlling Processes</vt:lpstr>
      <vt:lpstr>2.15 Pseudoterminals</vt:lpstr>
      <vt:lpstr>2.16 Date and Time</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Programming</dc:title>
  <dc:creator>Boloz, Patrik</dc:creator>
  <cp:lastModifiedBy>Boloz, Patrik</cp:lastModifiedBy>
  <cp:revision>5</cp:revision>
  <dcterms:created xsi:type="dcterms:W3CDTF">2023-08-17T22:22:50Z</dcterms:created>
  <dcterms:modified xsi:type="dcterms:W3CDTF">2023-08-24T18:37:19Z</dcterms:modified>
</cp:coreProperties>
</file>