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82"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1BD95-6A1A-4D0E-A2DD-A1D4F0A914EC}" type="datetimeFigureOut">
              <a:rPr lang="en-US" smtClean="0"/>
              <a:t>8/22/2023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E3A29-EFB0-4421-BEA9-44DB2C599E0C}" type="slidenum">
              <a:rPr lang="en-US" smtClean="0"/>
              <a:t>‹#›</a:t>
            </a:fld>
            <a:endParaRPr lang="en-US"/>
          </a:p>
        </p:txBody>
      </p:sp>
    </p:spTree>
    <p:extLst>
      <p:ext uri="{BB962C8B-B14F-4D97-AF65-F5344CB8AC3E}">
        <p14:creationId xmlns:p14="http://schemas.microsoft.com/office/powerpoint/2010/main" val="103240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a:t>
            </a:fld>
            <a:endParaRPr lang="en-US"/>
          </a:p>
        </p:txBody>
      </p:sp>
    </p:spTree>
    <p:extLst>
      <p:ext uri="{BB962C8B-B14F-4D97-AF65-F5344CB8AC3E}">
        <p14:creationId xmlns:p14="http://schemas.microsoft.com/office/powerpoint/2010/main" val="2045906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11</a:t>
            </a:fld>
            <a:endParaRPr lang="en-US"/>
          </a:p>
        </p:txBody>
      </p:sp>
    </p:spTree>
    <p:extLst>
      <p:ext uri="{BB962C8B-B14F-4D97-AF65-F5344CB8AC3E}">
        <p14:creationId xmlns:p14="http://schemas.microsoft.com/office/powerpoint/2010/main" val="714513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12</a:t>
            </a:fld>
            <a:endParaRPr lang="en-US"/>
          </a:p>
        </p:txBody>
      </p:sp>
    </p:spTree>
    <p:extLst>
      <p:ext uri="{BB962C8B-B14F-4D97-AF65-F5344CB8AC3E}">
        <p14:creationId xmlns:p14="http://schemas.microsoft.com/office/powerpoint/2010/main" val="3788814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13</a:t>
            </a:fld>
            <a:endParaRPr lang="en-US"/>
          </a:p>
        </p:txBody>
      </p:sp>
    </p:spTree>
    <p:extLst>
      <p:ext uri="{BB962C8B-B14F-4D97-AF65-F5344CB8AC3E}">
        <p14:creationId xmlns:p14="http://schemas.microsoft.com/office/powerpoint/2010/main" val="72298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14</a:t>
            </a:fld>
            <a:endParaRPr lang="en-US"/>
          </a:p>
        </p:txBody>
      </p:sp>
    </p:spTree>
    <p:extLst>
      <p:ext uri="{BB962C8B-B14F-4D97-AF65-F5344CB8AC3E}">
        <p14:creationId xmlns:p14="http://schemas.microsoft.com/office/powerpoint/2010/main" val="2371211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15</a:t>
            </a:fld>
            <a:endParaRPr lang="en-US"/>
          </a:p>
        </p:txBody>
      </p:sp>
    </p:spTree>
    <p:extLst>
      <p:ext uri="{BB962C8B-B14F-4D97-AF65-F5344CB8AC3E}">
        <p14:creationId xmlns:p14="http://schemas.microsoft.com/office/powerpoint/2010/main" val="1384035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16</a:t>
            </a:fld>
            <a:endParaRPr lang="en-US"/>
          </a:p>
        </p:txBody>
      </p:sp>
    </p:spTree>
    <p:extLst>
      <p:ext uri="{BB962C8B-B14F-4D97-AF65-F5344CB8AC3E}">
        <p14:creationId xmlns:p14="http://schemas.microsoft.com/office/powerpoint/2010/main" val="3965105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17</a:t>
            </a:fld>
            <a:endParaRPr lang="en-US"/>
          </a:p>
        </p:txBody>
      </p:sp>
    </p:spTree>
    <p:extLst>
      <p:ext uri="{BB962C8B-B14F-4D97-AF65-F5344CB8AC3E}">
        <p14:creationId xmlns:p14="http://schemas.microsoft.com/office/powerpoint/2010/main" val="3855675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18</a:t>
            </a:fld>
            <a:endParaRPr lang="en-US"/>
          </a:p>
        </p:txBody>
      </p:sp>
    </p:spTree>
    <p:extLst>
      <p:ext uri="{BB962C8B-B14F-4D97-AF65-F5344CB8AC3E}">
        <p14:creationId xmlns:p14="http://schemas.microsoft.com/office/powerpoint/2010/main" val="1071400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19</a:t>
            </a:fld>
            <a:endParaRPr lang="en-US"/>
          </a:p>
        </p:txBody>
      </p:sp>
    </p:spTree>
    <p:extLst>
      <p:ext uri="{BB962C8B-B14F-4D97-AF65-F5344CB8AC3E}">
        <p14:creationId xmlns:p14="http://schemas.microsoft.com/office/powerpoint/2010/main" val="3715155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20</a:t>
            </a:fld>
            <a:endParaRPr lang="en-US"/>
          </a:p>
        </p:txBody>
      </p:sp>
    </p:spTree>
    <p:extLst>
      <p:ext uri="{BB962C8B-B14F-4D97-AF65-F5344CB8AC3E}">
        <p14:creationId xmlns:p14="http://schemas.microsoft.com/office/powerpoint/2010/main" val="2750017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3</a:t>
            </a:fld>
            <a:endParaRPr lang="en-US"/>
          </a:p>
        </p:txBody>
      </p:sp>
    </p:spTree>
    <p:extLst>
      <p:ext uri="{BB962C8B-B14F-4D97-AF65-F5344CB8AC3E}">
        <p14:creationId xmlns:p14="http://schemas.microsoft.com/office/powerpoint/2010/main" val="3413708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21</a:t>
            </a:fld>
            <a:endParaRPr lang="en-US"/>
          </a:p>
        </p:txBody>
      </p:sp>
    </p:spTree>
    <p:extLst>
      <p:ext uri="{BB962C8B-B14F-4D97-AF65-F5344CB8AC3E}">
        <p14:creationId xmlns:p14="http://schemas.microsoft.com/office/powerpoint/2010/main" val="3603541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22</a:t>
            </a:fld>
            <a:endParaRPr lang="en-US"/>
          </a:p>
        </p:txBody>
      </p:sp>
    </p:spTree>
    <p:extLst>
      <p:ext uri="{BB962C8B-B14F-4D97-AF65-F5344CB8AC3E}">
        <p14:creationId xmlns:p14="http://schemas.microsoft.com/office/powerpoint/2010/main" val="1169208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23</a:t>
            </a:fld>
            <a:endParaRPr lang="en-US"/>
          </a:p>
        </p:txBody>
      </p:sp>
    </p:spTree>
    <p:extLst>
      <p:ext uri="{BB962C8B-B14F-4D97-AF65-F5344CB8AC3E}">
        <p14:creationId xmlns:p14="http://schemas.microsoft.com/office/powerpoint/2010/main" val="2483918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24</a:t>
            </a:fld>
            <a:endParaRPr lang="en-US"/>
          </a:p>
        </p:txBody>
      </p:sp>
    </p:spTree>
    <p:extLst>
      <p:ext uri="{BB962C8B-B14F-4D97-AF65-F5344CB8AC3E}">
        <p14:creationId xmlns:p14="http://schemas.microsoft.com/office/powerpoint/2010/main" val="16444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4</a:t>
            </a:fld>
            <a:endParaRPr lang="en-US"/>
          </a:p>
        </p:txBody>
      </p:sp>
    </p:spTree>
    <p:extLst>
      <p:ext uri="{BB962C8B-B14F-4D97-AF65-F5344CB8AC3E}">
        <p14:creationId xmlns:p14="http://schemas.microsoft.com/office/powerpoint/2010/main" val="1932886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5</a:t>
            </a:fld>
            <a:endParaRPr lang="en-US"/>
          </a:p>
        </p:txBody>
      </p:sp>
    </p:spTree>
    <p:extLst>
      <p:ext uri="{BB962C8B-B14F-4D97-AF65-F5344CB8AC3E}">
        <p14:creationId xmlns:p14="http://schemas.microsoft.com/office/powerpoint/2010/main" val="746905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6</a:t>
            </a:fld>
            <a:endParaRPr lang="en-US"/>
          </a:p>
        </p:txBody>
      </p:sp>
    </p:spTree>
    <p:extLst>
      <p:ext uri="{BB962C8B-B14F-4D97-AF65-F5344CB8AC3E}">
        <p14:creationId xmlns:p14="http://schemas.microsoft.com/office/powerpoint/2010/main" val="257846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7</a:t>
            </a:fld>
            <a:endParaRPr lang="en-US"/>
          </a:p>
        </p:txBody>
      </p:sp>
    </p:spTree>
    <p:extLst>
      <p:ext uri="{BB962C8B-B14F-4D97-AF65-F5344CB8AC3E}">
        <p14:creationId xmlns:p14="http://schemas.microsoft.com/office/powerpoint/2010/main" val="62278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8</a:t>
            </a:fld>
            <a:endParaRPr lang="en-US"/>
          </a:p>
        </p:txBody>
      </p:sp>
    </p:spTree>
    <p:extLst>
      <p:ext uri="{BB962C8B-B14F-4D97-AF65-F5344CB8AC3E}">
        <p14:creationId xmlns:p14="http://schemas.microsoft.com/office/powerpoint/2010/main" val="827138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9</a:t>
            </a:fld>
            <a:endParaRPr lang="en-US"/>
          </a:p>
        </p:txBody>
      </p:sp>
    </p:spTree>
    <p:extLst>
      <p:ext uri="{BB962C8B-B14F-4D97-AF65-F5344CB8AC3E}">
        <p14:creationId xmlns:p14="http://schemas.microsoft.com/office/powerpoint/2010/main" val="3183111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EE3A29-EFB0-4421-BEA9-44DB2C599E0C}" type="slidenum">
              <a:rPr lang="en-US" smtClean="0"/>
              <a:t>10</a:t>
            </a:fld>
            <a:endParaRPr lang="en-US"/>
          </a:p>
        </p:txBody>
      </p:sp>
    </p:spTree>
    <p:extLst>
      <p:ext uri="{BB962C8B-B14F-4D97-AF65-F5344CB8AC3E}">
        <p14:creationId xmlns:p14="http://schemas.microsoft.com/office/powerpoint/2010/main" val="658896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8/22/2023</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4040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8/22/2023</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3698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8/22/2023</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30339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8/22/2023</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10166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8/22/2023</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6781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8/22/2023</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69679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8/22/2023</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45353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8/22/2023</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9242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8/22/2023</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07593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8/22/2023</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8915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8/22/2023</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516420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8/22/2023</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573297399"/>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HbgzrKJvDRw"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880664-C766-36C9-4246-D76A957DB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34AC8-4561-E012-F8C5-28BFF36D72C1}"/>
              </a:ext>
            </a:extLst>
          </p:cNvPr>
          <p:cNvSpPr>
            <a:spLocks noGrp="1"/>
          </p:cNvSpPr>
          <p:nvPr>
            <p:ph type="ctrTitle"/>
          </p:nvPr>
        </p:nvSpPr>
        <p:spPr>
          <a:xfrm>
            <a:off x="308386" y="741203"/>
            <a:ext cx="6816313" cy="1669185"/>
          </a:xfrm>
        </p:spPr>
        <p:txBody>
          <a:bodyPr anchor="t">
            <a:normAutofit/>
          </a:bodyPr>
          <a:lstStyle/>
          <a:p>
            <a:r>
              <a:rPr lang="en-US" sz="4800"/>
              <a:t>UNIX Programming</a:t>
            </a:r>
          </a:p>
        </p:txBody>
      </p:sp>
      <p:sp>
        <p:nvSpPr>
          <p:cNvPr id="3" name="Subtitle 2">
            <a:extLst>
              <a:ext uri="{FF2B5EF4-FFF2-40B4-BE49-F238E27FC236}">
                <a16:creationId xmlns:a16="http://schemas.microsoft.com/office/drawing/2014/main" id="{F0B06BAA-F35B-BE8C-ADD0-F31AEE2C600C}"/>
              </a:ext>
            </a:extLst>
          </p:cNvPr>
          <p:cNvSpPr>
            <a:spLocks noGrp="1"/>
          </p:cNvSpPr>
          <p:nvPr>
            <p:ph type="subTitle" idx="1"/>
          </p:nvPr>
        </p:nvSpPr>
        <p:spPr>
          <a:xfrm>
            <a:off x="8115300" y="742472"/>
            <a:ext cx="3664693" cy="1656696"/>
          </a:xfrm>
        </p:spPr>
        <p:txBody>
          <a:bodyPr anchor="t">
            <a:normAutofit/>
          </a:bodyPr>
          <a:lstStyle/>
          <a:p>
            <a:r>
              <a:rPr lang="en-US" dirty="0"/>
              <a:t>Chapter 3 – System Programming Concepts</a:t>
            </a:r>
          </a:p>
        </p:txBody>
      </p:sp>
      <p:pic>
        <p:nvPicPr>
          <p:cNvPr id="4" name="Picture 3">
            <a:extLst>
              <a:ext uri="{FF2B5EF4-FFF2-40B4-BE49-F238E27FC236}">
                <a16:creationId xmlns:a16="http://schemas.microsoft.com/office/drawing/2014/main" id="{9540C3CB-D4C9-FE7D-14C7-CEB8002CE964}"/>
              </a:ext>
            </a:extLst>
          </p:cNvPr>
          <p:cNvPicPr>
            <a:picLocks noChangeAspect="1"/>
          </p:cNvPicPr>
          <p:nvPr/>
        </p:nvPicPr>
        <p:blipFill rotWithShape="1">
          <a:blip r:embed="rId2"/>
          <a:srcRect t="39426" b="14419"/>
          <a:stretch/>
        </p:blipFill>
        <p:spPr>
          <a:xfrm>
            <a:off x="20" y="2876718"/>
            <a:ext cx="12191980" cy="3981282"/>
          </a:xfrm>
          <a:custGeom>
            <a:avLst/>
            <a:gdLst/>
            <a:ahLst/>
            <a:cxnLst/>
            <a:rect l="l" t="t" r="r" b="b"/>
            <a:pathLst>
              <a:path w="12192000" h="3981282">
                <a:moveTo>
                  <a:pt x="678294" y="0"/>
                </a:moveTo>
                <a:lnTo>
                  <a:pt x="6008445" y="0"/>
                </a:lnTo>
                <a:lnTo>
                  <a:pt x="6183555" y="0"/>
                </a:lnTo>
                <a:lnTo>
                  <a:pt x="11513705" y="0"/>
                </a:lnTo>
                <a:cubicBezTo>
                  <a:pt x="11888317" y="0"/>
                  <a:pt x="12192000" y="304240"/>
                  <a:pt x="12192000" y="679539"/>
                </a:cubicBezTo>
                <a:lnTo>
                  <a:pt x="12192000" y="3981282"/>
                </a:lnTo>
                <a:lnTo>
                  <a:pt x="0" y="3981282"/>
                </a:lnTo>
                <a:lnTo>
                  <a:pt x="0" y="679539"/>
                </a:lnTo>
                <a:cubicBezTo>
                  <a:pt x="0" y="304240"/>
                  <a:pt x="303682" y="0"/>
                  <a:pt x="678294" y="0"/>
                </a:cubicBezTo>
                <a:close/>
              </a:path>
            </a:pathLst>
          </a:custGeom>
        </p:spPr>
      </p:pic>
    </p:spTree>
    <p:extLst>
      <p:ext uri="{BB962C8B-B14F-4D97-AF65-F5344CB8AC3E}">
        <p14:creationId xmlns:p14="http://schemas.microsoft.com/office/powerpoint/2010/main" val="137425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fontScale="90000"/>
          </a:bodyPr>
          <a:lstStyle/>
          <a:p>
            <a:r>
              <a:rPr lang="en-US" dirty="0"/>
              <a:t>3.4 Handling Errors from System Calls and Library Functions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800" dirty="0"/>
              <a:t>Almost every system call and library function returns some type of status value indicating whether the call succeeded or failed. This status value should </a:t>
            </a:r>
            <a:r>
              <a:rPr lang="en-US" sz="2800" b="1" dirty="0"/>
              <a:t>always</a:t>
            </a:r>
            <a:r>
              <a:rPr lang="en-US" sz="2800" dirty="0"/>
              <a:t> be checked to see whether the call succeeded. </a:t>
            </a:r>
          </a:p>
          <a:p>
            <a:r>
              <a:rPr lang="en-US" sz="2800" dirty="0"/>
              <a:t>If it did not, then appropriate action should be taken—at the very least, the program should display an error message warning that something unexpected occurred.</a:t>
            </a:r>
          </a:p>
        </p:txBody>
      </p:sp>
    </p:spTree>
    <p:extLst>
      <p:ext uri="{BB962C8B-B14F-4D97-AF65-F5344CB8AC3E}">
        <p14:creationId xmlns:p14="http://schemas.microsoft.com/office/powerpoint/2010/main" val="311861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Handling system call errors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800" dirty="0"/>
              <a:t>The manual page for each system call documents the possible return values of the call, showing which value(s) indicate an error. Usually, an error is indicated by a return of –1. Thus, a system call can be checked with code such as the following:</a:t>
            </a:r>
          </a:p>
        </p:txBody>
      </p:sp>
      <p:pic>
        <p:nvPicPr>
          <p:cNvPr id="5" name="Picture 4">
            <a:extLst>
              <a:ext uri="{FF2B5EF4-FFF2-40B4-BE49-F238E27FC236}">
                <a16:creationId xmlns:a16="http://schemas.microsoft.com/office/drawing/2014/main" id="{339EBE1D-A537-4E81-99E4-E374F3C3AE6C}"/>
              </a:ext>
            </a:extLst>
          </p:cNvPr>
          <p:cNvPicPr>
            <a:picLocks noChangeAspect="1"/>
          </p:cNvPicPr>
          <p:nvPr/>
        </p:nvPicPr>
        <p:blipFill>
          <a:blip r:embed="rId3"/>
          <a:stretch>
            <a:fillRect/>
          </a:stretch>
        </p:blipFill>
        <p:spPr>
          <a:xfrm>
            <a:off x="1059976" y="3528379"/>
            <a:ext cx="10435988" cy="1839186"/>
          </a:xfrm>
          <a:prstGeom prst="rect">
            <a:avLst/>
          </a:prstGeom>
        </p:spPr>
      </p:pic>
      <p:pic>
        <p:nvPicPr>
          <p:cNvPr id="7" name="Picture 6">
            <a:extLst>
              <a:ext uri="{FF2B5EF4-FFF2-40B4-BE49-F238E27FC236}">
                <a16:creationId xmlns:a16="http://schemas.microsoft.com/office/drawing/2014/main" id="{B64CEBEC-1962-43F1-55E0-4DD4C4F4E89D}"/>
              </a:ext>
            </a:extLst>
          </p:cNvPr>
          <p:cNvPicPr>
            <a:picLocks noChangeAspect="1"/>
          </p:cNvPicPr>
          <p:nvPr/>
        </p:nvPicPr>
        <p:blipFill>
          <a:blip r:embed="rId4"/>
          <a:stretch>
            <a:fillRect/>
          </a:stretch>
        </p:blipFill>
        <p:spPr>
          <a:xfrm>
            <a:off x="1059976" y="5312640"/>
            <a:ext cx="10426424" cy="1183693"/>
          </a:xfrm>
          <a:prstGeom prst="rect">
            <a:avLst/>
          </a:prstGeom>
        </p:spPr>
      </p:pic>
    </p:spTree>
    <p:extLst>
      <p:ext uri="{BB962C8B-B14F-4D97-AF65-F5344CB8AC3E}">
        <p14:creationId xmlns:p14="http://schemas.microsoft.com/office/powerpoint/2010/main" val="405731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Handling system call errors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2595529"/>
          </a:xfrm>
        </p:spPr>
        <p:txBody>
          <a:bodyPr>
            <a:normAutofit fontScale="85000" lnSpcReduction="10000"/>
          </a:bodyPr>
          <a:lstStyle/>
          <a:p>
            <a:r>
              <a:rPr lang="en-US" sz="2800" dirty="0"/>
              <a:t>When a system call fails, it sets the global integer variable </a:t>
            </a:r>
            <a:r>
              <a:rPr lang="en-US" sz="2800" i="1" dirty="0" err="1"/>
              <a:t>errno</a:t>
            </a:r>
            <a:r>
              <a:rPr lang="en-US" sz="2800" dirty="0"/>
              <a:t> to a positive value that identifies the specific error. Including the </a:t>
            </a:r>
            <a:r>
              <a:rPr lang="en-US" sz="2800" i="1" dirty="0"/>
              <a:t>&lt;</a:t>
            </a:r>
            <a:r>
              <a:rPr lang="en-US" sz="2800" i="1" dirty="0" err="1"/>
              <a:t>errno.h</a:t>
            </a:r>
            <a:r>
              <a:rPr lang="en-US" sz="2800" i="1" dirty="0"/>
              <a:t>&gt; </a:t>
            </a:r>
            <a:r>
              <a:rPr lang="en-US" sz="2800" dirty="0"/>
              <a:t>header file provides a declaration of </a:t>
            </a:r>
            <a:r>
              <a:rPr lang="en-US" sz="2800" i="1" dirty="0" err="1"/>
              <a:t>errno</a:t>
            </a:r>
            <a:r>
              <a:rPr lang="en-US" sz="2800" dirty="0"/>
              <a:t>, as well as a set of constants for the various error numbers</a:t>
            </a:r>
          </a:p>
          <a:p>
            <a:r>
              <a:rPr lang="en-US" sz="2800" dirty="0"/>
              <a:t>Here is a simple example of the use of </a:t>
            </a:r>
            <a:r>
              <a:rPr lang="en-US" sz="2800" i="1" dirty="0" err="1"/>
              <a:t>errno</a:t>
            </a:r>
            <a:r>
              <a:rPr lang="en-US" sz="2800" dirty="0"/>
              <a:t> to diagnose a system call error:</a:t>
            </a:r>
          </a:p>
        </p:txBody>
      </p:sp>
      <p:pic>
        <p:nvPicPr>
          <p:cNvPr id="6" name="Picture 5">
            <a:extLst>
              <a:ext uri="{FF2B5EF4-FFF2-40B4-BE49-F238E27FC236}">
                <a16:creationId xmlns:a16="http://schemas.microsoft.com/office/drawing/2014/main" id="{F872B46D-78F1-7B0B-9404-AAC821E7EDE1}"/>
              </a:ext>
            </a:extLst>
          </p:cNvPr>
          <p:cNvPicPr>
            <a:picLocks noChangeAspect="1"/>
          </p:cNvPicPr>
          <p:nvPr/>
        </p:nvPicPr>
        <p:blipFill>
          <a:blip r:embed="rId3"/>
          <a:stretch>
            <a:fillRect/>
          </a:stretch>
        </p:blipFill>
        <p:spPr>
          <a:xfrm>
            <a:off x="1389025" y="3631871"/>
            <a:ext cx="9413949" cy="3060081"/>
          </a:xfrm>
          <a:prstGeom prst="rect">
            <a:avLst/>
          </a:prstGeom>
        </p:spPr>
      </p:pic>
    </p:spTree>
    <p:extLst>
      <p:ext uri="{BB962C8B-B14F-4D97-AF65-F5344CB8AC3E}">
        <p14:creationId xmlns:p14="http://schemas.microsoft.com/office/powerpoint/2010/main" val="3273409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Handling system call errors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78384"/>
          </a:xfrm>
        </p:spPr>
        <p:txBody>
          <a:bodyPr>
            <a:normAutofit/>
          </a:bodyPr>
          <a:lstStyle/>
          <a:p>
            <a:r>
              <a:rPr lang="en-US" sz="2800" dirty="0"/>
              <a:t>Successful system calls and library functions never reset </a:t>
            </a:r>
            <a:r>
              <a:rPr lang="en-US" sz="2800" dirty="0" err="1"/>
              <a:t>errno</a:t>
            </a:r>
            <a:r>
              <a:rPr lang="en-US" sz="2800" dirty="0"/>
              <a:t> to 0, so this variable may have a nonzero value as a consequence of an error from a previous call. Therefore, when checking for an error, we should always first check if the function return value indicates an error, and only then examine </a:t>
            </a:r>
            <a:r>
              <a:rPr lang="en-US" sz="2800" i="1" dirty="0" err="1"/>
              <a:t>errno</a:t>
            </a:r>
            <a:r>
              <a:rPr lang="en-US" sz="2800" dirty="0"/>
              <a:t> to determine the cause of the error.</a:t>
            </a:r>
          </a:p>
          <a:p>
            <a:r>
              <a:rPr lang="en-US" sz="2800" dirty="0"/>
              <a:t>A common course of action after a failed system call is to print an error message based on the </a:t>
            </a:r>
            <a:r>
              <a:rPr lang="en-US" sz="2800" i="1" dirty="0" err="1"/>
              <a:t>errno</a:t>
            </a:r>
            <a:r>
              <a:rPr lang="en-US" sz="2800" dirty="0"/>
              <a:t> value. The </a:t>
            </a:r>
            <a:r>
              <a:rPr lang="en-US" sz="2800" i="1" dirty="0" err="1"/>
              <a:t>perror</a:t>
            </a:r>
            <a:r>
              <a:rPr lang="en-US" sz="2800" i="1" dirty="0"/>
              <a:t>() </a:t>
            </a:r>
            <a:r>
              <a:rPr lang="en-US" sz="2800" dirty="0"/>
              <a:t>and </a:t>
            </a:r>
            <a:r>
              <a:rPr lang="en-US" sz="2800" i="1" dirty="0" err="1"/>
              <a:t>strerror</a:t>
            </a:r>
            <a:r>
              <a:rPr lang="en-US" sz="2800" i="1" dirty="0"/>
              <a:t>() </a:t>
            </a:r>
            <a:r>
              <a:rPr lang="en-US" sz="2800" dirty="0"/>
              <a:t>library functions are provided for this purpose</a:t>
            </a:r>
          </a:p>
        </p:txBody>
      </p:sp>
    </p:spTree>
    <p:extLst>
      <p:ext uri="{BB962C8B-B14F-4D97-AF65-F5344CB8AC3E}">
        <p14:creationId xmlns:p14="http://schemas.microsoft.com/office/powerpoint/2010/main" val="280167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Handling system call errors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66777"/>
            <a:ext cx="11361052" cy="5178384"/>
          </a:xfrm>
        </p:spPr>
        <p:txBody>
          <a:bodyPr>
            <a:normAutofit/>
          </a:bodyPr>
          <a:lstStyle/>
          <a:p>
            <a:r>
              <a:rPr lang="en-US" sz="2800"/>
              <a:t>The </a:t>
            </a:r>
            <a:r>
              <a:rPr lang="en-US" sz="2800" i="1"/>
              <a:t>perror() </a:t>
            </a:r>
            <a:r>
              <a:rPr lang="en-US" sz="2800"/>
              <a:t>function prints the string pointed to by its msg argument, followed by a message corresponding to the current value of </a:t>
            </a:r>
            <a:r>
              <a:rPr lang="en-US" sz="2800" i="1"/>
              <a:t>errno.</a:t>
            </a:r>
          </a:p>
          <a:p>
            <a:r>
              <a:rPr lang="en-US" sz="2800"/>
              <a:t>A simple way of handling errors from system calls would be as follows:</a:t>
            </a:r>
            <a:endParaRPr lang="en-US" sz="2800" dirty="0"/>
          </a:p>
        </p:txBody>
      </p:sp>
      <p:pic>
        <p:nvPicPr>
          <p:cNvPr id="5" name="Picture 4">
            <a:extLst>
              <a:ext uri="{FF2B5EF4-FFF2-40B4-BE49-F238E27FC236}">
                <a16:creationId xmlns:a16="http://schemas.microsoft.com/office/drawing/2014/main" id="{319FDF07-AC52-7172-85AF-EBD075E80D30}"/>
              </a:ext>
            </a:extLst>
          </p:cNvPr>
          <p:cNvPicPr>
            <a:picLocks noChangeAspect="1"/>
          </p:cNvPicPr>
          <p:nvPr/>
        </p:nvPicPr>
        <p:blipFill>
          <a:blip r:embed="rId3"/>
          <a:stretch>
            <a:fillRect/>
          </a:stretch>
        </p:blipFill>
        <p:spPr>
          <a:xfrm>
            <a:off x="2597574" y="3915407"/>
            <a:ext cx="6754168" cy="2572109"/>
          </a:xfrm>
          <a:prstGeom prst="rect">
            <a:avLst/>
          </a:prstGeom>
        </p:spPr>
      </p:pic>
    </p:spTree>
    <p:extLst>
      <p:ext uri="{BB962C8B-B14F-4D97-AF65-F5344CB8AC3E}">
        <p14:creationId xmlns:p14="http://schemas.microsoft.com/office/powerpoint/2010/main" val="4088765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Handling system call errors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66777"/>
            <a:ext cx="11361052" cy="5178384"/>
          </a:xfrm>
        </p:spPr>
        <p:txBody>
          <a:bodyPr>
            <a:normAutofit/>
          </a:bodyPr>
          <a:lstStyle/>
          <a:p>
            <a:r>
              <a:rPr lang="en-US" sz="2800" dirty="0"/>
              <a:t>The </a:t>
            </a:r>
            <a:r>
              <a:rPr lang="en-US" sz="2800" i="1" dirty="0" err="1"/>
              <a:t>strerror</a:t>
            </a:r>
            <a:r>
              <a:rPr lang="en-US" sz="2800" i="1" dirty="0"/>
              <a:t>() </a:t>
            </a:r>
            <a:r>
              <a:rPr lang="en-US" sz="2800" dirty="0"/>
              <a:t>function returns the error string corresponding to the error number given in its </a:t>
            </a:r>
            <a:r>
              <a:rPr lang="en-US" sz="2800" i="1" dirty="0" err="1"/>
              <a:t>errnum</a:t>
            </a:r>
            <a:r>
              <a:rPr lang="en-US" sz="2800" dirty="0"/>
              <a:t> argument</a:t>
            </a:r>
          </a:p>
          <a:p>
            <a:r>
              <a:rPr lang="en-US" sz="2800" dirty="0"/>
              <a:t>The string returned by </a:t>
            </a:r>
            <a:r>
              <a:rPr lang="en-US" sz="2800" i="1" dirty="0" err="1"/>
              <a:t>strerror</a:t>
            </a:r>
            <a:r>
              <a:rPr lang="en-US" sz="2800" i="1" dirty="0"/>
              <a:t>() </a:t>
            </a:r>
            <a:r>
              <a:rPr lang="en-US" sz="2800" dirty="0"/>
              <a:t>may be statically allocated, which means that it could be overwritten by subsequent calls to </a:t>
            </a:r>
            <a:r>
              <a:rPr lang="en-US" sz="2800" i="1" dirty="0" err="1"/>
              <a:t>strerror</a:t>
            </a:r>
            <a:r>
              <a:rPr lang="en-US" sz="2800" i="1" dirty="0"/>
              <a:t>()</a:t>
            </a:r>
            <a:r>
              <a:rPr lang="en-US" sz="2800" dirty="0"/>
              <a:t>.</a:t>
            </a:r>
          </a:p>
          <a:p>
            <a:r>
              <a:rPr lang="en-US" sz="2800" dirty="0"/>
              <a:t>If </a:t>
            </a:r>
            <a:r>
              <a:rPr lang="en-US" sz="2800" i="1" dirty="0" err="1"/>
              <a:t>errnum</a:t>
            </a:r>
            <a:r>
              <a:rPr lang="en-US" sz="2800" dirty="0"/>
              <a:t> specifies an unrecognized error number, </a:t>
            </a:r>
            <a:r>
              <a:rPr lang="en-US" sz="2800" i="1" dirty="0" err="1"/>
              <a:t>strerror</a:t>
            </a:r>
            <a:r>
              <a:rPr lang="en-US" sz="2800" i="1" dirty="0"/>
              <a:t>() </a:t>
            </a:r>
            <a:r>
              <a:rPr lang="en-US" sz="2800" dirty="0"/>
              <a:t>returns a string of the form </a:t>
            </a:r>
            <a:r>
              <a:rPr lang="en-US" sz="2800" i="1" dirty="0"/>
              <a:t>Unknown error </a:t>
            </a:r>
            <a:r>
              <a:rPr lang="en-US" sz="2800" i="1" dirty="0" err="1"/>
              <a:t>nnn</a:t>
            </a:r>
            <a:r>
              <a:rPr lang="en-US" sz="2800" dirty="0"/>
              <a:t>. On some other implementations, </a:t>
            </a:r>
            <a:r>
              <a:rPr lang="en-US" sz="2800" i="1" dirty="0" err="1"/>
              <a:t>strerror</a:t>
            </a:r>
            <a:r>
              <a:rPr lang="en-US" sz="2800" i="1" dirty="0"/>
              <a:t>() </a:t>
            </a:r>
            <a:r>
              <a:rPr lang="en-US" sz="2800" dirty="0"/>
              <a:t>instead returns </a:t>
            </a:r>
            <a:r>
              <a:rPr lang="en-US" sz="2800" i="1" dirty="0"/>
              <a:t>NULL</a:t>
            </a:r>
            <a:r>
              <a:rPr lang="en-US" sz="2800" dirty="0"/>
              <a:t> in this case.</a:t>
            </a:r>
          </a:p>
        </p:txBody>
      </p:sp>
    </p:spTree>
    <p:extLst>
      <p:ext uri="{BB962C8B-B14F-4D97-AF65-F5344CB8AC3E}">
        <p14:creationId xmlns:p14="http://schemas.microsoft.com/office/powerpoint/2010/main" val="276355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3.5 Notes on the Example Programs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66777"/>
            <a:ext cx="11361052" cy="5178384"/>
          </a:xfrm>
        </p:spPr>
        <p:txBody>
          <a:bodyPr>
            <a:normAutofit/>
          </a:bodyPr>
          <a:lstStyle/>
          <a:p>
            <a:r>
              <a:rPr lang="en-US" sz="2800" b="1" dirty="0"/>
              <a:t>Common Header File</a:t>
            </a:r>
          </a:p>
          <a:p>
            <a:pPr lvl="1"/>
            <a:r>
              <a:rPr lang="en-US" sz="2600" dirty="0"/>
              <a:t>It is the header file used by nearly every program in this book. This header file includes various other header files used by many of the example programs, defines a Boolean data type, and defines macros for calculating the minimum and maximum of two numeric values. Using this header file allows us to make the example programs a bit shorter.</a:t>
            </a:r>
          </a:p>
        </p:txBody>
      </p:sp>
    </p:spTree>
    <p:extLst>
      <p:ext uri="{BB962C8B-B14F-4D97-AF65-F5344CB8AC3E}">
        <p14:creationId xmlns:p14="http://schemas.microsoft.com/office/powerpoint/2010/main" val="1735594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A0F79F1-FA82-3DCC-F3B7-EBB2341EE3D5}"/>
              </a:ext>
            </a:extLst>
          </p:cNvPr>
          <p:cNvSpPr>
            <a:spLocks noGrp="1"/>
          </p:cNvSpPr>
          <p:nvPr>
            <p:ph idx="1"/>
          </p:nvPr>
        </p:nvSpPr>
        <p:spPr/>
        <p:txBody>
          <a:bodyPr/>
          <a:lstStyle/>
          <a:p>
            <a:endParaRPr lang="en-US"/>
          </a:p>
        </p:txBody>
      </p:sp>
      <p:sp>
        <p:nvSpPr>
          <p:cNvPr id="7" name="Title 6">
            <a:extLst>
              <a:ext uri="{FF2B5EF4-FFF2-40B4-BE49-F238E27FC236}">
                <a16:creationId xmlns:a16="http://schemas.microsoft.com/office/drawing/2014/main" id="{38A72723-3682-F68B-FFDE-2058D0117303}"/>
              </a:ext>
            </a:extLst>
          </p:cNvPr>
          <p:cNvSpPr>
            <a:spLocks noGrp="1"/>
          </p:cNvSpPr>
          <p:nvPr>
            <p:ph type="title"/>
          </p:nvPr>
        </p:nvSpPr>
        <p:spPr/>
        <p:txBody>
          <a:bodyPr/>
          <a:lstStyle/>
          <a:p>
            <a:endParaRPr lang="en-US"/>
          </a:p>
        </p:txBody>
      </p:sp>
      <p:pic>
        <p:nvPicPr>
          <p:cNvPr id="9" name="Picture 8">
            <a:extLst>
              <a:ext uri="{FF2B5EF4-FFF2-40B4-BE49-F238E27FC236}">
                <a16:creationId xmlns:a16="http://schemas.microsoft.com/office/drawing/2014/main" id="{29FA0E93-BC0C-1F88-C8DB-AC1ECB9FEFBA}"/>
              </a:ext>
            </a:extLst>
          </p:cNvPr>
          <p:cNvPicPr>
            <a:picLocks noChangeAspect="1"/>
          </p:cNvPicPr>
          <p:nvPr/>
        </p:nvPicPr>
        <p:blipFill>
          <a:blip r:embed="rId3"/>
          <a:stretch>
            <a:fillRect/>
          </a:stretch>
        </p:blipFill>
        <p:spPr>
          <a:xfrm>
            <a:off x="1312709" y="131093"/>
            <a:ext cx="9493242" cy="6595814"/>
          </a:xfrm>
          <a:prstGeom prst="rect">
            <a:avLst/>
          </a:prstGeom>
        </p:spPr>
      </p:pic>
    </p:spTree>
    <p:extLst>
      <p:ext uri="{BB962C8B-B14F-4D97-AF65-F5344CB8AC3E}">
        <p14:creationId xmlns:p14="http://schemas.microsoft.com/office/powerpoint/2010/main" val="281645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3.5 Notes on the Example Programs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66777"/>
            <a:ext cx="11361052" cy="5178384"/>
          </a:xfrm>
        </p:spPr>
        <p:txBody>
          <a:bodyPr>
            <a:normAutofit/>
          </a:bodyPr>
          <a:lstStyle/>
          <a:p>
            <a:r>
              <a:rPr lang="en-US" sz="2800" b="1" dirty="0"/>
              <a:t>Error-diagnostic functions</a:t>
            </a:r>
          </a:p>
          <a:p>
            <a:pPr lvl="1"/>
            <a:r>
              <a:rPr lang="en-US" sz="2400" dirty="0"/>
              <a:t>To simplify error handling in our example programs, we use the error-diagnostic functions with some basic void declarations.</a:t>
            </a:r>
          </a:p>
        </p:txBody>
      </p:sp>
    </p:spTree>
    <p:extLst>
      <p:ext uri="{BB962C8B-B14F-4D97-AF65-F5344CB8AC3E}">
        <p14:creationId xmlns:p14="http://schemas.microsoft.com/office/powerpoint/2010/main" val="1718916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66777"/>
            <a:ext cx="11361052" cy="5178384"/>
          </a:xfrm>
        </p:spPr>
        <p:txBody>
          <a:bodyPr>
            <a:normAutofit/>
          </a:bodyPr>
          <a:lstStyle/>
          <a:p>
            <a:endParaRPr lang="en-US" sz="2400" dirty="0"/>
          </a:p>
        </p:txBody>
      </p:sp>
      <p:pic>
        <p:nvPicPr>
          <p:cNvPr id="5" name="Picture 4">
            <a:extLst>
              <a:ext uri="{FF2B5EF4-FFF2-40B4-BE49-F238E27FC236}">
                <a16:creationId xmlns:a16="http://schemas.microsoft.com/office/drawing/2014/main" id="{7CB159DD-99AD-3148-87D1-8C7CFA908D32}"/>
              </a:ext>
            </a:extLst>
          </p:cNvPr>
          <p:cNvPicPr>
            <a:picLocks noChangeAspect="1"/>
          </p:cNvPicPr>
          <p:nvPr/>
        </p:nvPicPr>
        <p:blipFill>
          <a:blip r:embed="rId3"/>
          <a:stretch>
            <a:fillRect/>
          </a:stretch>
        </p:blipFill>
        <p:spPr>
          <a:xfrm>
            <a:off x="2387198" y="212839"/>
            <a:ext cx="7220503" cy="6388611"/>
          </a:xfrm>
          <a:prstGeom prst="rect">
            <a:avLst/>
          </a:prstGeom>
        </p:spPr>
      </p:pic>
      <p:sp>
        <p:nvSpPr>
          <p:cNvPr id="7" name="Title 6">
            <a:extLst>
              <a:ext uri="{FF2B5EF4-FFF2-40B4-BE49-F238E27FC236}">
                <a16:creationId xmlns:a16="http://schemas.microsoft.com/office/drawing/2014/main" id="{D9E0DB5A-C8DD-B3E0-BD89-E643ECFB661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2231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3. System Programming Concepts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lnSpcReduction="10000"/>
          </a:bodyPr>
          <a:lstStyle/>
          <a:p>
            <a:r>
              <a:rPr lang="en-US" sz="2800" dirty="0"/>
              <a:t>This chapter covers various topics that are prerequisites for system programming.</a:t>
            </a:r>
          </a:p>
          <a:p>
            <a:r>
              <a:rPr lang="en-US" sz="2800" dirty="0"/>
              <a:t>We begin by introducing system calls and detailing the steps that occur during their execution. We then consider library functions and how they differ from system calls, and couple this with a description of the (GNU) C library</a:t>
            </a:r>
          </a:p>
          <a:p>
            <a:r>
              <a:rPr lang="en-US" sz="2800" dirty="0"/>
              <a:t>Whenever we make a system call or call a library function, we should always check the return status of the call in order to determine if it was successful. Therefore, these checks will be shown and explained in detail.</a:t>
            </a:r>
          </a:p>
        </p:txBody>
      </p:sp>
    </p:spTree>
    <p:extLst>
      <p:ext uri="{BB962C8B-B14F-4D97-AF65-F5344CB8AC3E}">
        <p14:creationId xmlns:p14="http://schemas.microsoft.com/office/powerpoint/2010/main" val="2235778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3.5 Notes on the Example Programs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66777"/>
            <a:ext cx="11361052" cy="5178384"/>
          </a:xfrm>
        </p:spPr>
        <p:txBody>
          <a:bodyPr>
            <a:normAutofit/>
          </a:bodyPr>
          <a:lstStyle/>
          <a:p>
            <a:pPr lvl="1"/>
            <a:r>
              <a:rPr lang="en-US" sz="2200" dirty="0"/>
              <a:t>To diagnose errors from system calls and library functions, we use </a:t>
            </a:r>
            <a:r>
              <a:rPr lang="en-US" sz="2200" dirty="0" err="1"/>
              <a:t>errMsg</a:t>
            </a:r>
            <a:r>
              <a:rPr lang="en-US" sz="2200" dirty="0"/>
              <a:t>(), </a:t>
            </a:r>
            <a:r>
              <a:rPr lang="en-US" sz="2200" dirty="0" err="1"/>
              <a:t>errExit</a:t>
            </a:r>
            <a:r>
              <a:rPr lang="en-US" sz="2200" dirty="0"/>
              <a:t>(), </a:t>
            </a:r>
            <a:r>
              <a:rPr lang="en-US" sz="2200" dirty="0" err="1"/>
              <a:t>err_exit</a:t>
            </a:r>
            <a:r>
              <a:rPr lang="en-US" sz="2200" dirty="0"/>
              <a:t>(), and </a:t>
            </a:r>
            <a:r>
              <a:rPr lang="en-US" sz="2200" dirty="0" err="1"/>
              <a:t>errExitEN</a:t>
            </a:r>
            <a:r>
              <a:rPr lang="en-US" sz="2200" dirty="0"/>
              <a:t>()</a:t>
            </a:r>
          </a:p>
        </p:txBody>
      </p:sp>
      <p:pic>
        <p:nvPicPr>
          <p:cNvPr id="5" name="Picture 4">
            <a:extLst>
              <a:ext uri="{FF2B5EF4-FFF2-40B4-BE49-F238E27FC236}">
                <a16:creationId xmlns:a16="http://schemas.microsoft.com/office/drawing/2014/main" id="{5B25516D-9DC5-87BB-A2BD-190911D6E792}"/>
              </a:ext>
            </a:extLst>
          </p:cNvPr>
          <p:cNvPicPr>
            <a:picLocks noChangeAspect="1"/>
          </p:cNvPicPr>
          <p:nvPr/>
        </p:nvPicPr>
        <p:blipFill>
          <a:blip r:embed="rId3"/>
          <a:stretch>
            <a:fillRect/>
          </a:stretch>
        </p:blipFill>
        <p:spPr>
          <a:xfrm>
            <a:off x="788723" y="2885436"/>
            <a:ext cx="10705559" cy="2341065"/>
          </a:xfrm>
          <a:prstGeom prst="rect">
            <a:avLst/>
          </a:prstGeom>
        </p:spPr>
      </p:pic>
    </p:spTree>
    <p:extLst>
      <p:ext uri="{BB962C8B-B14F-4D97-AF65-F5344CB8AC3E}">
        <p14:creationId xmlns:p14="http://schemas.microsoft.com/office/powerpoint/2010/main" val="4160927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3.5 Notes on the Example Programs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66777"/>
            <a:ext cx="11361052" cy="5178384"/>
          </a:xfrm>
        </p:spPr>
        <p:txBody>
          <a:bodyPr>
            <a:normAutofit/>
          </a:bodyPr>
          <a:lstStyle/>
          <a:p>
            <a:pPr lvl="1"/>
            <a:r>
              <a:rPr lang="en-US" sz="2200" dirty="0"/>
              <a:t>To diagnose other types of errors, we use fatal(), </a:t>
            </a:r>
            <a:r>
              <a:rPr lang="en-US" sz="2200" dirty="0" err="1"/>
              <a:t>usageErr</a:t>
            </a:r>
            <a:r>
              <a:rPr lang="en-US" sz="2200" dirty="0"/>
              <a:t>(), and </a:t>
            </a:r>
            <a:r>
              <a:rPr lang="en-US" sz="2200" dirty="0" err="1"/>
              <a:t>cmdLineErr</a:t>
            </a:r>
            <a:r>
              <a:rPr lang="en-US" sz="2200" dirty="0"/>
              <a:t>().</a:t>
            </a:r>
          </a:p>
        </p:txBody>
      </p:sp>
      <p:pic>
        <p:nvPicPr>
          <p:cNvPr id="6" name="Picture 5">
            <a:extLst>
              <a:ext uri="{FF2B5EF4-FFF2-40B4-BE49-F238E27FC236}">
                <a16:creationId xmlns:a16="http://schemas.microsoft.com/office/drawing/2014/main" id="{7845F4BE-4C7A-ED76-454A-696EB9A599BD}"/>
              </a:ext>
            </a:extLst>
          </p:cNvPr>
          <p:cNvPicPr>
            <a:picLocks noChangeAspect="1"/>
          </p:cNvPicPr>
          <p:nvPr/>
        </p:nvPicPr>
        <p:blipFill>
          <a:blip r:embed="rId3"/>
          <a:stretch>
            <a:fillRect/>
          </a:stretch>
        </p:blipFill>
        <p:spPr>
          <a:xfrm>
            <a:off x="528705" y="2813711"/>
            <a:ext cx="11238598" cy="2164997"/>
          </a:xfrm>
          <a:prstGeom prst="rect">
            <a:avLst/>
          </a:prstGeom>
        </p:spPr>
      </p:pic>
    </p:spTree>
    <p:extLst>
      <p:ext uri="{BB962C8B-B14F-4D97-AF65-F5344CB8AC3E}">
        <p14:creationId xmlns:p14="http://schemas.microsoft.com/office/powerpoint/2010/main" val="2990107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3.5 Notes on the Example Programs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66777"/>
            <a:ext cx="11361052" cy="5178384"/>
          </a:xfrm>
        </p:spPr>
        <p:txBody>
          <a:bodyPr>
            <a:normAutofit/>
          </a:bodyPr>
          <a:lstStyle/>
          <a:p>
            <a:pPr lvl="1"/>
            <a:r>
              <a:rPr lang="en-US" sz="2200" dirty="0"/>
              <a:t>To diagnose other types of errors, we use fatal(), </a:t>
            </a:r>
            <a:r>
              <a:rPr lang="en-US" sz="2200" dirty="0" err="1"/>
              <a:t>usageErr</a:t>
            </a:r>
            <a:r>
              <a:rPr lang="en-US" sz="2200" dirty="0"/>
              <a:t>(), and </a:t>
            </a:r>
            <a:r>
              <a:rPr lang="en-US" sz="2200" dirty="0" err="1"/>
              <a:t>cmdLineErr</a:t>
            </a:r>
            <a:r>
              <a:rPr lang="en-US" sz="2200" dirty="0"/>
              <a:t>().</a:t>
            </a:r>
          </a:p>
        </p:txBody>
      </p:sp>
      <p:pic>
        <p:nvPicPr>
          <p:cNvPr id="6" name="Picture 5">
            <a:extLst>
              <a:ext uri="{FF2B5EF4-FFF2-40B4-BE49-F238E27FC236}">
                <a16:creationId xmlns:a16="http://schemas.microsoft.com/office/drawing/2014/main" id="{7845F4BE-4C7A-ED76-454A-696EB9A599BD}"/>
              </a:ext>
            </a:extLst>
          </p:cNvPr>
          <p:cNvPicPr>
            <a:picLocks noChangeAspect="1"/>
          </p:cNvPicPr>
          <p:nvPr/>
        </p:nvPicPr>
        <p:blipFill>
          <a:blip r:embed="rId3"/>
          <a:stretch>
            <a:fillRect/>
          </a:stretch>
        </p:blipFill>
        <p:spPr>
          <a:xfrm>
            <a:off x="528705" y="2813711"/>
            <a:ext cx="11238598" cy="2164997"/>
          </a:xfrm>
          <a:prstGeom prst="rect">
            <a:avLst/>
          </a:prstGeom>
        </p:spPr>
      </p:pic>
    </p:spTree>
    <p:extLst>
      <p:ext uri="{BB962C8B-B14F-4D97-AF65-F5344CB8AC3E}">
        <p14:creationId xmlns:p14="http://schemas.microsoft.com/office/powerpoint/2010/main" val="479655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3.7 Summary </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66777"/>
            <a:ext cx="11361052" cy="5178384"/>
          </a:xfrm>
        </p:spPr>
        <p:txBody>
          <a:bodyPr>
            <a:normAutofit fontScale="92500" lnSpcReduction="20000"/>
          </a:bodyPr>
          <a:lstStyle/>
          <a:p>
            <a:r>
              <a:rPr lang="en-US" sz="2400" dirty="0"/>
              <a:t>System calls allow processes to request services from the kernel. Even the simplest system calls have a significant overhead by comparison with a user-space function call, since the system must temporarily switch to kernel mode to execute the system call, and the kernel must verify system call arguments and transfer data between user memory and kernel memory.</a:t>
            </a:r>
          </a:p>
          <a:p>
            <a:r>
              <a:rPr lang="en-US" sz="2400" dirty="0"/>
              <a:t>The standard C library provides a multitude of library functions that perform a wide range of tasks. Some library functions employ system calls to do their work; others perform tasks entirely within user space. On Linux, the usual standard C library implementation that is used is </a:t>
            </a:r>
            <a:r>
              <a:rPr lang="en-US" sz="2400" dirty="0" err="1"/>
              <a:t>glibc</a:t>
            </a:r>
            <a:endParaRPr lang="en-US" sz="2400" dirty="0"/>
          </a:p>
          <a:p>
            <a:r>
              <a:rPr lang="en-US" sz="2400" dirty="0"/>
              <a:t>Most system calls and library functions return a status indicating whether a call has succeeded or failed. Such status returns should always be checked.</a:t>
            </a:r>
          </a:p>
          <a:p>
            <a:r>
              <a:rPr lang="en-US" sz="2400" dirty="0"/>
              <a:t>We introduced a number of functions that we have implemented for use in the example programs in this book. The tasks performed by these functions include diagnosing errors and parsing command-line arguments.</a:t>
            </a:r>
          </a:p>
        </p:txBody>
      </p:sp>
    </p:spTree>
    <p:extLst>
      <p:ext uri="{BB962C8B-B14F-4D97-AF65-F5344CB8AC3E}">
        <p14:creationId xmlns:p14="http://schemas.microsoft.com/office/powerpoint/2010/main" val="365899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Additional Resources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66777"/>
            <a:ext cx="11361052" cy="5178384"/>
          </a:xfrm>
        </p:spPr>
        <p:txBody>
          <a:bodyPr>
            <a:normAutofit/>
          </a:bodyPr>
          <a:lstStyle/>
          <a:p>
            <a:r>
              <a:rPr lang="en-US" sz="2400" dirty="0">
                <a:hlinkClick r:id="rId3"/>
              </a:rPr>
              <a:t>Linux File System/Structure Explained!</a:t>
            </a:r>
          </a:p>
          <a:p>
            <a:pPr marL="0" indent="0">
              <a:buNone/>
            </a:pPr>
            <a:endParaRPr lang="en-US" sz="2400" dirty="0"/>
          </a:p>
        </p:txBody>
      </p:sp>
    </p:spTree>
    <p:extLst>
      <p:ext uri="{BB962C8B-B14F-4D97-AF65-F5344CB8AC3E}">
        <p14:creationId xmlns:p14="http://schemas.microsoft.com/office/powerpoint/2010/main" val="2857288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3.1 System Calls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800" dirty="0"/>
              <a:t>A </a:t>
            </a:r>
            <a:r>
              <a:rPr lang="en-US" sz="2800" b="1" dirty="0"/>
              <a:t>system call </a:t>
            </a:r>
            <a:r>
              <a:rPr lang="en-US" sz="2800" dirty="0"/>
              <a:t>is a controlled entry point into the kernel, allowing a process to request that the kernel perform some action on the process’s behalf.</a:t>
            </a:r>
          </a:p>
          <a:p>
            <a:r>
              <a:rPr lang="en-US" sz="2800" dirty="0"/>
              <a:t>The kernel makes a range of services accessible to programs via the system call application programming interface (API). </a:t>
            </a:r>
          </a:p>
          <a:p>
            <a:r>
              <a:rPr lang="en-US" sz="2800" dirty="0"/>
              <a:t>These services include, for example, creating a new process, performing I/O, and creating a pipe for </a:t>
            </a:r>
            <a:r>
              <a:rPr lang="en-US" sz="2800" dirty="0" err="1"/>
              <a:t>interprocess</a:t>
            </a:r>
            <a:r>
              <a:rPr lang="en-US" sz="2800" dirty="0"/>
              <a:t>  communication.</a:t>
            </a:r>
          </a:p>
        </p:txBody>
      </p:sp>
    </p:spTree>
    <p:extLst>
      <p:ext uri="{BB962C8B-B14F-4D97-AF65-F5344CB8AC3E}">
        <p14:creationId xmlns:p14="http://schemas.microsoft.com/office/powerpoint/2010/main" val="255645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3.1 System Calls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800" dirty="0"/>
              <a:t>From a programming point of view, invoking a system call looks much like calling a C function. However, behind the scenes, many steps occur during the execution of a system call</a:t>
            </a:r>
          </a:p>
        </p:txBody>
      </p:sp>
    </p:spTree>
    <p:extLst>
      <p:ext uri="{BB962C8B-B14F-4D97-AF65-F5344CB8AC3E}">
        <p14:creationId xmlns:p14="http://schemas.microsoft.com/office/powerpoint/2010/main" val="184441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60A4CB-E179-F11A-16AF-C1A7E9355725}"/>
              </a:ext>
            </a:extLst>
          </p:cNvPr>
          <p:cNvPicPr>
            <a:picLocks noGrp="1" noChangeAspect="1"/>
          </p:cNvPicPr>
          <p:nvPr>
            <p:ph idx="1"/>
          </p:nvPr>
        </p:nvPicPr>
        <p:blipFill>
          <a:blip r:embed="rId3"/>
          <a:stretch>
            <a:fillRect/>
          </a:stretch>
        </p:blipFill>
        <p:spPr>
          <a:xfrm>
            <a:off x="2929250" y="276785"/>
            <a:ext cx="6237495" cy="6394155"/>
          </a:xfrm>
        </p:spPr>
      </p:pic>
    </p:spTree>
    <p:extLst>
      <p:ext uri="{BB962C8B-B14F-4D97-AF65-F5344CB8AC3E}">
        <p14:creationId xmlns:p14="http://schemas.microsoft.com/office/powerpoint/2010/main" val="126078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3.2 Library Functions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800" b="1" dirty="0"/>
              <a:t>A library function </a:t>
            </a:r>
            <a:r>
              <a:rPr lang="en-US" sz="2800" dirty="0"/>
              <a:t>is simply one of the multitude of functions that constitutes the standard C library. </a:t>
            </a:r>
          </a:p>
          <a:p>
            <a:r>
              <a:rPr lang="en-US" sz="2800" dirty="0"/>
              <a:t>The purposes of these functions are very diverse, including such tasks as opening a file, converting a time to a human-readable format, and comparing two character strings.</a:t>
            </a:r>
          </a:p>
          <a:p>
            <a:r>
              <a:rPr lang="en-US" sz="2800" dirty="0"/>
              <a:t>Many library functions don’t make any use of system calls. On the other hand, some library functions are layered on top of system calls.</a:t>
            </a:r>
          </a:p>
        </p:txBody>
      </p:sp>
    </p:spTree>
    <p:extLst>
      <p:ext uri="{BB962C8B-B14F-4D97-AF65-F5344CB8AC3E}">
        <p14:creationId xmlns:p14="http://schemas.microsoft.com/office/powerpoint/2010/main" val="143698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r>
              <a:rPr lang="en-US" dirty="0"/>
              <a:t>3.2 Library Functions</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fontScale="92500"/>
          </a:bodyPr>
          <a:lstStyle/>
          <a:p>
            <a:r>
              <a:rPr lang="en-US" sz="2800" dirty="0"/>
              <a:t>For example, the </a:t>
            </a:r>
            <a:r>
              <a:rPr lang="en-US" sz="2800" b="1" dirty="0" err="1"/>
              <a:t>fopen</a:t>
            </a:r>
            <a:r>
              <a:rPr lang="en-US" sz="2800" b="1" dirty="0"/>
              <a:t>() </a:t>
            </a:r>
            <a:r>
              <a:rPr lang="en-US" sz="2800" dirty="0"/>
              <a:t>library function uses the </a:t>
            </a:r>
            <a:r>
              <a:rPr lang="en-US" sz="2800" b="1" dirty="0"/>
              <a:t>open() </a:t>
            </a:r>
            <a:r>
              <a:rPr lang="en-US" sz="2800" dirty="0"/>
              <a:t>system call to actually open a file. </a:t>
            </a:r>
          </a:p>
          <a:p>
            <a:r>
              <a:rPr lang="en-US" sz="2800" dirty="0"/>
              <a:t>Often, library functions are designed to provide a more caller-friendly interface than the underlying system call. </a:t>
            </a:r>
          </a:p>
          <a:p>
            <a:r>
              <a:rPr lang="en-US" sz="2800" dirty="0"/>
              <a:t>For example, the </a:t>
            </a:r>
            <a:r>
              <a:rPr lang="en-US" sz="2800" b="1" dirty="0" err="1"/>
              <a:t>printf</a:t>
            </a:r>
            <a:r>
              <a:rPr lang="en-US" sz="2800" b="1" dirty="0"/>
              <a:t>()</a:t>
            </a:r>
            <a:r>
              <a:rPr lang="en-US" sz="2800" dirty="0"/>
              <a:t> function provides output formatting and data buffering, whereas the </a:t>
            </a:r>
            <a:r>
              <a:rPr lang="en-US" sz="2800" b="1" dirty="0"/>
              <a:t>write()</a:t>
            </a:r>
            <a:r>
              <a:rPr lang="en-US" sz="2800" dirty="0"/>
              <a:t> system call just outputs a block of bytes. </a:t>
            </a:r>
          </a:p>
          <a:p>
            <a:r>
              <a:rPr lang="en-US" sz="2800" dirty="0"/>
              <a:t>Similarly, the </a:t>
            </a:r>
            <a:r>
              <a:rPr lang="en-US" sz="2800" b="1" dirty="0"/>
              <a:t>malloc() </a:t>
            </a:r>
            <a:r>
              <a:rPr lang="en-US" sz="2800" dirty="0"/>
              <a:t>and </a:t>
            </a:r>
            <a:r>
              <a:rPr lang="en-US" sz="2800" b="1" dirty="0"/>
              <a:t>free()</a:t>
            </a:r>
            <a:r>
              <a:rPr lang="en-US" sz="2800" dirty="0"/>
              <a:t> functions perform various bookkeeping tasks that make them a much easier way to allocate and free memory than the underlying </a:t>
            </a:r>
            <a:r>
              <a:rPr lang="en-US" sz="2800" b="1" dirty="0" err="1"/>
              <a:t>brk</a:t>
            </a:r>
            <a:r>
              <a:rPr lang="en-US" sz="2800" b="1" dirty="0"/>
              <a:t>() </a:t>
            </a:r>
            <a:r>
              <a:rPr lang="en-US" sz="2800" dirty="0"/>
              <a:t>system call.</a:t>
            </a:r>
          </a:p>
        </p:txBody>
      </p:sp>
    </p:spTree>
    <p:extLst>
      <p:ext uri="{BB962C8B-B14F-4D97-AF65-F5344CB8AC3E}">
        <p14:creationId xmlns:p14="http://schemas.microsoft.com/office/powerpoint/2010/main" val="388694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fontScale="90000"/>
          </a:bodyPr>
          <a:lstStyle/>
          <a:p>
            <a:r>
              <a:rPr lang="en-US" dirty="0"/>
              <a:t>3.3 The Standard C Library, The GNU C Library</a:t>
            </a:r>
          </a:p>
        </p:txBody>
      </p:sp>
      <p:sp>
        <p:nvSpPr>
          <p:cNvPr id="3" name="Content Placeholder 2">
            <a:extLst>
              <a:ext uri="{FF2B5EF4-FFF2-40B4-BE49-F238E27FC236}">
                <a16:creationId xmlns:a16="http://schemas.microsoft.com/office/drawing/2014/main" id="{70EC2BB2-0222-8887-BC38-C8DF164F1470}"/>
              </a:ext>
            </a:extLst>
          </p:cNvPr>
          <p:cNvSpPr>
            <a:spLocks noGrp="1"/>
          </p:cNvSpPr>
          <p:nvPr>
            <p:ph idx="1"/>
          </p:nvPr>
        </p:nvSpPr>
        <p:spPr>
          <a:xfrm>
            <a:off x="335467" y="1434765"/>
            <a:ext cx="11361052" cy="5135047"/>
          </a:xfrm>
        </p:spPr>
        <p:txBody>
          <a:bodyPr>
            <a:normAutofit/>
          </a:bodyPr>
          <a:lstStyle/>
          <a:p>
            <a:r>
              <a:rPr lang="en-US" sz="2800" dirty="0"/>
              <a:t>There are different implementations of the standard C library on the various UNIX implementations. The most commonly used implementation on Linux is the GNU C library</a:t>
            </a:r>
          </a:p>
          <a:p>
            <a:r>
              <a:rPr lang="en-US" sz="2800" dirty="0"/>
              <a:t>Sometimes, we need to determine the version of </a:t>
            </a:r>
            <a:r>
              <a:rPr lang="en-US" sz="2800" i="1" dirty="0" err="1"/>
              <a:t>glibc</a:t>
            </a:r>
            <a:r>
              <a:rPr lang="en-US" sz="2800" dirty="0"/>
              <a:t> on a system. From the shell, we can do this by running the </a:t>
            </a:r>
            <a:r>
              <a:rPr lang="en-US" sz="2800" i="1" dirty="0" err="1"/>
              <a:t>glibc</a:t>
            </a:r>
            <a:r>
              <a:rPr lang="en-US" sz="2800" dirty="0"/>
              <a:t> shared library file as though it were an executable program. When we run the library as an executable, it displays various text, including its version number</a:t>
            </a:r>
          </a:p>
        </p:txBody>
      </p:sp>
    </p:spTree>
    <p:extLst>
      <p:ext uri="{BB962C8B-B14F-4D97-AF65-F5344CB8AC3E}">
        <p14:creationId xmlns:p14="http://schemas.microsoft.com/office/powerpoint/2010/main" val="4149946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807-1FA0-1872-D184-837735AA47ED}"/>
              </a:ext>
            </a:extLst>
          </p:cNvPr>
          <p:cNvSpPr>
            <a:spLocks noGrp="1"/>
          </p:cNvSpPr>
          <p:nvPr>
            <p:ph type="title"/>
          </p:nvPr>
        </p:nvSpPr>
        <p:spPr>
          <a:xfrm>
            <a:off x="335467" y="212839"/>
            <a:ext cx="11361052" cy="1061254"/>
          </a:xfrm>
        </p:spPr>
        <p:txBody>
          <a:bodyPr>
            <a:normAutofit/>
          </a:bodyPr>
          <a:lstStyle/>
          <a:p>
            <a:endParaRPr lang="en-US" dirty="0"/>
          </a:p>
        </p:txBody>
      </p:sp>
      <p:pic>
        <p:nvPicPr>
          <p:cNvPr id="5" name="Content Placeholder 4">
            <a:extLst>
              <a:ext uri="{FF2B5EF4-FFF2-40B4-BE49-F238E27FC236}">
                <a16:creationId xmlns:a16="http://schemas.microsoft.com/office/drawing/2014/main" id="{32435E42-D82F-3B26-2ECF-602577BF5DC5}"/>
              </a:ext>
            </a:extLst>
          </p:cNvPr>
          <p:cNvPicPr>
            <a:picLocks noGrp="1" noChangeAspect="1"/>
          </p:cNvPicPr>
          <p:nvPr>
            <p:ph idx="1"/>
          </p:nvPr>
        </p:nvPicPr>
        <p:blipFill>
          <a:blip r:embed="rId3"/>
          <a:stretch>
            <a:fillRect/>
          </a:stretch>
        </p:blipFill>
        <p:spPr>
          <a:xfrm>
            <a:off x="1248270" y="481697"/>
            <a:ext cx="9810849" cy="5828096"/>
          </a:xfrm>
        </p:spPr>
      </p:pic>
    </p:spTree>
    <p:extLst>
      <p:ext uri="{BB962C8B-B14F-4D97-AF65-F5344CB8AC3E}">
        <p14:creationId xmlns:p14="http://schemas.microsoft.com/office/powerpoint/2010/main" val="3673961746"/>
      </p:ext>
    </p:extLst>
  </p:cSld>
  <p:clrMapOvr>
    <a:masterClrMapping/>
  </p:clrMapOvr>
</p:sld>
</file>

<file path=ppt/theme/theme1.xml><?xml version="1.0" encoding="utf-8"?>
<a:theme xmlns:a="http://schemas.openxmlformats.org/drawingml/2006/main" name="DylanVTI">
  <a:themeElements>
    <a:clrScheme name="AnalogousFromRegularSeedRightStep">
      <a:dk1>
        <a:srgbClr val="000000"/>
      </a:dk1>
      <a:lt1>
        <a:srgbClr val="FFFFFF"/>
      </a:lt1>
      <a:dk2>
        <a:srgbClr val="321C1C"/>
      </a:dk2>
      <a:lt2>
        <a:srgbClr val="F0F1F3"/>
      </a:lt2>
      <a:accent1>
        <a:srgbClr val="BA9E42"/>
      </a:accent1>
      <a:accent2>
        <a:srgbClr val="95AB32"/>
      </a:accent2>
      <a:accent3>
        <a:srgbClr val="6DB23F"/>
      </a:accent3>
      <a:accent4>
        <a:srgbClr val="35B738"/>
      </a:accent4>
      <a:accent5>
        <a:srgbClr val="41B674"/>
      </a:accent5>
      <a:accent6>
        <a:srgbClr val="34B2A0"/>
      </a:accent6>
      <a:hlink>
        <a:srgbClr val="4C67C3"/>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1309</Words>
  <Application>Microsoft Office PowerPoint</Application>
  <PresentationFormat>Widescreen</PresentationFormat>
  <Paragraphs>84</Paragraphs>
  <Slides>24</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Neue Haas Grotesk Text Pro</vt:lpstr>
      <vt:lpstr>DylanVTI</vt:lpstr>
      <vt:lpstr>UNIX Programming</vt:lpstr>
      <vt:lpstr>3. System Programming Concepts</vt:lpstr>
      <vt:lpstr>3.1 System Calls</vt:lpstr>
      <vt:lpstr>3.1 System Calls</vt:lpstr>
      <vt:lpstr>PowerPoint Presentation</vt:lpstr>
      <vt:lpstr>3.2 Library Functions</vt:lpstr>
      <vt:lpstr>3.2 Library Functions</vt:lpstr>
      <vt:lpstr>3.3 The Standard C Library, The GNU C Library</vt:lpstr>
      <vt:lpstr>PowerPoint Presentation</vt:lpstr>
      <vt:lpstr>3.4 Handling Errors from System Calls and Library Functions</vt:lpstr>
      <vt:lpstr>Handling system call errors</vt:lpstr>
      <vt:lpstr>Handling system call errors</vt:lpstr>
      <vt:lpstr>Handling system call errors</vt:lpstr>
      <vt:lpstr>Handling system call errors</vt:lpstr>
      <vt:lpstr>Handling system call errors</vt:lpstr>
      <vt:lpstr>3.5 Notes on the Example Programs</vt:lpstr>
      <vt:lpstr>PowerPoint Presentation</vt:lpstr>
      <vt:lpstr>3.5 Notes on the Example Programs</vt:lpstr>
      <vt:lpstr>PowerPoint Presentation</vt:lpstr>
      <vt:lpstr>3.5 Notes on the Example Programs</vt:lpstr>
      <vt:lpstr>3.5 Notes on the Example Programs</vt:lpstr>
      <vt:lpstr>3.5 Notes on the Example Programs</vt:lpstr>
      <vt:lpstr>3.7 Summary </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Programming</dc:title>
  <dc:creator>Boloz, Patrik</dc:creator>
  <cp:lastModifiedBy>Boloz, Patrik</cp:lastModifiedBy>
  <cp:revision>9</cp:revision>
  <dcterms:created xsi:type="dcterms:W3CDTF">2023-08-17T22:22:50Z</dcterms:created>
  <dcterms:modified xsi:type="dcterms:W3CDTF">2023-08-22T22:36:23Z</dcterms:modified>
</cp:coreProperties>
</file>