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82"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1BD95-6A1A-4D0E-A2DD-A1D4F0A914EC}" type="datetimeFigureOut">
              <a:rPr lang="en-US" smtClean="0"/>
              <a:t>8/22/2023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E3A29-EFB0-4421-BEA9-44DB2C599E0C}" type="slidenum">
              <a:rPr lang="en-US" smtClean="0"/>
              <a:t>‹#›</a:t>
            </a:fld>
            <a:endParaRPr lang="en-US"/>
          </a:p>
        </p:txBody>
      </p:sp>
    </p:spTree>
    <p:extLst>
      <p:ext uri="{BB962C8B-B14F-4D97-AF65-F5344CB8AC3E}">
        <p14:creationId xmlns:p14="http://schemas.microsoft.com/office/powerpoint/2010/main" val="103240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a:t>
            </a:fld>
            <a:endParaRPr lang="en-US"/>
          </a:p>
        </p:txBody>
      </p:sp>
    </p:spTree>
    <p:extLst>
      <p:ext uri="{BB962C8B-B14F-4D97-AF65-F5344CB8AC3E}">
        <p14:creationId xmlns:p14="http://schemas.microsoft.com/office/powerpoint/2010/main" val="2045906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11</a:t>
            </a:fld>
            <a:endParaRPr lang="en-US"/>
          </a:p>
        </p:txBody>
      </p:sp>
    </p:spTree>
    <p:extLst>
      <p:ext uri="{BB962C8B-B14F-4D97-AF65-F5344CB8AC3E}">
        <p14:creationId xmlns:p14="http://schemas.microsoft.com/office/powerpoint/2010/main" val="2026071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12</a:t>
            </a:fld>
            <a:endParaRPr lang="en-US"/>
          </a:p>
        </p:txBody>
      </p:sp>
    </p:spTree>
    <p:extLst>
      <p:ext uri="{BB962C8B-B14F-4D97-AF65-F5344CB8AC3E}">
        <p14:creationId xmlns:p14="http://schemas.microsoft.com/office/powerpoint/2010/main" val="1150790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13</a:t>
            </a:fld>
            <a:endParaRPr lang="en-US"/>
          </a:p>
        </p:txBody>
      </p:sp>
    </p:spTree>
    <p:extLst>
      <p:ext uri="{BB962C8B-B14F-4D97-AF65-F5344CB8AC3E}">
        <p14:creationId xmlns:p14="http://schemas.microsoft.com/office/powerpoint/2010/main" val="1764973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14</a:t>
            </a:fld>
            <a:endParaRPr lang="en-US"/>
          </a:p>
        </p:txBody>
      </p:sp>
    </p:spTree>
    <p:extLst>
      <p:ext uri="{BB962C8B-B14F-4D97-AF65-F5344CB8AC3E}">
        <p14:creationId xmlns:p14="http://schemas.microsoft.com/office/powerpoint/2010/main" val="3554841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15</a:t>
            </a:fld>
            <a:endParaRPr lang="en-US"/>
          </a:p>
        </p:txBody>
      </p:sp>
    </p:spTree>
    <p:extLst>
      <p:ext uri="{BB962C8B-B14F-4D97-AF65-F5344CB8AC3E}">
        <p14:creationId xmlns:p14="http://schemas.microsoft.com/office/powerpoint/2010/main" val="1021165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16</a:t>
            </a:fld>
            <a:endParaRPr lang="en-US"/>
          </a:p>
        </p:txBody>
      </p:sp>
    </p:spTree>
    <p:extLst>
      <p:ext uri="{BB962C8B-B14F-4D97-AF65-F5344CB8AC3E}">
        <p14:creationId xmlns:p14="http://schemas.microsoft.com/office/powerpoint/2010/main" val="282442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17</a:t>
            </a:fld>
            <a:endParaRPr lang="en-US"/>
          </a:p>
        </p:txBody>
      </p:sp>
    </p:spTree>
    <p:extLst>
      <p:ext uri="{BB962C8B-B14F-4D97-AF65-F5344CB8AC3E}">
        <p14:creationId xmlns:p14="http://schemas.microsoft.com/office/powerpoint/2010/main" val="1245985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3</a:t>
            </a:fld>
            <a:endParaRPr lang="en-US"/>
          </a:p>
        </p:txBody>
      </p:sp>
    </p:spTree>
    <p:extLst>
      <p:ext uri="{BB962C8B-B14F-4D97-AF65-F5344CB8AC3E}">
        <p14:creationId xmlns:p14="http://schemas.microsoft.com/office/powerpoint/2010/main" val="349901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4</a:t>
            </a:fld>
            <a:endParaRPr lang="en-US"/>
          </a:p>
        </p:txBody>
      </p:sp>
    </p:spTree>
    <p:extLst>
      <p:ext uri="{BB962C8B-B14F-4D97-AF65-F5344CB8AC3E}">
        <p14:creationId xmlns:p14="http://schemas.microsoft.com/office/powerpoint/2010/main" val="743323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5</a:t>
            </a:fld>
            <a:endParaRPr lang="en-US"/>
          </a:p>
        </p:txBody>
      </p:sp>
    </p:spTree>
    <p:extLst>
      <p:ext uri="{BB962C8B-B14F-4D97-AF65-F5344CB8AC3E}">
        <p14:creationId xmlns:p14="http://schemas.microsoft.com/office/powerpoint/2010/main" val="1246711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6</a:t>
            </a:fld>
            <a:endParaRPr lang="en-US"/>
          </a:p>
        </p:txBody>
      </p:sp>
    </p:spTree>
    <p:extLst>
      <p:ext uri="{BB962C8B-B14F-4D97-AF65-F5344CB8AC3E}">
        <p14:creationId xmlns:p14="http://schemas.microsoft.com/office/powerpoint/2010/main" val="1305383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7</a:t>
            </a:fld>
            <a:endParaRPr lang="en-US"/>
          </a:p>
        </p:txBody>
      </p:sp>
    </p:spTree>
    <p:extLst>
      <p:ext uri="{BB962C8B-B14F-4D97-AF65-F5344CB8AC3E}">
        <p14:creationId xmlns:p14="http://schemas.microsoft.com/office/powerpoint/2010/main" val="1745313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8</a:t>
            </a:fld>
            <a:endParaRPr lang="en-US"/>
          </a:p>
        </p:txBody>
      </p:sp>
    </p:spTree>
    <p:extLst>
      <p:ext uri="{BB962C8B-B14F-4D97-AF65-F5344CB8AC3E}">
        <p14:creationId xmlns:p14="http://schemas.microsoft.com/office/powerpoint/2010/main" val="1429786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9</a:t>
            </a:fld>
            <a:endParaRPr lang="en-US"/>
          </a:p>
        </p:txBody>
      </p:sp>
    </p:spTree>
    <p:extLst>
      <p:ext uri="{BB962C8B-B14F-4D97-AF65-F5344CB8AC3E}">
        <p14:creationId xmlns:p14="http://schemas.microsoft.com/office/powerpoint/2010/main" val="3094260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10</a:t>
            </a:fld>
            <a:endParaRPr lang="en-US"/>
          </a:p>
        </p:txBody>
      </p:sp>
    </p:spTree>
    <p:extLst>
      <p:ext uri="{BB962C8B-B14F-4D97-AF65-F5344CB8AC3E}">
        <p14:creationId xmlns:p14="http://schemas.microsoft.com/office/powerpoint/2010/main" val="4230871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8/22/2023</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4040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8/22/2023</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3698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8/22/2023</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30339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8/22/2023</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10166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8/22/2023</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6781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8/22/2023</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69679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8/22/2023</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45353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8/22/2023</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9242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8/22/2023</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07593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8/22/2023</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8915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8/22/2023</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516420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8/22/2023</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573297399"/>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880664-C766-36C9-4246-D76A957DB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34AC8-4561-E012-F8C5-28BFF36D72C1}"/>
              </a:ext>
            </a:extLst>
          </p:cNvPr>
          <p:cNvSpPr>
            <a:spLocks noGrp="1"/>
          </p:cNvSpPr>
          <p:nvPr>
            <p:ph type="ctrTitle"/>
          </p:nvPr>
        </p:nvSpPr>
        <p:spPr>
          <a:xfrm>
            <a:off x="308386" y="741203"/>
            <a:ext cx="6816313" cy="1669185"/>
          </a:xfrm>
        </p:spPr>
        <p:txBody>
          <a:bodyPr anchor="t">
            <a:normAutofit/>
          </a:bodyPr>
          <a:lstStyle/>
          <a:p>
            <a:r>
              <a:rPr lang="en-US" sz="4800"/>
              <a:t>UNIX Programming</a:t>
            </a:r>
          </a:p>
        </p:txBody>
      </p:sp>
      <p:sp>
        <p:nvSpPr>
          <p:cNvPr id="3" name="Subtitle 2">
            <a:extLst>
              <a:ext uri="{FF2B5EF4-FFF2-40B4-BE49-F238E27FC236}">
                <a16:creationId xmlns:a16="http://schemas.microsoft.com/office/drawing/2014/main" id="{F0B06BAA-F35B-BE8C-ADD0-F31AEE2C600C}"/>
              </a:ext>
            </a:extLst>
          </p:cNvPr>
          <p:cNvSpPr>
            <a:spLocks noGrp="1"/>
          </p:cNvSpPr>
          <p:nvPr>
            <p:ph type="subTitle" idx="1"/>
          </p:nvPr>
        </p:nvSpPr>
        <p:spPr>
          <a:xfrm>
            <a:off x="8115300" y="742472"/>
            <a:ext cx="3664693" cy="1656696"/>
          </a:xfrm>
        </p:spPr>
        <p:txBody>
          <a:bodyPr anchor="t">
            <a:normAutofit/>
          </a:bodyPr>
          <a:lstStyle/>
          <a:p>
            <a:r>
              <a:rPr lang="en-US" dirty="0"/>
              <a:t>Chapter 4 – File I/O: The Universal I/O Model</a:t>
            </a:r>
          </a:p>
        </p:txBody>
      </p:sp>
      <p:pic>
        <p:nvPicPr>
          <p:cNvPr id="4" name="Picture 3">
            <a:extLst>
              <a:ext uri="{FF2B5EF4-FFF2-40B4-BE49-F238E27FC236}">
                <a16:creationId xmlns:a16="http://schemas.microsoft.com/office/drawing/2014/main" id="{9540C3CB-D4C9-FE7D-14C7-CEB8002CE964}"/>
              </a:ext>
            </a:extLst>
          </p:cNvPr>
          <p:cNvPicPr>
            <a:picLocks noChangeAspect="1"/>
          </p:cNvPicPr>
          <p:nvPr/>
        </p:nvPicPr>
        <p:blipFill rotWithShape="1">
          <a:blip r:embed="rId2"/>
          <a:srcRect t="39426" b="14419"/>
          <a:stretch/>
        </p:blipFill>
        <p:spPr>
          <a:xfrm>
            <a:off x="20" y="2876718"/>
            <a:ext cx="12191980" cy="3981282"/>
          </a:xfrm>
          <a:custGeom>
            <a:avLst/>
            <a:gdLst/>
            <a:ahLst/>
            <a:cxnLst/>
            <a:rect l="l" t="t" r="r" b="b"/>
            <a:pathLst>
              <a:path w="12192000" h="3981282">
                <a:moveTo>
                  <a:pt x="678294" y="0"/>
                </a:moveTo>
                <a:lnTo>
                  <a:pt x="6008445" y="0"/>
                </a:lnTo>
                <a:lnTo>
                  <a:pt x="6183555" y="0"/>
                </a:lnTo>
                <a:lnTo>
                  <a:pt x="11513705" y="0"/>
                </a:lnTo>
                <a:cubicBezTo>
                  <a:pt x="11888317" y="0"/>
                  <a:pt x="12192000" y="304240"/>
                  <a:pt x="12192000" y="679539"/>
                </a:cubicBezTo>
                <a:lnTo>
                  <a:pt x="12192000" y="3981282"/>
                </a:lnTo>
                <a:lnTo>
                  <a:pt x="0" y="3981282"/>
                </a:lnTo>
                <a:lnTo>
                  <a:pt x="0" y="679539"/>
                </a:lnTo>
                <a:cubicBezTo>
                  <a:pt x="0" y="304240"/>
                  <a:pt x="303682" y="0"/>
                  <a:pt x="678294" y="0"/>
                </a:cubicBezTo>
                <a:close/>
              </a:path>
            </a:pathLst>
          </a:custGeom>
        </p:spPr>
      </p:pic>
    </p:spTree>
    <p:extLst>
      <p:ext uri="{BB962C8B-B14F-4D97-AF65-F5344CB8AC3E}">
        <p14:creationId xmlns:p14="http://schemas.microsoft.com/office/powerpoint/2010/main" val="137425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4.5 Writing to a File: write()</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22050" cy="5135047"/>
          </a:xfrm>
        </p:spPr>
        <p:txBody>
          <a:bodyPr>
            <a:normAutofit/>
          </a:bodyPr>
          <a:lstStyle/>
          <a:p>
            <a:r>
              <a:rPr lang="en-US" sz="2600" dirty="0"/>
              <a:t>The </a:t>
            </a:r>
            <a:r>
              <a:rPr lang="en-US" sz="2600" i="1" dirty="0"/>
              <a:t>write() </a:t>
            </a:r>
            <a:r>
              <a:rPr lang="en-US" sz="2600" dirty="0"/>
              <a:t>system call writes data to an open file.</a:t>
            </a:r>
          </a:p>
        </p:txBody>
      </p:sp>
      <p:pic>
        <p:nvPicPr>
          <p:cNvPr id="5" name="Picture 4">
            <a:extLst>
              <a:ext uri="{FF2B5EF4-FFF2-40B4-BE49-F238E27FC236}">
                <a16:creationId xmlns:a16="http://schemas.microsoft.com/office/drawing/2014/main" id="{00D2D30E-2B16-1865-EE1E-BB2362BD99D0}"/>
              </a:ext>
            </a:extLst>
          </p:cNvPr>
          <p:cNvPicPr>
            <a:picLocks noChangeAspect="1"/>
          </p:cNvPicPr>
          <p:nvPr/>
        </p:nvPicPr>
        <p:blipFill>
          <a:blip r:embed="rId3"/>
          <a:stretch>
            <a:fillRect/>
          </a:stretch>
        </p:blipFill>
        <p:spPr>
          <a:xfrm>
            <a:off x="60671" y="3038450"/>
            <a:ext cx="12192000" cy="2219871"/>
          </a:xfrm>
          <a:prstGeom prst="rect">
            <a:avLst/>
          </a:prstGeom>
        </p:spPr>
      </p:pic>
    </p:spTree>
    <p:extLst>
      <p:ext uri="{BB962C8B-B14F-4D97-AF65-F5344CB8AC3E}">
        <p14:creationId xmlns:p14="http://schemas.microsoft.com/office/powerpoint/2010/main" val="2006802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4.5 Writing to a File: write()</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22050" cy="5135047"/>
          </a:xfrm>
        </p:spPr>
        <p:txBody>
          <a:bodyPr>
            <a:normAutofit/>
          </a:bodyPr>
          <a:lstStyle/>
          <a:p>
            <a:r>
              <a:rPr lang="en-US" sz="2600" dirty="0"/>
              <a:t>The arguments to </a:t>
            </a:r>
            <a:r>
              <a:rPr lang="en-US" sz="2600" i="1" dirty="0"/>
              <a:t>write() </a:t>
            </a:r>
            <a:r>
              <a:rPr lang="en-US" sz="2600" dirty="0"/>
              <a:t>are similar to those for </a:t>
            </a:r>
            <a:r>
              <a:rPr lang="en-US" sz="2600" i="1" dirty="0"/>
              <a:t>read(): buffer</a:t>
            </a:r>
            <a:r>
              <a:rPr lang="en-US" sz="2600" dirty="0"/>
              <a:t> is the address of the data to be written; </a:t>
            </a:r>
            <a:r>
              <a:rPr lang="en-US" sz="2600" i="1" dirty="0"/>
              <a:t>count</a:t>
            </a:r>
            <a:r>
              <a:rPr lang="en-US" sz="2600" dirty="0"/>
              <a:t> is the number of bytes to write from buffer; and </a:t>
            </a:r>
            <a:r>
              <a:rPr lang="en-US" sz="2600" i="1" dirty="0" err="1"/>
              <a:t>fd</a:t>
            </a:r>
            <a:r>
              <a:rPr lang="en-US" sz="2600" dirty="0"/>
              <a:t> is a file descriptor referring to the file to which data is to be written.</a:t>
            </a:r>
          </a:p>
          <a:p>
            <a:r>
              <a:rPr lang="en-US" sz="2600" dirty="0"/>
              <a:t>On success, </a:t>
            </a:r>
            <a:r>
              <a:rPr lang="en-US" sz="2600" i="1" dirty="0"/>
              <a:t>write() </a:t>
            </a:r>
            <a:r>
              <a:rPr lang="en-US" sz="2600" dirty="0"/>
              <a:t>returns the number of bytes actually written; this may be less than </a:t>
            </a:r>
            <a:r>
              <a:rPr lang="en-US" sz="2600" i="1" dirty="0"/>
              <a:t>count</a:t>
            </a:r>
            <a:r>
              <a:rPr lang="en-US" sz="2600" dirty="0"/>
              <a:t>.</a:t>
            </a:r>
          </a:p>
        </p:txBody>
      </p:sp>
    </p:spTree>
    <p:extLst>
      <p:ext uri="{BB962C8B-B14F-4D97-AF65-F5344CB8AC3E}">
        <p14:creationId xmlns:p14="http://schemas.microsoft.com/office/powerpoint/2010/main" val="98482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4.6 Closing a File: close()</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22050" cy="5135047"/>
          </a:xfrm>
        </p:spPr>
        <p:txBody>
          <a:bodyPr>
            <a:normAutofit/>
          </a:bodyPr>
          <a:lstStyle/>
          <a:p>
            <a:r>
              <a:rPr lang="en-US" sz="2600" dirty="0"/>
              <a:t>The </a:t>
            </a:r>
            <a:r>
              <a:rPr lang="en-US" sz="2600" i="1" dirty="0"/>
              <a:t>close() </a:t>
            </a:r>
            <a:r>
              <a:rPr lang="en-US" sz="2600" dirty="0"/>
              <a:t>system call closes an open file descriptor, freeing it for subsequent reuse by the process. When a process terminates, all of its open file descriptors are automatically closed.</a:t>
            </a:r>
          </a:p>
        </p:txBody>
      </p:sp>
      <p:pic>
        <p:nvPicPr>
          <p:cNvPr id="5" name="Picture 4">
            <a:extLst>
              <a:ext uri="{FF2B5EF4-FFF2-40B4-BE49-F238E27FC236}">
                <a16:creationId xmlns:a16="http://schemas.microsoft.com/office/drawing/2014/main" id="{E9349790-260E-3550-1C3E-7ABF903745E8}"/>
              </a:ext>
            </a:extLst>
          </p:cNvPr>
          <p:cNvPicPr>
            <a:picLocks noChangeAspect="1"/>
          </p:cNvPicPr>
          <p:nvPr/>
        </p:nvPicPr>
        <p:blipFill>
          <a:blip r:embed="rId3"/>
          <a:stretch>
            <a:fillRect/>
          </a:stretch>
        </p:blipFill>
        <p:spPr>
          <a:xfrm>
            <a:off x="234183" y="3519751"/>
            <a:ext cx="11524618" cy="2122434"/>
          </a:xfrm>
          <a:prstGeom prst="rect">
            <a:avLst/>
          </a:prstGeom>
        </p:spPr>
      </p:pic>
    </p:spTree>
    <p:extLst>
      <p:ext uri="{BB962C8B-B14F-4D97-AF65-F5344CB8AC3E}">
        <p14:creationId xmlns:p14="http://schemas.microsoft.com/office/powerpoint/2010/main" val="2409995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4.6 Closing a File: close()</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22050" cy="5135047"/>
          </a:xfrm>
        </p:spPr>
        <p:txBody>
          <a:bodyPr>
            <a:normAutofit/>
          </a:bodyPr>
          <a:lstStyle/>
          <a:p>
            <a:r>
              <a:rPr lang="en-US" sz="2600" dirty="0"/>
              <a:t>It is usually good practice to close unneeded file descriptors explicitly, since this makes our code more readable and reliable in the face of subsequent modifications. </a:t>
            </a:r>
          </a:p>
          <a:p>
            <a:r>
              <a:rPr lang="en-US" sz="2600" dirty="0"/>
              <a:t>Furthermore, file descriptors are a consumable resource, so failure to close a file descriptor could result in a process running out of descriptors. </a:t>
            </a:r>
          </a:p>
          <a:p>
            <a:r>
              <a:rPr lang="en-US" sz="2600" dirty="0"/>
              <a:t>This is a particularly important issue when writing long-lived programs that deal with multiple files, such as shells or network servers.</a:t>
            </a:r>
          </a:p>
        </p:txBody>
      </p:sp>
    </p:spTree>
    <p:extLst>
      <p:ext uri="{BB962C8B-B14F-4D97-AF65-F5344CB8AC3E}">
        <p14:creationId xmlns:p14="http://schemas.microsoft.com/office/powerpoint/2010/main" val="393755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4.7 Changing the File Offset: </a:t>
            </a:r>
            <a:r>
              <a:rPr lang="en-US" dirty="0" err="1"/>
              <a:t>lseek</a:t>
            </a:r>
            <a:r>
              <a:rPr lang="en-US" dirty="0"/>
              <a:t>()</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22050" cy="3609602"/>
          </a:xfrm>
        </p:spPr>
        <p:txBody>
          <a:bodyPr>
            <a:normAutofit fontScale="77500" lnSpcReduction="20000"/>
          </a:bodyPr>
          <a:lstStyle/>
          <a:p>
            <a:r>
              <a:rPr lang="en-US" sz="2600" dirty="0"/>
              <a:t>For each open file, the kernel records a </a:t>
            </a:r>
            <a:r>
              <a:rPr lang="en-US" sz="2600" b="1" dirty="0"/>
              <a:t>file offset</a:t>
            </a:r>
            <a:r>
              <a:rPr lang="en-US" sz="2600" dirty="0"/>
              <a:t>, sometimes also called the </a:t>
            </a:r>
            <a:r>
              <a:rPr lang="en-US" sz="2600" b="1" dirty="0"/>
              <a:t>read- write offset </a:t>
            </a:r>
            <a:r>
              <a:rPr lang="en-US" sz="2600" dirty="0"/>
              <a:t>or </a:t>
            </a:r>
            <a:r>
              <a:rPr lang="en-US" sz="2600" b="1" dirty="0"/>
              <a:t>pointer</a:t>
            </a:r>
            <a:r>
              <a:rPr lang="en-US" sz="2600" dirty="0"/>
              <a:t>. This is the location in the file at which the next </a:t>
            </a:r>
            <a:r>
              <a:rPr lang="en-US" sz="2600" i="1" dirty="0"/>
              <a:t>read()</a:t>
            </a:r>
            <a:r>
              <a:rPr lang="en-US" sz="2600" dirty="0"/>
              <a:t> or </a:t>
            </a:r>
            <a:r>
              <a:rPr lang="en-US" sz="2600" i="1" dirty="0"/>
              <a:t>write() </a:t>
            </a:r>
            <a:r>
              <a:rPr lang="en-US" sz="2600" dirty="0"/>
              <a:t>will commence. The file offset is expressed as an ordinal byte position relative to the start of the file. The first byte of the file is at offset 0.</a:t>
            </a:r>
          </a:p>
          <a:p>
            <a:r>
              <a:rPr lang="en-US" sz="2600" dirty="0"/>
              <a:t>The file offset is set to point to the start of the file when the file is opened and is automatically adjusted by each subsequent call to </a:t>
            </a:r>
            <a:r>
              <a:rPr lang="en-US" sz="2600" i="1" dirty="0"/>
              <a:t>read() </a:t>
            </a:r>
            <a:r>
              <a:rPr lang="en-US" sz="2600" dirty="0"/>
              <a:t>or </a:t>
            </a:r>
            <a:r>
              <a:rPr lang="en-US" sz="2600" i="1" dirty="0"/>
              <a:t>write() </a:t>
            </a:r>
            <a:r>
              <a:rPr lang="en-US" sz="2600" dirty="0"/>
              <a:t>so that it points to the next byte of the file after the byte(s) just read or written. Thus, successive </a:t>
            </a:r>
            <a:r>
              <a:rPr lang="en-US" sz="2600" i="1" dirty="0"/>
              <a:t>read()</a:t>
            </a:r>
            <a:r>
              <a:rPr lang="en-US" sz="2600" dirty="0"/>
              <a:t> and </a:t>
            </a:r>
            <a:r>
              <a:rPr lang="en-US" sz="2600" i="1" dirty="0"/>
              <a:t>write() </a:t>
            </a:r>
            <a:r>
              <a:rPr lang="en-US" sz="2600" dirty="0"/>
              <a:t>calls progress sequentially through a file.</a:t>
            </a:r>
          </a:p>
          <a:p>
            <a:r>
              <a:rPr lang="en-US" sz="2600" dirty="0"/>
              <a:t>The </a:t>
            </a:r>
            <a:r>
              <a:rPr lang="en-US" sz="2600" i="1" dirty="0" err="1"/>
              <a:t>lseek</a:t>
            </a:r>
            <a:r>
              <a:rPr lang="en-US" sz="2600" i="1" dirty="0"/>
              <a:t>() </a:t>
            </a:r>
            <a:r>
              <a:rPr lang="en-US" sz="2600" dirty="0"/>
              <a:t>system call adjusts the file offset of the open file referred to by the file descriptor </a:t>
            </a:r>
            <a:r>
              <a:rPr lang="en-US" sz="2600" i="1" dirty="0" err="1"/>
              <a:t>fd</a:t>
            </a:r>
            <a:r>
              <a:rPr lang="en-US" sz="2600" dirty="0"/>
              <a:t>, according to the values specified in offset and whence</a:t>
            </a:r>
          </a:p>
        </p:txBody>
      </p:sp>
      <p:pic>
        <p:nvPicPr>
          <p:cNvPr id="5" name="Picture 4">
            <a:extLst>
              <a:ext uri="{FF2B5EF4-FFF2-40B4-BE49-F238E27FC236}">
                <a16:creationId xmlns:a16="http://schemas.microsoft.com/office/drawing/2014/main" id="{1D515C8C-C9F5-D657-51BC-09E71EE5156D}"/>
              </a:ext>
            </a:extLst>
          </p:cNvPr>
          <p:cNvPicPr>
            <a:picLocks noChangeAspect="1"/>
          </p:cNvPicPr>
          <p:nvPr/>
        </p:nvPicPr>
        <p:blipFill>
          <a:blip r:embed="rId3"/>
          <a:stretch>
            <a:fillRect/>
          </a:stretch>
        </p:blipFill>
        <p:spPr>
          <a:xfrm>
            <a:off x="762888" y="4904315"/>
            <a:ext cx="10506210" cy="1915766"/>
          </a:xfrm>
          <a:prstGeom prst="rect">
            <a:avLst/>
          </a:prstGeom>
        </p:spPr>
      </p:pic>
    </p:spTree>
    <p:extLst>
      <p:ext uri="{BB962C8B-B14F-4D97-AF65-F5344CB8AC3E}">
        <p14:creationId xmlns:p14="http://schemas.microsoft.com/office/powerpoint/2010/main" val="1998840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fontScale="90000"/>
          </a:bodyPr>
          <a:lstStyle/>
          <a:p>
            <a:r>
              <a:rPr lang="en-US" dirty="0"/>
              <a:t>4.8 Operations Outside the Universal I/O Model: </a:t>
            </a:r>
            <a:r>
              <a:rPr lang="en-US" dirty="0" err="1"/>
              <a:t>ioctl</a:t>
            </a:r>
            <a:r>
              <a:rPr lang="en-US" dirty="0"/>
              <a:t>()</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22050" cy="5061374"/>
          </a:xfrm>
        </p:spPr>
        <p:txBody>
          <a:bodyPr>
            <a:normAutofit/>
          </a:bodyPr>
          <a:lstStyle/>
          <a:p>
            <a:r>
              <a:rPr lang="en-US" sz="2600" dirty="0"/>
              <a:t>The </a:t>
            </a:r>
            <a:r>
              <a:rPr lang="en-US" sz="2600" i="1" dirty="0" err="1"/>
              <a:t>ioctl</a:t>
            </a:r>
            <a:r>
              <a:rPr lang="en-US" sz="2600" i="1" dirty="0"/>
              <a:t>() </a:t>
            </a:r>
            <a:r>
              <a:rPr lang="en-US" sz="2600" dirty="0"/>
              <a:t>system call is a general-purpose mechanism for performing file and device operations that fall outside the universal I/O model described earlier in this chapter.</a:t>
            </a:r>
          </a:p>
        </p:txBody>
      </p:sp>
      <p:pic>
        <p:nvPicPr>
          <p:cNvPr id="6" name="Picture 5">
            <a:extLst>
              <a:ext uri="{FF2B5EF4-FFF2-40B4-BE49-F238E27FC236}">
                <a16:creationId xmlns:a16="http://schemas.microsoft.com/office/drawing/2014/main" id="{4EEBE0C0-FB9C-6C08-A2A9-E08724849C7A}"/>
              </a:ext>
            </a:extLst>
          </p:cNvPr>
          <p:cNvPicPr>
            <a:picLocks noChangeAspect="1"/>
          </p:cNvPicPr>
          <p:nvPr/>
        </p:nvPicPr>
        <p:blipFill>
          <a:blip r:embed="rId3"/>
          <a:stretch>
            <a:fillRect/>
          </a:stretch>
        </p:blipFill>
        <p:spPr>
          <a:xfrm>
            <a:off x="534483" y="3776511"/>
            <a:ext cx="11245820" cy="1981163"/>
          </a:xfrm>
          <a:prstGeom prst="rect">
            <a:avLst/>
          </a:prstGeom>
        </p:spPr>
      </p:pic>
    </p:spTree>
    <p:extLst>
      <p:ext uri="{BB962C8B-B14F-4D97-AF65-F5344CB8AC3E}">
        <p14:creationId xmlns:p14="http://schemas.microsoft.com/office/powerpoint/2010/main" val="1465116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4.9 Summary</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22050" cy="5061374"/>
          </a:xfrm>
        </p:spPr>
        <p:txBody>
          <a:bodyPr>
            <a:normAutofit/>
          </a:bodyPr>
          <a:lstStyle/>
          <a:p>
            <a:r>
              <a:rPr lang="en-US" sz="2600" dirty="0"/>
              <a:t>In order to perform I/O on a regular file, we must first obtain a file descriptor using open(). I/O is then performed using read() and write(). After performing all I/O, we should free the file descriptor and its associated resources using close(). These system calls can be used to perform I/O on all types of files. </a:t>
            </a:r>
          </a:p>
          <a:p>
            <a:r>
              <a:rPr lang="en-US" sz="2600" dirty="0"/>
              <a:t>The fact that all file types and device drivers implement the same I/O interface allows for universality of I/O, meaning that a program can typically be used with any type of file without requiring code that is specific to the file type.</a:t>
            </a:r>
          </a:p>
        </p:txBody>
      </p:sp>
    </p:spTree>
    <p:extLst>
      <p:ext uri="{BB962C8B-B14F-4D97-AF65-F5344CB8AC3E}">
        <p14:creationId xmlns:p14="http://schemas.microsoft.com/office/powerpoint/2010/main" val="546544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4.9 Summary</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6"/>
            <a:ext cx="11322050" cy="5061374"/>
          </a:xfrm>
        </p:spPr>
        <p:txBody>
          <a:bodyPr>
            <a:normAutofit/>
          </a:bodyPr>
          <a:lstStyle/>
          <a:p>
            <a:r>
              <a:rPr lang="en-US" sz="2600" dirty="0"/>
              <a:t>For each open file, the kernel maintains a file offset, which determines the location at which the next read or write will occur. The file offset is implicitly updated by reads and writes. Using </a:t>
            </a:r>
            <a:r>
              <a:rPr lang="en-US" sz="2600" dirty="0" err="1"/>
              <a:t>lseek</a:t>
            </a:r>
            <a:r>
              <a:rPr lang="en-US" sz="2600" dirty="0"/>
              <a:t>(), we can explicitly reposition the file offset to any location within the file or past the end of the file. Writing data at a position beyond the previous end of the file creates a hole in the file. Reads from a file hole return bytes containing zeros. </a:t>
            </a:r>
          </a:p>
          <a:p>
            <a:r>
              <a:rPr lang="en-US" sz="2600" dirty="0"/>
              <a:t>The </a:t>
            </a:r>
            <a:r>
              <a:rPr lang="en-US" sz="2600" dirty="0" err="1"/>
              <a:t>ioctl</a:t>
            </a:r>
            <a:r>
              <a:rPr lang="en-US" sz="2600" dirty="0"/>
              <a:t>() system call is a catchall for device and file operations that don’t fit into the standard file I/O model.</a:t>
            </a:r>
          </a:p>
        </p:txBody>
      </p:sp>
    </p:spTree>
    <p:extLst>
      <p:ext uri="{BB962C8B-B14F-4D97-AF65-F5344CB8AC3E}">
        <p14:creationId xmlns:p14="http://schemas.microsoft.com/office/powerpoint/2010/main" val="351532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4. File I/O</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22050" cy="5135047"/>
          </a:xfrm>
        </p:spPr>
        <p:txBody>
          <a:bodyPr>
            <a:normAutofit/>
          </a:bodyPr>
          <a:lstStyle/>
          <a:p>
            <a:r>
              <a:rPr lang="en-US" sz="2800" dirty="0"/>
              <a:t>Files are a good place to start, since they are central to the UNIX philosophy. The focus of this chapter is the system calls used for performing file input and output.</a:t>
            </a:r>
          </a:p>
        </p:txBody>
      </p:sp>
      <p:pic>
        <p:nvPicPr>
          <p:cNvPr id="5" name="Picture 4" descr="A diagram of a process&#10;&#10;Description automatically generated">
            <a:extLst>
              <a:ext uri="{FF2B5EF4-FFF2-40B4-BE49-F238E27FC236}">
                <a16:creationId xmlns:a16="http://schemas.microsoft.com/office/drawing/2014/main" id="{D86E5F0C-F6ED-4FB7-5165-FE019EB7A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595" y="3296801"/>
            <a:ext cx="9981062" cy="3273011"/>
          </a:xfrm>
          <a:prstGeom prst="rect">
            <a:avLst/>
          </a:prstGeom>
        </p:spPr>
      </p:pic>
    </p:spTree>
    <p:extLst>
      <p:ext uri="{BB962C8B-B14F-4D97-AF65-F5344CB8AC3E}">
        <p14:creationId xmlns:p14="http://schemas.microsoft.com/office/powerpoint/2010/main" val="223577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4.1 Overview</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22050" cy="5135047"/>
          </a:xfrm>
        </p:spPr>
        <p:txBody>
          <a:bodyPr>
            <a:normAutofit/>
          </a:bodyPr>
          <a:lstStyle/>
          <a:p>
            <a:r>
              <a:rPr lang="en-US" sz="2800" dirty="0"/>
              <a:t>All system calls for performing I/O refer to open files using a </a:t>
            </a:r>
            <a:r>
              <a:rPr lang="en-US" sz="2800" b="1" dirty="0"/>
              <a:t>file descriptor</a:t>
            </a:r>
            <a:r>
              <a:rPr lang="en-US" sz="2800" dirty="0"/>
              <a:t>, a (usually small) nonnegative integer. File descriptors are used to refer to all types of open files, including pipes, FIFOs, sockets, terminals, devices, and regular files. Each process has its own set of file descriptors.</a:t>
            </a:r>
          </a:p>
          <a:p>
            <a:r>
              <a:rPr lang="en-US" sz="2800" dirty="0"/>
              <a:t>By convention, most programs expect to be able to use the three standard file descriptors.</a:t>
            </a:r>
          </a:p>
          <a:p>
            <a:endParaRPr lang="en-US" sz="2800" dirty="0"/>
          </a:p>
        </p:txBody>
      </p:sp>
    </p:spTree>
    <p:extLst>
      <p:ext uri="{BB962C8B-B14F-4D97-AF65-F5344CB8AC3E}">
        <p14:creationId xmlns:p14="http://schemas.microsoft.com/office/powerpoint/2010/main" val="3462690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4.1 Overview</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22050" cy="5135047"/>
          </a:xfrm>
        </p:spPr>
        <p:txBody>
          <a:bodyPr>
            <a:normAutofit/>
          </a:bodyPr>
          <a:lstStyle/>
          <a:p>
            <a:r>
              <a:rPr lang="en-US" sz="2800" dirty="0"/>
              <a:t>These three descriptors are opened on the program’s behalf by the shell, before the program is started. Or, more precisely, the program inherits copies of the shell’s file descriptors, and the shell normally operates with these three file descriptors always open.</a:t>
            </a:r>
          </a:p>
        </p:txBody>
      </p:sp>
      <p:pic>
        <p:nvPicPr>
          <p:cNvPr id="5" name="Picture 4">
            <a:extLst>
              <a:ext uri="{FF2B5EF4-FFF2-40B4-BE49-F238E27FC236}">
                <a16:creationId xmlns:a16="http://schemas.microsoft.com/office/drawing/2014/main" id="{0416B70B-810A-AAB6-4D3D-7C4A4C97424A}"/>
              </a:ext>
            </a:extLst>
          </p:cNvPr>
          <p:cNvPicPr>
            <a:picLocks noChangeAspect="1"/>
          </p:cNvPicPr>
          <p:nvPr/>
        </p:nvPicPr>
        <p:blipFill>
          <a:blip r:embed="rId3"/>
          <a:stretch>
            <a:fillRect/>
          </a:stretch>
        </p:blipFill>
        <p:spPr>
          <a:xfrm>
            <a:off x="127295" y="3745184"/>
            <a:ext cx="12012701" cy="2791215"/>
          </a:xfrm>
          <a:prstGeom prst="rect">
            <a:avLst/>
          </a:prstGeom>
        </p:spPr>
      </p:pic>
    </p:spTree>
    <p:extLst>
      <p:ext uri="{BB962C8B-B14F-4D97-AF65-F5344CB8AC3E}">
        <p14:creationId xmlns:p14="http://schemas.microsoft.com/office/powerpoint/2010/main" val="194224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4.1 Overview</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22050" cy="5135047"/>
          </a:xfrm>
        </p:spPr>
        <p:txBody>
          <a:bodyPr>
            <a:normAutofit/>
          </a:bodyPr>
          <a:lstStyle/>
          <a:p>
            <a:r>
              <a:rPr lang="en-US" sz="2800" dirty="0"/>
              <a:t>The following are the four key system calls for performing file I/O (programming languages and software packages typically employ these calls only indirectly, via I/O libraries):</a:t>
            </a:r>
          </a:p>
          <a:p>
            <a:pPr lvl="1"/>
            <a:r>
              <a:rPr lang="en-US" sz="2600" b="1" dirty="0" err="1"/>
              <a:t>fd</a:t>
            </a:r>
            <a:r>
              <a:rPr lang="en-US" sz="2600" b="1" dirty="0"/>
              <a:t> = open(pathname, flags, mode)</a:t>
            </a:r>
          </a:p>
          <a:p>
            <a:pPr lvl="1"/>
            <a:r>
              <a:rPr lang="en-US" sz="2600" b="1" dirty="0" err="1"/>
              <a:t>numread</a:t>
            </a:r>
            <a:r>
              <a:rPr lang="en-US" sz="2600" b="1" dirty="0"/>
              <a:t> = read(</a:t>
            </a:r>
            <a:r>
              <a:rPr lang="en-US" sz="2600" b="1" dirty="0" err="1"/>
              <a:t>fd</a:t>
            </a:r>
            <a:r>
              <a:rPr lang="en-US" sz="2600" b="1" dirty="0"/>
              <a:t>, buffer, count)</a:t>
            </a:r>
          </a:p>
          <a:p>
            <a:pPr lvl="1"/>
            <a:r>
              <a:rPr lang="en-US" sz="2600" b="1" dirty="0" err="1"/>
              <a:t>numwritten</a:t>
            </a:r>
            <a:r>
              <a:rPr lang="en-US" sz="2600" b="1" dirty="0"/>
              <a:t> = write(</a:t>
            </a:r>
            <a:r>
              <a:rPr lang="en-US" sz="2600" b="1" dirty="0" err="1"/>
              <a:t>fd</a:t>
            </a:r>
            <a:r>
              <a:rPr lang="en-US" sz="2600" b="1" dirty="0"/>
              <a:t>, buffer, count)</a:t>
            </a:r>
          </a:p>
          <a:p>
            <a:pPr lvl="1"/>
            <a:r>
              <a:rPr lang="en-US" sz="2600" b="1" dirty="0"/>
              <a:t>status = close(</a:t>
            </a:r>
            <a:r>
              <a:rPr lang="en-US" sz="2600" b="1" dirty="0" err="1"/>
              <a:t>fd</a:t>
            </a:r>
            <a:r>
              <a:rPr lang="en-US" sz="2600" b="1" dirty="0"/>
              <a:t>)</a:t>
            </a:r>
          </a:p>
        </p:txBody>
      </p:sp>
    </p:spTree>
    <p:extLst>
      <p:ext uri="{BB962C8B-B14F-4D97-AF65-F5344CB8AC3E}">
        <p14:creationId xmlns:p14="http://schemas.microsoft.com/office/powerpoint/2010/main" val="153374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4.2 Universality of I/O</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22050" cy="5135047"/>
          </a:xfrm>
        </p:spPr>
        <p:txBody>
          <a:bodyPr>
            <a:normAutofit/>
          </a:bodyPr>
          <a:lstStyle/>
          <a:p>
            <a:r>
              <a:rPr lang="en-US" sz="2600" dirty="0"/>
              <a:t>One of the distinguishing features of the UNIX I/O model is the concept of </a:t>
            </a:r>
            <a:r>
              <a:rPr lang="en-US" sz="2600" b="1" dirty="0"/>
              <a:t>universality of I/O</a:t>
            </a:r>
            <a:r>
              <a:rPr lang="en-US" sz="2600" dirty="0"/>
              <a:t>. This means that the same four system calls—</a:t>
            </a:r>
            <a:r>
              <a:rPr lang="en-US" sz="2600" i="1" dirty="0"/>
              <a:t>open(), read(), write()</a:t>
            </a:r>
            <a:r>
              <a:rPr lang="en-US" sz="2600" dirty="0"/>
              <a:t>, and </a:t>
            </a:r>
            <a:r>
              <a:rPr lang="en-US" sz="2600" i="1" dirty="0"/>
              <a:t>close()</a:t>
            </a:r>
            <a:r>
              <a:rPr lang="en-US" sz="2600" dirty="0"/>
              <a:t>—are used to perform I/O on all types of files, including devices such as terminals. Consequently, if we write a program using only these system calls, that program will work on any type of file. </a:t>
            </a:r>
          </a:p>
        </p:txBody>
      </p:sp>
      <p:pic>
        <p:nvPicPr>
          <p:cNvPr id="5" name="Picture 4">
            <a:extLst>
              <a:ext uri="{FF2B5EF4-FFF2-40B4-BE49-F238E27FC236}">
                <a16:creationId xmlns:a16="http://schemas.microsoft.com/office/drawing/2014/main" id="{17473DB1-E0EA-5F4D-10A6-4FF3DDF3BC49}"/>
              </a:ext>
            </a:extLst>
          </p:cNvPr>
          <p:cNvPicPr>
            <a:picLocks noChangeAspect="1"/>
          </p:cNvPicPr>
          <p:nvPr/>
        </p:nvPicPr>
        <p:blipFill>
          <a:blip r:embed="rId3"/>
          <a:stretch>
            <a:fillRect/>
          </a:stretch>
        </p:blipFill>
        <p:spPr>
          <a:xfrm>
            <a:off x="0" y="4565611"/>
            <a:ext cx="12192000" cy="1939085"/>
          </a:xfrm>
          <a:prstGeom prst="rect">
            <a:avLst/>
          </a:prstGeom>
        </p:spPr>
      </p:pic>
    </p:spTree>
    <p:extLst>
      <p:ext uri="{BB962C8B-B14F-4D97-AF65-F5344CB8AC3E}">
        <p14:creationId xmlns:p14="http://schemas.microsoft.com/office/powerpoint/2010/main" val="334959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4.3 Opening a File: open()</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22050" cy="5135047"/>
          </a:xfrm>
        </p:spPr>
        <p:txBody>
          <a:bodyPr>
            <a:normAutofit/>
          </a:bodyPr>
          <a:lstStyle/>
          <a:p>
            <a:r>
              <a:rPr lang="en-US" sz="2600" dirty="0"/>
              <a:t>The </a:t>
            </a:r>
            <a:r>
              <a:rPr lang="en-US" sz="2600" i="1" dirty="0"/>
              <a:t>open() </a:t>
            </a:r>
            <a:r>
              <a:rPr lang="en-US" sz="2600" dirty="0"/>
              <a:t>system call either opens an existing file or creates and opens a new file.</a:t>
            </a:r>
          </a:p>
        </p:txBody>
      </p:sp>
      <p:pic>
        <p:nvPicPr>
          <p:cNvPr id="6" name="Picture 5">
            <a:extLst>
              <a:ext uri="{FF2B5EF4-FFF2-40B4-BE49-F238E27FC236}">
                <a16:creationId xmlns:a16="http://schemas.microsoft.com/office/drawing/2014/main" id="{A008B891-5A52-9A2F-BC41-D317BEC386C7}"/>
              </a:ext>
            </a:extLst>
          </p:cNvPr>
          <p:cNvPicPr>
            <a:picLocks noChangeAspect="1"/>
          </p:cNvPicPr>
          <p:nvPr/>
        </p:nvPicPr>
        <p:blipFill>
          <a:blip r:embed="rId3"/>
          <a:stretch>
            <a:fillRect/>
          </a:stretch>
        </p:blipFill>
        <p:spPr>
          <a:xfrm>
            <a:off x="43336" y="2989753"/>
            <a:ext cx="12192000" cy="2490611"/>
          </a:xfrm>
          <a:prstGeom prst="rect">
            <a:avLst/>
          </a:prstGeom>
        </p:spPr>
      </p:pic>
    </p:spTree>
    <p:extLst>
      <p:ext uri="{BB962C8B-B14F-4D97-AF65-F5344CB8AC3E}">
        <p14:creationId xmlns:p14="http://schemas.microsoft.com/office/powerpoint/2010/main" val="357991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4.3 Opening a File: open()</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22050" cy="5135047"/>
          </a:xfrm>
        </p:spPr>
        <p:txBody>
          <a:bodyPr>
            <a:normAutofit/>
          </a:bodyPr>
          <a:lstStyle/>
          <a:p>
            <a:r>
              <a:rPr lang="en-US" sz="2600" dirty="0"/>
              <a:t>When </a:t>
            </a:r>
            <a:r>
              <a:rPr lang="en-US" sz="2600" i="1" dirty="0"/>
              <a:t>open()</a:t>
            </a:r>
            <a:r>
              <a:rPr lang="en-US" sz="2600" dirty="0"/>
              <a:t> is used to create a new file, the </a:t>
            </a:r>
            <a:r>
              <a:rPr lang="en-US" sz="2600" i="1" dirty="0"/>
              <a:t>mode</a:t>
            </a:r>
            <a:r>
              <a:rPr lang="en-US" sz="2600" dirty="0"/>
              <a:t> bit-mask argument specifies the permissions to be placed on the file.</a:t>
            </a:r>
          </a:p>
        </p:txBody>
      </p:sp>
      <p:pic>
        <p:nvPicPr>
          <p:cNvPr id="5" name="Picture 4">
            <a:extLst>
              <a:ext uri="{FF2B5EF4-FFF2-40B4-BE49-F238E27FC236}">
                <a16:creationId xmlns:a16="http://schemas.microsoft.com/office/drawing/2014/main" id="{9217BB0D-F402-CC7A-6E08-CC1B986539DF}"/>
              </a:ext>
            </a:extLst>
          </p:cNvPr>
          <p:cNvPicPr>
            <a:picLocks noChangeAspect="1"/>
          </p:cNvPicPr>
          <p:nvPr/>
        </p:nvPicPr>
        <p:blipFill>
          <a:blip r:embed="rId3"/>
          <a:stretch>
            <a:fillRect/>
          </a:stretch>
        </p:blipFill>
        <p:spPr>
          <a:xfrm>
            <a:off x="465939" y="3113798"/>
            <a:ext cx="11260121" cy="2857899"/>
          </a:xfrm>
          <a:prstGeom prst="rect">
            <a:avLst/>
          </a:prstGeom>
        </p:spPr>
      </p:pic>
    </p:spTree>
    <p:extLst>
      <p:ext uri="{BB962C8B-B14F-4D97-AF65-F5344CB8AC3E}">
        <p14:creationId xmlns:p14="http://schemas.microsoft.com/office/powerpoint/2010/main" val="675627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4.4 Reading from a File: read()</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22050" cy="5135047"/>
          </a:xfrm>
        </p:spPr>
        <p:txBody>
          <a:bodyPr>
            <a:normAutofit/>
          </a:bodyPr>
          <a:lstStyle/>
          <a:p>
            <a:r>
              <a:rPr lang="en-US" sz="2600" dirty="0"/>
              <a:t>The </a:t>
            </a:r>
            <a:r>
              <a:rPr lang="en-US" sz="2600" i="1" dirty="0"/>
              <a:t>read() </a:t>
            </a:r>
            <a:r>
              <a:rPr lang="en-US" sz="2600" dirty="0"/>
              <a:t>system call reads data from the open file referred to by the descriptor </a:t>
            </a:r>
            <a:r>
              <a:rPr lang="en-US" sz="2600" i="1" dirty="0" err="1"/>
              <a:t>fd</a:t>
            </a:r>
            <a:endParaRPr lang="en-US" sz="2600" i="1" dirty="0"/>
          </a:p>
        </p:txBody>
      </p:sp>
      <p:pic>
        <p:nvPicPr>
          <p:cNvPr id="6" name="Picture 5">
            <a:extLst>
              <a:ext uri="{FF2B5EF4-FFF2-40B4-BE49-F238E27FC236}">
                <a16:creationId xmlns:a16="http://schemas.microsoft.com/office/drawing/2014/main" id="{46C37CB0-2238-A40C-30D2-EE680E233875}"/>
              </a:ext>
            </a:extLst>
          </p:cNvPr>
          <p:cNvPicPr>
            <a:picLocks noChangeAspect="1"/>
          </p:cNvPicPr>
          <p:nvPr/>
        </p:nvPicPr>
        <p:blipFill>
          <a:blip r:embed="rId3"/>
          <a:stretch>
            <a:fillRect/>
          </a:stretch>
        </p:blipFill>
        <p:spPr>
          <a:xfrm>
            <a:off x="43337" y="3118690"/>
            <a:ext cx="12192000" cy="2232735"/>
          </a:xfrm>
          <a:prstGeom prst="rect">
            <a:avLst/>
          </a:prstGeom>
        </p:spPr>
      </p:pic>
    </p:spTree>
    <p:extLst>
      <p:ext uri="{BB962C8B-B14F-4D97-AF65-F5344CB8AC3E}">
        <p14:creationId xmlns:p14="http://schemas.microsoft.com/office/powerpoint/2010/main" val="2693150027"/>
      </p:ext>
    </p:extLst>
  </p:cSld>
  <p:clrMapOvr>
    <a:masterClrMapping/>
  </p:clrMapOvr>
</p:sld>
</file>

<file path=ppt/theme/theme1.xml><?xml version="1.0" encoding="utf-8"?>
<a:theme xmlns:a="http://schemas.openxmlformats.org/drawingml/2006/main" name="DylanVTI">
  <a:themeElements>
    <a:clrScheme name="AnalogousFromRegularSeedRightStep">
      <a:dk1>
        <a:srgbClr val="000000"/>
      </a:dk1>
      <a:lt1>
        <a:srgbClr val="FFFFFF"/>
      </a:lt1>
      <a:dk2>
        <a:srgbClr val="321C1C"/>
      </a:dk2>
      <a:lt2>
        <a:srgbClr val="F0F1F3"/>
      </a:lt2>
      <a:accent1>
        <a:srgbClr val="BA9E42"/>
      </a:accent1>
      <a:accent2>
        <a:srgbClr val="95AB32"/>
      </a:accent2>
      <a:accent3>
        <a:srgbClr val="6DB23F"/>
      </a:accent3>
      <a:accent4>
        <a:srgbClr val="35B738"/>
      </a:accent4>
      <a:accent5>
        <a:srgbClr val="41B674"/>
      </a:accent5>
      <a:accent6>
        <a:srgbClr val="34B2A0"/>
      </a:accent6>
      <a:hlink>
        <a:srgbClr val="4C67C3"/>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1127</Words>
  <Application>Microsoft Office PowerPoint</Application>
  <PresentationFormat>Widescreen</PresentationFormat>
  <Paragraphs>62</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Neue Haas Grotesk Text Pro</vt:lpstr>
      <vt:lpstr>DylanVTI</vt:lpstr>
      <vt:lpstr>UNIX Programming</vt:lpstr>
      <vt:lpstr>4. File I/O</vt:lpstr>
      <vt:lpstr>4.1 Overview</vt:lpstr>
      <vt:lpstr>4.1 Overview</vt:lpstr>
      <vt:lpstr>4.1 Overview</vt:lpstr>
      <vt:lpstr>4.2 Universality of I/O</vt:lpstr>
      <vt:lpstr>4.3 Opening a File: open()</vt:lpstr>
      <vt:lpstr>4.3 Opening a File: open()</vt:lpstr>
      <vt:lpstr>4.4 Reading from a File: read()</vt:lpstr>
      <vt:lpstr>4.5 Writing to a File: write()</vt:lpstr>
      <vt:lpstr>4.5 Writing to a File: write()</vt:lpstr>
      <vt:lpstr>4.6 Closing a File: close()</vt:lpstr>
      <vt:lpstr>4.6 Closing a File: close()</vt:lpstr>
      <vt:lpstr>4.7 Changing the File Offset: lseek()</vt:lpstr>
      <vt:lpstr>4.8 Operations Outside the Universal I/O Model: ioctl()</vt:lpstr>
      <vt:lpstr>4.9 Summary</vt:lpstr>
      <vt:lpstr>4.9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Programming</dc:title>
  <dc:creator>Boloz, Patrik</dc:creator>
  <cp:lastModifiedBy>Boloz, Patrik</cp:lastModifiedBy>
  <cp:revision>10</cp:revision>
  <dcterms:created xsi:type="dcterms:W3CDTF">2023-08-17T22:22:50Z</dcterms:created>
  <dcterms:modified xsi:type="dcterms:W3CDTF">2023-08-22T23:03:01Z</dcterms:modified>
</cp:coreProperties>
</file>