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DED2A2-23BF-3F0D-4C67-520B0D055A13}" v="44" dt="2023-10-13T19:58:08.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54" autoAdjust="0"/>
  </p:normalViewPr>
  <p:slideViewPr>
    <p:cSldViewPr snapToGrid="0">
      <p:cViewPr varScale="1">
        <p:scale>
          <a:sx n="107" d="100"/>
          <a:sy n="107" d="100"/>
        </p:scale>
        <p:origin x="702"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1DDED2A2-23BF-3F0D-4C67-520B0D055A13}"/>
    <pc:docChg chg="modSld">
      <pc:chgData name="Boloz, Patrik" userId="S::patrikboloz@nmhu.edu::4a5f27e5-970c-49cb-a96d-452ff94b951a" providerId="AD" clId="Web-{1DDED2A2-23BF-3F0D-4C67-520B0D055A13}" dt="2023-10-13T19:58:08.312" v="41" actId="20577"/>
      <pc:docMkLst>
        <pc:docMk/>
      </pc:docMkLst>
      <pc:sldChg chg="modSp">
        <pc:chgData name="Boloz, Patrik" userId="S::patrikboloz@nmhu.edu::4a5f27e5-970c-49cb-a96d-452ff94b951a" providerId="AD" clId="Web-{1DDED2A2-23BF-3F0D-4C67-520B0D055A13}" dt="2023-10-13T19:51:50" v="8" actId="20577"/>
        <pc:sldMkLst>
          <pc:docMk/>
          <pc:sldMk cId="2088101039" sldId="256"/>
        </pc:sldMkLst>
        <pc:spChg chg="mod">
          <ac:chgData name="Boloz, Patrik" userId="S::patrikboloz@nmhu.edu::4a5f27e5-970c-49cb-a96d-452ff94b951a" providerId="AD" clId="Web-{1DDED2A2-23BF-3F0D-4C67-520B0D055A13}" dt="2023-10-13T19:51:50" v="8" actId="20577"/>
          <ac:spMkLst>
            <pc:docMk/>
            <pc:sldMk cId="2088101039" sldId="256"/>
            <ac:spMk id="3" creationId="{FC8D1599-D7AD-4499-B1F7-84E5FDDF9F34}"/>
          </ac:spMkLst>
        </pc:spChg>
      </pc:sldChg>
      <pc:sldChg chg="modSp">
        <pc:chgData name="Boloz, Patrik" userId="S::patrikboloz@nmhu.edu::4a5f27e5-970c-49cb-a96d-452ff94b951a" providerId="AD" clId="Web-{1DDED2A2-23BF-3F0D-4C67-520B0D055A13}" dt="2023-10-13T19:58:08.312" v="41" actId="20577"/>
        <pc:sldMkLst>
          <pc:docMk/>
          <pc:sldMk cId="409031876" sldId="272"/>
        </pc:sldMkLst>
        <pc:spChg chg="mod">
          <ac:chgData name="Boloz, Patrik" userId="S::patrikboloz@nmhu.edu::4a5f27e5-970c-49cb-a96d-452ff94b951a" providerId="AD" clId="Web-{1DDED2A2-23BF-3F0D-4C67-520B0D055A13}" dt="2023-10-13T19:58:08.312" v="41" actId="20577"/>
          <ac:spMkLst>
            <pc:docMk/>
            <pc:sldMk cId="409031876" sldId="272"/>
            <ac:spMk id="3" creationId="{1A2176D8-D769-02AF-718E-AE78A6DDBE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4486D-FCB0-4B27-B698-3AD3DE5E6E06}" type="datetimeFigureOut">
              <a:rPr lang="en-US" smtClean="0"/>
              <a:t>10/13/2023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C0E6F-EEF3-479B-A784-8CFC20AEB91C}" type="slidenum">
              <a:rPr lang="en-US" smtClean="0"/>
              <a:t>‹#›</a:t>
            </a:fld>
            <a:endParaRPr lang="en-US"/>
          </a:p>
        </p:txBody>
      </p:sp>
    </p:spTree>
    <p:extLst>
      <p:ext uri="{BB962C8B-B14F-4D97-AF65-F5344CB8AC3E}">
        <p14:creationId xmlns:p14="http://schemas.microsoft.com/office/powerpoint/2010/main" val="288969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10/13/2023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128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021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0811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10/13/2023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598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7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26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093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0958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39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31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10/13/2023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925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10/13/2023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00753776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ZxAwQB8TZsM" TargetMode="External"/><Relationship Id="rId2" Type="http://schemas.openxmlformats.org/officeDocument/2006/relationships/hyperlink" Target="https://www.youtube.com/watch?v=s_Ntt6eTn9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CDED233-40D4-4888-54A1-B605BFF1B6A8}"/>
              </a:ext>
            </a:extLst>
          </p:cNvPr>
          <p:cNvPicPr>
            <a:picLocks noChangeAspect="1"/>
          </p:cNvPicPr>
          <p:nvPr/>
        </p:nvPicPr>
        <p:blipFill rotWithShape="1">
          <a:blip r:embed="rId2">
            <a:alphaModFix amt="55000"/>
          </a:blip>
          <a:srcRect t="29626" b="14124"/>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23C5AC-9FB0-D958-95B3-02DDA35BA975}"/>
              </a:ext>
            </a:extLst>
          </p:cNvPr>
          <p:cNvSpPr>
            <a:spLocks noGrp="1"/>
          </p:cNvSpPr>
          <p:nvPr>
            <p:ph type="ctrTitle"/>
          </p:nvPr>
        </p:nvSpPr>
        <p:spPr>
          <a:xfrm>
            <a:off x="3577192" y="1032483"/>
            <a:ext cx="5037616" cy="2982360"/>
          </a:xfrm>
        </p:spPr>
        <p:txBody>
          <a:bodyPr>
            <a:normAutofit/>
          </a:bodyPr>
          <a:lstStyle/>
          <a:p>
            <a:r>
              <a:rPr lang="en-US" sz="5600" dirty="0"/>
              <a:t>Special Topic: Cybersecurity</a:t>
            </a:r>
          </a:p>
        </p:txBody>
      </p:sp>
      <p:sp>
        <p:nvSpPr>
          <p:cNvPr id="3" name="Subtitle 2">
            <a:extLst>
              <a:ext uri="{FF2B5EF4-FFF2-40B4-BE49-F238E27FC236}">
                <a16:creationId xmlns:a16="http://schemas.microsoft.com/office/drawing/2014/main" id="{FC8D1599-D7AD-4499-B1F7-84E5FDDF9F34}"/>
              </a:ext>
            </a:extLst>
          </p:cNvPr>
          <p:cNvSpPr>
            <a:spLocks noGrp="1"/>
          </p:cNvSpPr>
          <p:nvPr>
            <p:ph type="subTitle" idx="1"/>
          </p:nvPr>
        </p:nvSpPr>
        <p:spPr>
          <a:xfrm>
            <a:off x="3577192" y="4106918"/>
            <a:ext cx="5037616" cy="1655762"/>
          </a:xfrm>
        </p:spPr>
        <p:txBody>
          <a:bodyPr vert="horz" lIns="91440" tIns="45720" rIns="91440" bIns="45720" rtlCol="0" anchor="t">
            <a:normAutofit/>
          </a:bodyPr>
          <a:lstStyle/>
          <a:p>
            <a:pPr marL="457200" indent="-457200">
              <a:buAutoNum type="arabicPeriod"/>
            </a:pPr>
            <a:r>
              <a:rPr lang="en-US" dirty="0"/>
              <a:t>Networks</a:t>
            </a:r>
          </a:p>
          <a:p>
            <a:endParaRPr lang="en-US" dirty="0"/>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101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5. The OSI model</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4462" cy="5216971"/>
          </a:xfrm>
        </p:spPr>
        <p:txBody>
          <a:bodyPr>
            <a:normAutofit/>
          </a:bodyPr>
          <a:lstStyle/>
          <a:p>
            <a:r>
              <a:rPr lang="en-US" sz="3200" dirty="0"/>
              <a:t>Please Do Not Throw Sausage Pizza Away - memorization saying for the layers</a:t>
            </a:r>
          </a:p>
          <a:p>
            <a:pPr lvl="1"/>
            <a:r>
              <a:rPr lang="en-US" sz="2800" dirty="0"/>
              <a:t>1) Physical - data cables</a:t>
            </a:r>
          </a:p>
          <a:p>
            <a:pPr lvl="1"/>
            <a:r>
              <a:rPr lang="en-US" sz="2800" dirty="0"/>
              <a:t>2) Data - Switching, MAC addressing</a:t>
            </a:r>
          </a:p>
          <a:p>
            <a:pPr lvl="1"/>
            <a:r>
              <a:rPr lang="en-US" sz="2800" dirty="0"/>
              <a:t>3) Network - IP addresses, routing</a:t>
            </a:r>
          </a:p>
          <a:p>
            <a:pPr lvl="1"/>
            <a:r>
              <a:rPr lang="en-US" sz="2800" dirty="0"/>
              <a:t>4) Transport - TCP/UDP</a:t>
            </a:r>
          </a:p>
          <a:p>
            <a:pPr lvl="1"/>
            <a:r>
              <a:rPr lang="en-US" sz="2800" dirty="0"/>
              <a:t>5) Session - session management</a:t>
            </a:r>
          </a:p>
          <a:p>
            <a:pPr lvl="1"/>
            <a:r>
              <a:rPr lang="en-US" sz="2800" dirty="0"/>
              <a:t>6) Presentation - WMV, JPEG, MOV</a:t>
            </a:r>
          </a:p>
          <a:p>
            <a:pPr lvl="1"/>
            <a:r>
              <a:rPr lang="en-US" sz="2800" dirty="0"/>
              <a:t>7) Application - HTTP, SMTP</a:t>
            </a:r>
          </a:p>
          <a:p>
            <a:r>
              <a:rPr lang="en-US" sz="3200" dirty="0"/>
              <a:t>To troubleshoot, you start from the lowest (physical) layer and go up.</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796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6. Subnetting</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5"/>
            <a:ext cx="10714462" cy="1997086"/>
          </a:xfrm>
        </p:spPr>
        <p:txBody>
          <a:bodyPr>
            <a:normAutofit fontScale="92500" lnSpcReduction="10000"/>
          </a:bodyPr>
          <a:lstStyle/>
          <a:p>
            <a:r>
              <a:rPr lang="en-US" sz="3200" b="1" dirty="0"/>
              <a:t>Subnetting</a:t>
            </a:r>
            <a:r>
              <a:rPr lang="en-US" sz="3200" dirty="0"/>
              <a:t> is the process of dividing a network into smaller subnetworks called </a:t>
            </a:r>
            <a:r>
              <a:rPr lang="en-US" sz="3200" b="1" dirty="0"/>
              <a:t>subnets</a:t>
            </a:r>
            <a:r>
              <a:rPr lang="en-US" sz="3200" dirty="0"/>
              <a:t>. It allows for more efficient use of IP addresses and facilitates network management and routing. Subnetting is commonly used in IPv4 networks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screen shot of a computer&#10;&#10;Description automatically generated">
            <a:extLst>
              <a:ext uri="{FF2B5EF4-FFF2-40B4-BE49-F238E27FC236}">
                <a16:creationId xmlns:a16="http://schemas.microsoft.com/office/drawing/2014/main" id="{2F5D1144-83F8-1D28-72F5-57F819A22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25839"/>
            <a:ext cx="12192000" cy="3247571"/>
          </a:xfrm>
          <a:prstGeom prst="rect">
            <a:avLst/>
          </a:prstGeom>
        </p:spPr>
      </p:pic>
    </p:spTree>
    <p:extLst>
      <p:ext uri="{BB962C8B-B14F-4D97-AF65-F5344CB8AC3E}">
        <p14:creationId xmlns:p14="http://schemas.microsoft.com/office/powerpoint/2010/main" val="9394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6. Subnetting</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4462" cy="4910899"/>
          </a:xfrm>
        </p:spPr>
        <p:txBody>
          <a:bodyPr>
            <a:normAutofit/>
          </a:bodyPr>
          <a:lstStyle/>
          <a:p>
            <a:r>
              <a:rPr lang="en-US" sz="3200" b="1" dirty="0"/>
              <a:t>CIDR (Classless Inter-Domain Routing) </a:t>
            </a:r>
            <a:r>
              <a:rPr lang="en-US" sz="3200" dirty="0"/>
              <a:t>notation is a method used to represent IP addresses and their corresponding subnet masks. It specifies the network prefix length, which indicates the number of bits used for the network portion of the IP address. </a:t>
            </a:r>
          </a:p>
          <a:p>
            <a:r>
              <a:rPr lang="en-US" sz="3200" dirty="0"/>
              <a:t>CIDR notation is expressed by appending a forward slash (/) followed by the prefix length to the IP address.</a:t>
            </a:r>
          </a:p>
          <a:p>
            <a:r>
              <a:rPr lang="en-US" sz="3200" dirty="0"/>
              <a:t>For example: 192.168.0.0/24</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9991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6. Subnetting</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4462" cy="4910899"/>
          </a:xfrm>
        </p:spPr>
        <p:txBody>
          <a:bodyPr>
            <a:normAutofit fontScale="92500" lnSpcReduction="20000"/>
          </a:bodyPr>
          <a:lstStyle/>
          <a:p>
            <a:r>
              <a:rPr lang="en-US" sz="3200" dirty="0"/>
              <a:t>In this example, the IP address is in the format of "192.168.0.0" and the "/24" represents the prefix length, indicating that the first 24 bits represent the network portion of the IP address, while the remaining 8 bits represent the host portion.</a:t>
            </a:r>
          </a:p>
          <a:p>
            <a:r>
              <a:rPr lang="en-US" sz="3200" dirty="0"/>
              <a:t>With a /24 prefix length, the subnet mask for this network would be 255.255.255.0. This means that the first three octets are reserved for the network, and the last octet can be used for addressing hosts within the subnet.</a:t>
            </a:r>
          </a:p>
          <a:p>
            <a:r>
              <a:rPr lang="en-US" sz="3200" dirty="0"/>
              <a:t>To subnet this network further, additional bits can be borrowed from the host portion. For instance, if we borrow 2 bits, we can create 4 subnets. The subnet mask would become 255.255.255.192 (in binary: 11111111.11111111.11111111.11000000)</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21082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6. Subnetting</a:t>
            </a:r>
          </a:p>
        </p:txBody>
      </p:sp>
      <p:pic>
        <p:nvPicPr>
          <p:cNvPr id="5" name="Content Placeholder 4" descr="A screenshot of a spreadsheet&#10;&#10;Description automatically generated">
            <a:extLst>
              <a:ext uri="{FF2B5EF4-FFF2-40B4-BE49-F238E27FC236}">
                <a16:creationId xmlns:a16="http://schemas.microsoft.com/office/drawing/2014/main" id="{14B0EF59-AFA0-4A96-B973-BED861C41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728" y="1052784"/>
            <a:ext cx="11563213" cy="5486292"/>
          </a:xfrm>
        </p:spPr>
      </p:pic>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14530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Content Placeholder 7" descr="A screenshot of a table&#10;&#10;Description automatically generated">
            <a:extLst>
              <a:ext uri="{FF2B5EF4-FFF2-40B4-BE49-F238E27FC236}">
                <a16:creationId xmlns:a16="http://schemas.microsoft.com/office/drawing/2014/main" id="{795889F5-4BC5-19ED-FC06-848847078B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363" y="4521382"/>
            <a:ext cx="8756309" cy="2265702"/>
          </a:xfrm>
        </p:spPr>
      </p:pic>
      <p:pic>
        <p:nvPicPr>
          <p:cNvPr id="11" name="Content Placeholder 4" descr="A screenshot of a spreadsheet&#10;&#10;Description automatically generated">
            <a:extLst>
              <a:ext uri="{FF2B5EF4-FFF2-40B4-BE49-F238E27FC236}">
                <a16:creationId xmlns:a16="http://schemas.microsoft.com/office/drawing/2014/main" id="{16B3CD0F-0F81-91E2-EF04-CE849E336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997" y="0"/>
            <a:ext cx="9610528" cy="4559820"/>
          </a:xfrm>
          <a:prstGeom prst="rect">
            <a:avLst/>
          </a:prstGeom>
        </p:spPr>
      </p:pic>
    </p:spTree>
    <p:extLst>
      <p:ext uri="{BB962C8B-B14F-4D97-AF65-F5344CB8AC3E}">
        <p14:creationId xmlns:p14="http://schemas.microsoft.com/office/powerpoint/2010/main" val="3632181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A2176D8-D769-02AF-718E-AE78A6DDBEA6}"/>
              </a:ext>
            </a:extLst>
          </p:cNvPr>
          <p:cNvSpPr>
            <a:spLocks noGrp="1"/>
          </p:cNvSpPr>
          <p:nvPr>
            <p:ph idx="1"/>
          </p:nvPr>
        </p:nvSpPr>
        <p:spPr>
          <a:xfrm>
            <a:off x="838200" y="1427356"/>
            <a:ext cx="10515600" cy="4964523"/>
          </a:xfrm>
        </p:spPr>
        <p:txBody>
          <a:bodyPr vert="horz" lIns="91440" tIns="45720" rIns="91440" bIns="45720" rtlCol="0" anchor="t">
            <a:normAutofit/>
          </a:bodyPr>
          <a:lstStyle/>
          <a:p>
            <a:r>
              <a:rPr lang="en-US" sz="3200" dirty="0"/>
              <a:t>Subnet Mask – Explained:</a:t>
            </a:r>
            <a:br>
              <a:rPr lang="en-US" sz="3200" dirty="0">
                <a:ea typeface="+mn-lt"/>
                <a:cs typeface="+mn-lt"/>
              </a:rPr>
            </a:br>
            <a:r>
              <a:rPr lang="en-US" sz="3200" dirty="0">
                <a:ea typeface="+mn-lt"/>
                <a:cs typeface="+mn-lt"/>
                <a:hlinkClick r:id="rId2"/>
              </a:rPr>
              <a:t>https://www.youtube.com/watch?v=s_Ntt6eTn94</a:t>
            </a:r>
            <a:endParaRPr lang="en-US" sz="3200" dirty="0"/>
          </a:p>
          <a:p>
            <a:endParaRPr lang="en-US" sz="3200" dirty="0"/>
          </a:p>
          <a:p>
            <a:r>
              <a:rPr lang="en-US" sz="3200" dirty="0"/>
              <a:t>Optional video to watch</a:t>
            </a:r>
            <a:br>
              <a:rPr lang="en-US" sz="3200" dirty="0"/>
            </a:br>
            <a:r>
              <a:rPr lang="en-US" sz="3200" dirty="0"/>
              <a:t>7 second subnetting:</a:t>
            </a:r>
            <a:br>
              <a:rPr lang="en-US" sz="3200" dirty="0"/>
            </a:br>
            <a:r>
              <a:rPr lang="en-US" sz="3200" dirty="0">
                <a:hlinkClick r:id="rId3"/>
              </a:rPr>
              <a:t>https://www.youtube.com/watch?v=ZxAwQB8TZsM</a:t>
            </a:r>
            <a:endParaRPr lang="en-US" sz="3200" dirty="0"/>
          </a:p>
          <a:p>
            <a:endParaRPr lang="en-US" dirty="0"/>
          </a:p>
        </p:txBody>
      </p:sp>
      <p:sp>
        <p:nvSpPr>
          <p:cNvPr id="4" name="Title 1">
            <a:extLst>
              <a:ext uri="{FF2B5EF4-FFF2-40B4-BE49-F238E27FC236}">
                <a16:creationId xmlns:a16="http://schemas.microsoft.com/office/drawing/2014/main" id="{05F7D25F-BBAF-8695-9D4C-6C0A92FF3622}"/>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6. Subnetting</a:t>
            </a:r>
          </a:p>
        </p:txBody>
      </p:sp>
    </p:spTree>
    <p:extLst>
      <p:ext uri="{BB962C8B-B14F-4D97-AF65-F5344CB8AC3E}">
        <p14:creationId xmlns:p14="http://schemas.microsoft.com/office/powerpoint/2010/main" val="40903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1. IP Addresses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861659" cy="5216971"/>
          </a:xfrm>
        </p:spPr>
        <p:txBody>
          <a:bodyPr>
            <a:normAutofit/>
          </a:bodyPr>
          <a:lstStyle/>
          <a:p>
            <a:r>
              <a:rPr lang="en-US" sz="3200" dirty="0"/>
              <a:t>2 types of IP addresses: IPv4 and IPv6</a:t>
            </a:r>
          </a:p>
          <a:p>
            <a:r>
              <a:rPr lang="en-US" sz="3200" dirty="0"/>
              <a:t>On Linux, you can use the command </a:t>
            </a:r>
            <a:r>
              <a:rPr lang="en-US" sz="3200" dirty="0" err="1"/>
              <a:t>ifconfig</a:t>
            </a:r>
            <a:r>
              <a:rPr lang="en-US" sz="3200" dirty="0"/>
              <a:t> to show information about your connections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A screen shot of a computer&#10;&#10;Description automatically generated">
            <a:extLst>
              <a:ext uri="{FF2B5EF4-FFF2-40B4-BE49-F238E27FC236}">
                <a16:creationId xmlns:a16="http://schemas.microsoft.com/office/drawing/2014/main" id="{363F72BD-4C35-F088-AEE0-E50161918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97" y="3276600"/>
            <a:ext cx="10958551" cy="2919018"/>
          </a:xfrm>
          <a:prstGeom prst="rect">
            <a:avLst/>
          </a:prstGeom>
        </p:spPr>
      </p:pic>
    </p:spTree>
    <p:extLst>
      <p:ext uri="{BB962C8B-B14F-4D97-AF65-F5344CB8AC3E}">
        <p14:creationId xmlns:p14="http://schemas.microsoft.com/office/powerpoint/2010/main" val="255859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1. IP Addresses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3128133"/>
            <a:ext cx="10861659" cy="3520752"/>
          </a:xfrm>
        </p:spPr>
        <p:txBody>
          <a:bodyPr>
            <a:normAutofit/>
          </a:bodyPr>
          <a:lstStyle/>
          <a:p>
            <a:r>
              <a:rPr lang="en-US" sz="3200" i="1" dirty="0" err="1"/>
              <a:t>inet</a:t>
            </a:r>
            <a:r>
              <a:rPr lang="en-US" sz="3200" dirty="0"/>
              <a:t> is the IPv4 IP number and is made out of 8x8x8x8 bits</a:t>
            </a:r>
          </a:p>
          <a:p>
            <a:r>
              <a:rPr lang="en-US" sz="3200" i="1" dirty="0"/>
              <a:t>inet6</a:t>
            </a:r>
            <a:r>
              <a:rPr lang="en-US" sz="3200" dirty="0"/>
              <a:t> shows the IPv6 number in hexadecimal form</a:t>
            </a:r>
          </a:p>
          <a:p>
            <a:r>
              <a:rPr lang="en-US" sz="3200" dirty="0"/>
              <a:t>Behind the scenes IPv4, we can have 2^32 = 4,294,967,296 combinations which is not enough for the number of people in the world. Therefore, IPv6 has started to used instead. IPv6 has 2^128 combinations.</a:t>
            </a:r>
          </a:p>
          <a:p>
            <a:endParaRPr lang="en-US" sz="3200" dirty="0"/>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A screen shot of a computer&#10;&#10;Description automatically generated">
            <a:extLst>
              <a:ext uri="{FF2B5EF4-FFF2-40B4-BE49-F238E27FC236}">
                <a16:creationId xmlns:a16="http://schemas.microsoft.com/office/drawing/2014/main" id="{363F72BD-4C35-F088-AEE0-E50161918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97" y="105193"/>
            <a:ext cx="10958551" cy="2919018"/>
          </a:xfrm>
          <a:prstGeom prst="rect">
            <a:avLst/>
          </a:prstGeom>
        </p:spPr>
      </p:pic>
    </p:spTree>
    <p:extLst>
      <p:ext uri="{BB962C8B-B14F-4D97-AF65-F5344CB8AC3E}">
        <p14:creationId xmlns:p14="http://schemas.microsoft.com/office/powerpoint/2010/main" val="158535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17570" y="554432"/>
            <a:ext cx="10861659" cy="1814087"/>
          </a:xfrm>
        </p:spPr>
        <p:txBody>
          <a:bodyPr>
            <a:normAutofit lnSpcReduction="10000"/>
          </a:bodyPr>
          <a:lstStyle/>
          <a:p>
            <a:r>
              <a:rPr lang="en-US" sz="3200" b="1" dirty="0"/>
              <a:t>NAT (Network Address Translation) </a:t>
            </a:r>
            <a:r>
              <a:rPr lang="en-US" sz="3200" dirty="0"/>
              <a:t>solves the issue of having too many public IP addresses. It assigns private IP addresses so that multiple devices can connect through one big connection.</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table with numbers and numbers&#10;&#10;Description automatically generated">
            <a:extLst>
              <a:ext uri="{FF2B5EF4-FFF2-40B4-BE49-F238E27FC236}">
                <a16:creationId xmlns:a16="http://schemas.microsoft.com/office/drawing/2014/main" id="{C4BA596C-94C6-AE04-32AD-E8C8F7887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876" y="2409562"/>
            <a:ext cx="9924307" cy="3894006"/>
          </a:xfrm>
          <a:prstGeom prst="rect">
            <a:avLst/>
          </a:prstGeom>
        </p:spPr>
      </p:pic>
    </p:spTree>
    <p:extLst>
      <p:ext uri="{BB962C8B-B14F-4D97-AF65-F5344CB8AC3E}">
        <p14:creationId xmlns:p14="http://schemas.microsoft.com/office/powerpoint/2010/main" val="242619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computer&#10;&#10;Description automatically generated">
            <a:extLst>
              <a:ext uri="{FF2B5EF4-FFF2-40B4-BE49-F238E27FC236}">
                <a16:creationId xmlns:a16="http://schemas.microsoft.com/office/drawing/2014/main" id="{9C04068A-DDA5-5BB8-9CF5-845BBAE42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969" y="2621791"/>
            <a:ext cx="7249488" cy="4112613"/>
          </a:xfrm>
          <a:prstGeom prst="rect">
            <a:avLst/>
          </a:prstGeom>
        </p:spPr>
      </p:pic>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2. MAC Addresses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4462" cy="5216971"/>
          </a:xfrm>
        </p:spPr>
        <p:txBody>
          <a:bodyPr>
            <a:normAutofit/>
          </a:bodyPr>
          <a:lstStyle/>
          <a:p>
            <a:r>
              <a:rPr lang="en-US" sz="3200" dirty="0"/>
              <a:t>IPv4 and IPv6 are at layer 3 of the OSI Model, which consists of 7 total layers. (TCP/IP has 5 layers)</a:t>
            </a:r>
          </a:p>
          <a:p>
            <a:r>
              <a:rPr lang="en-US" sz="3200" dirty="0"/>
              <a:t>MAC, or the physical address, is at layer 2 and is related to switching</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0643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699926" y="3876261"/>
            <a:ext cx="11008855" cy="2564683"/>
          </a:xfrm>
        </p:spPr>
        <p:txBody>
          <a:bodyPr>
            <a:normAutofit/>
          </a:bodyPr>
          <a:lstStyle/>
          <a:p>
            <a:r>
              <a:rPr lang="en-US" sz="3200" i="1" dirty="0"/>
              <a:t>ether </a:t>
            </a:r>
            <a:r>
              <a:rPr lang="en-US" sz="3200" dirty="0"/>
              <a:t>is the MAC address</a:t>
            </a:r>
          </a:p>
          <a:p>
            <a:r>
              <a:rPr lang="en-US" sz="3200" dirty="0"/>
              <a:t>You can use a MAC address lookup for the first three pairs of numbers. These are identifiers and will help you identify your device (58:11:22 should be the motherboard manufacturer ASUS)</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50CBD98-C332-E536-DD62-33038B04FDA9}"/>
              </a:ext>
            </a:extLst>
          </p:cNvPr>
          <p:cNvPicPr>
            <a:picLocks noChangeAspect="1"/>
          </p:cNvPicPr>
          <p:nvPr/>
        </p:nvPicPr>
        <p:blipFill>
          <a:blip r:embed="rId2"/>
          <a:stretch>
            <a:fillRect/>
          </a:stretch>
        </p:blipFill>
        <p:spPr>
          <a:xfrm>
            <a:off x="152400" y="333829"/>
            <a:ext cx="12192000" cy="3247571"/>
          </a:xfrm>
          <a:prstGeom prst="rect">
            <a:avLst/>
          </a:prstGeom>
        </p:spPr>
      </p:pic>
    </p:spTree>
    <p:extLst>
      <p:ext uri="{BB962C8B-B14F-4D97-AF65-F5344CB8AC3E}">
        <p14:creationId xmlns:p14="http://schemas.microsoft.com/office/powerpoint/2010/main" val="16740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3. TCP, UDP, and the Three-Way Handshake</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4462" cy="5216971"/>
          </a:xfrm>
        </p:spPr>
        <p:txBody>
          <a:bodyPr>
            <a:normAutofit/>
          </a:bodyPr>
          <a:lstStyle/>
          <a:p>
            <a:r>
              <a:rPr lang="en-US" sz="3200" dirty="0"/>
              <a:t>TCP and UDP sit on layer 4 (transport layer)</a:t>
            </a:r>
          </a:p>
          <a:p>
            <a:r>
              <a:rPr lang="en-US" sz="3200" dirty="0"/>
              <a:t>TCP (Transmission Control Protocol) is a connection- oriented protocol. Compared to UDP, it </a:t>
            </a:r>
            <a:r>
              <a:rPr lang="en-US" sz="3200" dirty="0" err="1"/>
              <a:t>it</a:t>
            </a:r>
            <a:r>
              <a:rPr lang="en-US" sz="3200" dirty="0"/>
              <a:t> more reliable and secure (https, ftp, </a:t>
            </a:r>
            <a:r>
              <a:rPr lang="en-US" sz="3200" dirty="0" err="1"/>
              <a:t>ssh</a:t>
            </a:r>
            <a:r>
              <a:rPr lang="en-US" sz="3200" dirty="0"/>
              <a:t>)</a:t>
            </a:r>
          </a:p>
          <a:p>
            <a:r>
              <a:rPr lang="en-US" sz="3200" dirty="0"/>
              <a:t>UDP (User Datagram Protocol) is a connectionless-oriented protocol. Streaming service, Voice-over-IP (VoIP), and games use this protocol.</a:t>
            </a:r>
          </a:p>
          <a:p>
            <a:r>
              <a:rPr lang="en-US" sz="3200" dirty="0"/>
              <a:t>TCP and UDP are important for network scanning</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5311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3. TCP, UDP, and the Three-Way Handshake</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4462" cy="5216971"/>
          </a:xfrm>
        </p:spPr>
        <p:txBody>
          <a:bodyPr>
            <a:normAutofit/>
          </a:bodyPr>
          <a:lstStyle/>
          <a:p>
            <a:r>
              <a:rPr lang="en-US" sz="3200" dirty="0"/>
              <a:t>The Three-Way-Handshake – process used by TCP to establish a connection between two devices</a:t>
            </a:r>
          </a:p>
          <a:p>
            <a:r>
              <a:rPr lang="en-US" sz="3200" dirty="0"/>
              <a:t>The sequence of the three steps are as follows:</a:t>
            </a:r>
          </a:p>
          <a:p>
            <a:pPr lvl="1"/>
            <a:r>
              <a:rPr lang="en-US" sz="2800" dirty="0"/>
              <a:t>SYN (synchronize)</a:t>
            </a:r>
          </a:p>
          <a:p>
            <a:pPr lvl="1"/>
            <a:r>
              <a:rPr lang="en-US" sz="2800" dirty="0"/>
              <a:t>SYN-ACK (synchronize-acknowledge)</a:t>
            </a:r>
          </a:p>
          <a:p>
            <a:pPr lvl="1"/>
            <a:r>
              <a:rPr lang="en-US" sz="2800" dirty="0"/>
              <a:t>ACK (acknowledge)</a:t>
            </a:r>
          </a:p>
          <a:p>
            <a:r>
              <a:rPr lang="en-US" sz="3200" dirty="0"/>
              <a:t>Once the three-way handshake is complete, the connection is established, and both devices are ready to exchange data. </a:t>
            </a:r>
          </a:p>
        </p:txBody>
      </p:sp>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3223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4. Common Ports and Protocols</a:t>
            </a:r>
          </a:p>
        </p:txBody>
      </p:sp>
      <p:pic>
        <p:nvPicPr>
          <p:cNvPr id="5" name="Content Placeholder 4" descr="A close-up of a computer code&#10;&#10;Description automatically generated">
            <a:extLst>
              <a:ext uri="{FF2B5EF4-FFF2-40B4-BE49-F238E27FC236}">
                <a16:creationId xmlns:a16="http://schemas.microsoft.com/office/drawing/2014/main" id="{9F95EC8A-5176-7FE0-9383-5404034597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8414" y="1431925"/>
            <a:ext cx="9873610" cy="5216525"/>
          </a:xfrm>
        </p:spPr>
      </p:pic>
      <p:sp>
        <p:nvSpPr>
          <p:cNvPr id="6" name="AutoShape 2" descr="Untitled">
            <a:extLst>
              <a:ext uri="{FF2B5EF4-FFF2-40B4-BE49-F238E27FC236}">
                <a16:creationId xmlns:a16="http://schemas.microsoft.com/office/drawing/2014/main" id="{260E5E8D-5C3B-BE31-8D54-17FC78FAC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4321731"/>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TotalTime>
  <Words>730</Words>
  <Application>Microsoft Office PowerPoint</Application>
  <PresentationFormat>Widescreen</PresentationFormat>
  <Paragraphs>52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ShapesVTI</vt:lpstr>
      <vt:lpstr>Special Topic: Cybersecurity</vt:lpstr>
      <vt:lpstr>1. IP Addresses</vt:lpstr>
      <vt:lpstr>1. IP Addresses</vt:lpstr>
      <vt:lpstr>PowerPoint Presentation</vt:lpstr>
      <vt:lpstr>2. MAC Addresses</vt:lpstr>
      <vt:lpstr>PowerPoint Presentation</vt:lpstr>
      <vt:lpstr>3. TCP, UDP, and the Three-Way Handshake</vt:lpstr>
      <vt:lpstr>3. TCP, UDP, and the Three-Way Handshake</vt:lpstr>
      <vt:lpstr>4. Common Ports and Protocols</vt:lpstr>
      <vt:lpstr>5. The OSI model</vt:lpstr>
      <vt:lpstr>6. Subnetting</vt:lpstr>
      <vt:lpstr>6. Subnetting</vt:lpstr>
      <vt:lpstr>6. Subnetting</vt:lpstr>
      <vt:lpstr>6. Subnetting</vt:lpstr>
      <vt:lpstr>PowerPoint Presentation</vt:lpstr>
      <vt:lpstr>6. Subnetting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Topic: Cybersecurity</dc:title>
  <dc:creator>Boloz, Patrik</dc:creator>
  <cp:lastModifiedBy>Patrik Boloz</cp:lastModifiedBy>
  <cp:revision>67</cp:revision>
  <dcterms:created xsi:type="dcterms:W3CDTF">2023-08-17T19:40:42Z</dcterms:created>
  <dcterms:modified xsi:type="dcterms:W3CDTF">2023-10-13T19:58:09Z</dcterms:modified>
</cp:coreProperties>
</file>